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7"/>
  </p:notesMasterIdLst>
  <p:sldIdLst>
    <p:sldId id="526" r:id="rId3"/>
    <p:sldId id="527" r:id="rId4"/>
    <p:sldId id="528" r:id="rId5"/>
    <p:sldId id="530" r:id="rId6"/>
    <p:sldId id="531" r:id="rId7"/>
    <p:sldId id="521" r:id="rId8"/>
    <p:sldId id="305" r:id="rId9"/>
    <p:sldId id="522" r:id="rId10"/>
    <p:sldId id="523" r:id="rId11"/>
    <p:sldId id="511" r:id="rId12"/>
    <p:sldId id="517" r:id="rId13"/>
    <p:sldId id="524" r:id="rId14"/>
    <p:sldId id="525" r:id="rId15"/>
    <p:sldId id="281" r:id="rId16"/>
  </p:sldIdLst>
  <p:sldSz cx="9144000" cy="5143500" type="screen16x9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652" autoAdjust="0"/>
  </p:normalViewPr>
  <p:slideViewPr>
    <p:cSldViewPr>
      <p:cViewPr varScale="1">
        <p:scale>
          <a:sx n="86" d="100"/>
          <a:sy n="86" d="100"/>
        </p:scale>
        <p:origin x="8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BF7C-EE57-4594-A548-CB1FF3A1A49E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79B8-565E-41D6-B28A-DD5E9B6BE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9769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pendek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belanja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operasional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panjang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belanja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modal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49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9769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 jk pendek utk belanja operasional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 jk panjang utk belanja modal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2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9769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 jk pendek utk belanja operasional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 jk panjang utk belanja modal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13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9769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 jk pendek utk belanja operasional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Utang jk panjang utk belanja modal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56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Mast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011" y="273845"/>
            <a:ext cx="8373978" cy="372198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336799"/>
                </a:solidFill>
                <a:latin typeface="+mn-lt"/>
              </a:defRPr>
            </a:lvl1pPr>
          </a:lstStyle>
          <a:p>
            <a:r>
              <a:rPr lang="id-ID" dirty="0"/>
              <a:t>Klik untuk mengubah judul subtopik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775253"/>
            <a:ext cx="8373978" cy="3857470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9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sz="17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991" y="4803360"/>
            <a:ext cx="2057400" cy="273844"/>
          </a:xfrm>
        </p:spPr>
        <p:txBody>
          <a:bodyPr/>
          <a:lstStyle>
            <a:lvl1pPr>
              <a:defRPr sz="1600" b="0">
                <a:solidFill>
                  <a:srgbClr val="FDBD05"/>
                </a:solidFill>
              </a:defRPr>
            </a:lvl1pPr>
          </a:lstStyle>
          <a:p>
            <a:fld id="{7D2A20F1-772D-4721-8142-2EAE43BDF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A52241A-408E-4F91-9951-841DE134157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37034" y="1984101"/>
            <a:ext cx="6858000" cy="792956"/>
          </a:xfrm>
        </p:spPr>
        <p:txBody>
          <a:bodyPr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id-ID" sz="4950" dirty="0">
                <a:solidFill>
                  <a:srgbClr val="0070C0"/>
                </a:solidFill>
              </a:rPr>
              <a:t>TERIMA KASIH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870627"/>
            <a:ext cx="9144000" cy="2832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  <a:ea typeface="Book Antiqua" charset="0"/>
              <a:cs typeface="Book Antiqua" charset="0"/>
            </a:endParaRPr>
          </a:p>
        </p:txBody>
      </p:sp>
      <p:sp>
        <p:nvSpPr>
          <p:cNvPr id="7" name="Triangle 24"/>
          <p:cNvSpPr/>
          <p:nvPr userDrawn="1"/>
        </p:nvSpPr>
        <p:spPr>
          <a:xfrm>
            <a:off x="3891847" y="4413429"/>
            <a:ext cx="1360307" cy="740464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  <a:ea typeface="Book Antiqua" charset="0"/>
              <a:cs typeface="Book Antiqua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3420" y="3058096"/>
            <a:ext cx="75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DJPb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Mengawal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APBN,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Membangun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Negeri</a:t>
            </a:r>
            <a:endParaRPr lang="en-US" sz="1800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0"/>
          <a:stretch/>
        </p:blipFill>
        <p:spPr>
          <a:xfrm>
            <a:off x="7895035" y="480212"/>
            <a:ext cx="1248966" cy="4247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9"/>
          <a:stretch/>
        </p:blipFill>
        <p:spPr>
          <a:xfrm rot="10800000">
            <a:off x="1" y="166339"/>
            <a:ext cx="1280138" cy="4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2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Master Title">
  <p:cSld name="1_Content + Master Titl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85011" y="273845"/>
            <a:ext cx="8373978" cy="37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799"/>
              </a:buClr>
              <a:buSzPts val="3200"/>
              <a:buFont typeface="Calibri"/>
              <a:buNone/>
              <a:defRPr sz="2400" b="1" i="0" u="none" strike="noStrike" cap="none">
                <a:solidFill>
                  <a:srgbClr val="3367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85011" y="775253"/>
            <a:ext cx="8373978" cy="385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762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241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854991" y="48033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DBD0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1725746"/>
            <a:ext cx="7772401" cy="989817"/>
          </a:xfrm>
        </p:spPr>
        <p:txBody>
          <a:bodyPr anchor="b">
            <a:normAutofit/>
          </a:bodyPr>
          <a:lstStyle>
            <a:lvl1pPr algn="ctr">
              <a:defRPr sz="2992" b="1" baseline="0">
                <a:solidFill>
                  <a:srgbClr val="336799"/>
                </a:solidFill>
                <a:latin typeface="+mn-lt"/>
              </a:defRPr>
            </a:lvl1pPr>
          </a:lstStyle>
          <a:p>
            <a:r>
              <a:rPr lang="id-ID" dirty="0"/>
              <a:t>KLIK UNTUK MENGUBAH </a:t>
            </a:r>
            <a:br>
              <a:rPr lang="id-ID" dirty="0"/>
            </a:br>
            <a:r>
              <a:rPr lang="id-ID" dirty="0"/>
              <a:t>JUDUL PRESENTASI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21060"/>
            <a:ext cx="6858001" cy="763566"/>
          </a:xfrm>
        </p:spPr>
        <p:txBody>
          <a:bodyPr>
            <a:normAutofit/>
          </a:bodyPr>
          <a:lstStyle>
            <a:lvl1pPr marL="0" indent="0" algn="ctr">
              <a:buNone/>
              <a:defRPr sz="1972" b="1" i="0" baseline="0">
                <a:solidFill>
                  <a:srgbClr val="5F5F5F"/>
                </a:solidFill>
                <a:latin typeface="+mn-lt"/>
              </a:defRPr>
            </a:lvl1pPr>
            <a:lvl2pPr marL="310942" indent="0" algn="ctr">
              <a:buNone/>
              <a:defRPr sz="1360"/>
            </a:lvl2pPr>
            <a:lvl3pPr marL="621883" indent="0" algn="ctr">
              <a:buNone/>
              <a:defRPr sz="1224"/>
            </a:lvl3pPr>
            <a:lvl4pPr marL="932825" indent="0" algn="ctr">
              <a:buNone/>
              <a:defRPr sz="1088"/>
            </a:lvl4pPr>
            <a:lvl5pPr marL="1243767" indent="0" algn="ctr">
              <a:buNone/>
              <a:defRPr sz="1088"/>
            </a:lvl5pPr>
            <a:lvl6pPr marL="1554709" indent="0" algn="ctr">
              <a:buNone/>
              <a:defRPr sz="1088"/>
            </a:lvl6pPr>
            <a:lvl7pPr marL="1865650" indent="0" algn="ctr">
              <a:buNone/>
              <a:defRPr sz="1088"/>
            </a:lvl7pPr>
            <a:lvl8pPr marL="2176592" indent="0" algn="ctr">
              <a:buNone/>
              <a:defRPr sz="1088"/>
            </a:lvl8pPr>
            <a:lvl9pPr marL="2487534" indent="0" algn="ctr">
              <a:buNone/>
              <a:defRPr sz="1088"/>
            </a:lvl9pPr>
          </a:lstStyle>
          <a:p>
            <a:r>
              <a:rPr lang="id-ID" dirty="0"/>
              <a:t>Klik untuk mengubah subjudul</a:t>
            </a:r>
            <a:endParaRPr lang="en-US" dirty="0"/>
          </a:p>
        </p:txBody>
      </p:sp>
      <p:sp>
        <p:nvSpPr>
          <p:cNvPr id="104858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12482" y="3690121"/>
            <a:ext cx="5919036" cy="272340"/>
          </a:xfrm>
        </p:spPr>
        <p:txBody>
          <a:bodyPr vert="horz" lIns="91440" tIns="45720" rIns="91440" bIns="45720" rtlCol="0">
            <a:noAutofit/>
          </a:bodyPr>
          <a:lstStyle>
            <a:lvl1pPr marL="155471" indent="-155471" algn="ctr">
              <a:buNone/>
              <a:defRPr lang="en-US" sz="1360" i="0" baseline="0" dirty="0">
                <a:solidFill>
                  <a:srgbClr val="5F5F5F"/>
                </a:solidFill>
                <a:latin typeface="+mn-lt"/>
              </a:defRPr>
            </a:lvl1pPr>
          </a:lstStyle>
          <a:p>
            <a:pPr marL="0" lvl="0" indent="0" algn="ctr"/>
            <a:r>
              <a:rPr lang="id-ID" dirty="0"/>
              <a:t>Klik untuk mengubah tempat dan tanggal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791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22229" y="1477223"/>
            <a:ext cx="2507060" cy="233358"/>
          </a:xfrm>
        </p:spPr>
        <p:txBody>
          <a:bodyPr>
            <a:normAutofit/>
          </a:bodyPr>
          <a:lstStyle>
            <a:lvl1pPr marL="0" indent="0" algn="ctr">
              <a:buNone/>
              <a:defRPr sz="1224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10942" indent="0">
              <a:buNone/>
              <a:defRPr sz="952"/>
            </a:lvl2pPr>
            <a:lvl3pPr marL="621883" indent="0">
              <a:buNone/>
              <a:defRPr sz="816"/>
            </a:lvl3pPr>
            <a:lvl4pPr marL="932825" indent="0">
              <a:buNone/>
              <a:defRPr sz="680"/>
            </a:lvl4pPr>
            <a:lvl5pPr marL="1243767" indent="0">
              <a:buNone/>
              <a:defRPr sz="680"/>
            </a:lvl5pPr>
            <a:lvl6pPr marL="1554709" indent="0">
              <a:buNone/>
              <a:defRPr sz="680"/>
            </a:lvl6pPr>
            <a:lvl7pPr marL="1865650" indent="0">
              <a:buNone/>
              <a:defRPr sz="680"/>
            </a:lvl7pPr>
            <a:lvl8pPr marL="2176592" indent="0">
              <a:buNone/>
              <a:defRPr sz="680"/>
            </a:lvl8pPr>
            <a:lvl9pPr marL="2487534" indent="0">
              <a:buNone/>
              <a:defRPr sz="680"/>
            </a:lvl9pPr>
          </a:lstStyle>
          <a:p>
            <a:pPr lvl="0"/>
            <a:r>
              <a:rPr lang="id-ID" dirty="0"/>
              <a:t>Klik untuk mengisi nama</a:t>
            </a:r>
            <a:endParaRPr lang="en-US" dirty="0"/>
          </a:p>
        </p:txBody>
      </p:sp>
      <p:sp>
        <p:nvSpPr>
          <p:cNvPr id="10489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1656" y="2215859"/>
            <a:ext cx="4030824" cy="250522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96" baseline="0" smtClean="0">
                <a:solidFill>
                  <a:srgbClr val="696969"/>
                </a:solidFill>
                <a:latin typeface="+mn-lt"/>
              </a:defRPr>
            </a:lvl1pPr>
            <a:lvl2pPr>
              <a:defRPr lang="en-US" sz="136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292" smtClean="0">
                <a:solidFill>
                  <a:schemeClr val="bg1"/>
                </a:solidFill>
                <a:latin typeface="+mn-lt"/>
              </a:defRPr>
            </a:lvl3pPr>
            <a:lvl4pPr>
              <a:defRPr lang="en-US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156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id-ID" dirty="0"/>
              <a:t>Klik untuk mengisi profil</a:t>
            </a:r>
          </a:p>
        </p:txBody>
      </p:sp>
      <p:sp>
        <p:nvSpPr>
          <p:cNvPr id="10489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60721" y="205878"/>
            <a:ext cx="1422618" cy="10669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>
            <a:srgbClr val="000000"/>
          </a:fontRef>
        </p:style>
        <p:txBody>
          <a:bodyPr>
            <a:normAutofit/>
          </a:bodyPr>
          <a:lstStyle>
            <a:lvl1pPr>
              <a:defRPr sz="1632"/>
            </a:lvl1pPr>
          </a:lstStyle>
          <a:p>
            <a:r>
              <a:rPr lang="id-ID" dirty="0"/>
              <a:t>Foto</a:t>
            </a:r>
            <a:endParaRPr lang="en-US" dirty="0"/>
          </a:p>
        </p:txBody>
      </p:sp>
      <p:sp>
        <p:nvSpPr>
          <p:cNvPr id="10489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42570" y="2215859"/>
            <a:ext cx="4030824" cy="24989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d-ID" sz="1496" baseline="0" dirty="0" smtClean="0">
                <a:solidFill>
                  <a:srgbClr val="696969"/>
                </a:solidFill>
              </a:defRPr>
            </a:lvl1pPr>
          </a:lstStyle>
          <a:p>
            <a:pPr marL="0" lvl="0" indent="0">
              <a:buNone/>
            </a:pPr>
            <a:r>
              <a:rPr lang="id-ID" dirty="0"/>
              <a:t>Klik untuk mengisi profil</a:t>
            </a:r>
          </a:p>
        </p:txBody>
      </p:sp>
      <p:sp>
        <p:nvSpPr>
          <p:cNvPr id="10489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8539" y="1883966"/>
            <a:ext cx="7646987" cy="297656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1632" b="1" dirty="0" smtClean="0">
                <a:solidFill>
                  <a:srgbClr val="336799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id-ID" dirty="0"/>
            </a:lvl5pPr>
          </a:lstStyle>
          <a:p>
            <a:pPr marL="0" lvl="0" indent="0">
              <a:buNone/>
            </a:pPr>
            <a:r>
              <a:rPr lang="id-ID" dirty="0"/>
              <a:t>Klik untuk 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6981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fi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656" y="1671669"/>
            <a:ext cx="1545140" cy="404783"/>
          </a:xfrm>
        </p:spPr>
        <p:txBody>
          <a:bodyPr>
            <a:normAutofit/>
          </a:bodyPr>
          <a:lstStyle>
            <a:lvl1pPr marL="0" indent="0" algn="l">
              <a:buNone/>
              <a:defRPr sz="1224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10942" indent="0">
              <a:buNone/>
              <a:defRPr sz="952"/>
            </a:lvl2pPr>
            <a:lvl3pPr marL="621883" indent="0">
              <a:buNone/>
              <a:defRPr sz="816"/>
            </a:lvl3pPr>
            <a:lvl4pPr marL="932825" indent="0">
              <a:buNone/>
              <a:defRPr sz="680"/>
            </a:lvl4pPr>
            <a:lvl5pPr marL="1243767" indent="0">
              <a:buNone/>
              <a:defRPr sz="680"/>
            </a:lvl5pPr>
            <a:lvl6pPr marL="1554709" indent="0">
              <a:buNone/>
              <a:defRPr sz="680"/>
            </a:lvl6pPr>
            <a:lvl7pPr marL="1865650" indent="0">
              <a:buNone/>
              <a:defRPr sz="680"/>
            </a:lvl7pPr>
            <a:lvl8pPr marL="2176592" indent="0">
              <a:buNone/>
              <a:defRPr sz="680"/>
            </a:lvl8pPr>
            <a:lvl9pPr marL="2487534" indent="0">
              <a:buNone/>
              <a:defRPr sz="680"/>
            </a:lvl9pPr>
          </a:lstStyle>
          <a:p>
            <a:pPr lvl="0"/>
            <a:r>
              <a:rPr lang="id-ID" dirty="0"/>
              <a:t>Klik untuk mengisi nama</a:t>
            </a:r>
            <a:endParaRPr lang="en-US" dirty="0"/>
          </a:p>
        </p:txBody>
      </p:sp>
      <p:sp>
        <p:nvSpPr>
          <p:cNvPr id="1048921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54174" y="364540"/>
            <a:ext cx="1422618" cy="10669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>
            <a:srgbClr val="000000"/>
          </a:fontRef>
        </p:style>
        <p:txBody>
          <a:bodyPr>
            <a:normAutofit/>
          </a:bodyPr>
          <a:lstStyle>
            <a:lvl1pPr>
              <a:defRPr sz="1632"/>
            </a:lvl1pPr>
          </a:lstStyle>
          <a:p>
            <a:r>
              <a:rPr lang="id-ID" dirty="0"/>
              <a:t>Foto</a:t>
            </a:r>
            <a:endParaRPr lang="en-US" dirty="0"/>
          </a:p>
        </p:txBody>
      </p:sp>
      <p:sp>
        <p:nvSpPr>
          <p:cNvPr id="1048922" name="Title 1"/>
          <p:cNvSpPr txBox="1"/>
          <p:nvPr/>
        </p:nvSpPr>
        <p:spPr>
          <a:xfrm>
            <a:off x="2286003" y="519530"/>
            <a:ext cx="5128079" cy="290955"/>
          </a:xfrm>
          <a:prstGeom prst="rect">
            <a:avLst/>
          </a:prstGeom>
        </p:spPr>
        <p:txBody>
          <a:bodyPr vert="horz" lIns="62188" tIns="31094" rIns="62188" bIns="31094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FFBE0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id-ID" sz="1632">
              <a:solidFill>
                <a:srgbClr val="336799"/>
              </a:solidFill>
            </a:endParaRPr>
          </a:p>
        </p:txBody>
      </p:sp>
      <p:sp>
        <p:nvSpPr>
          <p:cNvPr id="104892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4" y="810484"/>
            <a:ext cx="6387393" cy="39042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d-ID" sz="1496" baseline="0" dirty="0" smtClean="0">
                <a:solidFill>
                  <a:srgbClr val="696969"/>
                </a:solidFill>
              </a:defRPr>
            </a:lvl1pPr>
          </a:lstStyle>
          <a:p>
            <a:pPr marL="0" lvl="0" indent="0">
              <a:buNone/>
            </a:pPr>
            <a:r>
              <a:rPr lang="id-ID" dirty="0"/>
              <a:t>Klik untuk mengisi profil</a:t>
            </a:r>
          </a:p>
        </p:txBody>
      </p:sp>
      <p:sp>
        <p:nvSpPr>
          <p:cNvPr id="10489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1" y="364542"/>
            <a:ext cx="6388100" cy="373469"/>
          </a:xfrm>
        </p:spPr>
        <p:txBody>
          <a:bodyPr>
            <a:normAutofit/>
          </a:bodyPr>
          <a:lstStyle>
            <a:lvl1pPr marL="0" indent="0" algn="l">
              <a:buNone/>
              <a:defRPr sz="1904" b="1"/>
            </a:lvl1pPr>
          </a:lstStyle>
          <a:p>
            <a:pPr algn="l"/>
            <a:r>
              <a:rPr lang="id-ID" sz="1632" dirty="0">
                <a:solidFill>
                  <a:srgbClr val="336799"/>
                </a:solidFill>
              </a:rPr>
              <a:t>Klik</a:t>
            </a:r>
            <a:r>
              <a:rPr lang="id-ID" sz="1632" baseline="0" dirty="0">
                <a:solidFill>
                  <a:srgbClr val="336799"/>
                </a:solidFill>
              </a:rPr>
              <a:t> untuk judul</a:t>
            </a:r>
            <a:endParaRPr lang="id-ID" sz="1632" dirty="0">
              <a:solidFill>
                <a:srgbClr val="336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2648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ftar Isi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1" y="847727"/>
            <a:ext cx="7886699" cy="3552824"/>
          </a:xfrm>
        </p:spPr>
        <p:txBody>
          <a:bodyPr/>
          <a:lstStyle>
            <a:lvl1pPr marL="349809" indent="-349809" algn="l">
              <a:buFont typeface="+mj-lt"/>
              <a:buAutoNum type="arabicPeriod"/>
              <a:defRPr i="0" baseline="0">
                <a:solidFill>
                  <a:srgbClr val="6C6C6C"/>
                </a:solidFill>
                <a:latin typeface="+mn-lt"/>
              </a:defRPr>
            </a:lvl1pPr>
            <a:lvl2pPr marL="621883" indent="-310942" algn="l">
              <a:buFont typeface="+mj-lt"/>
              <a:buAutoNum type="arabicPeriod"/>
              <a:defRPr i="0">
                <a:solidFill>
                  <a:schemeClr val="bg1"/>
                </a:solidFill>
                <a:latin typeface="+mn-lt"/>
              </a:defRPr>
            </a:lvl2pPr>
            <a:lvl3pPr marL="932825" indent="-310942" algn="l">
              <a:buFont typeface="+mj-lt"/>
              <a:buAutoNum type="arabicPeriod"/>
              <a:defRPr i="0">
                <a:solidFill>
                  <a:schemeClr val="bg1"/>
                </a:solidFill>
                <a:latin typeface="+mn-lt"/>
              </a:defRPr>
            </a:lvl3pPr>
            <a:lvl4pPr marL="1166031" indent="-233206" algn="l">
              <a:buFont typeface="+mj-lt"/>
              <a:buAutoNum type="arabicPeriod"/>
              <a:defRPr i="0">
                <a:solidFill>
                  <a:schemeClr val="bg1"/>
                </a:solidFill>
                <a:latin typeface="+mn-lt"/>
              </a:defRPr>
            </a:lvl4pPr>
            <a:lvl5pPr marL="1476973" indent="-233206" algn="l">
              <a:buFont typeface="+mj-lt"/>
              <a:buAutoNum type="arabicPeriod"/>
              <a:defRPr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id-ID" dirty="0"/>
              <a:t>Klik untuk mengisi daftar isi</a:t>
            </a:r>
            <a:endParaRPr lang="en-US" dirty="0"/>
          </a:p>
        </p:txBody>
      </p:sp>
      <p:sp>
        <p:nvSpPr>
          <p:cNvPr id="1048910" name="Title 1"/>
          <p:cNvSpPr txBox="1"/>
          <p:nvPr/>
        </p:nvSpPr>
        <p:spPr>
          <a:xfrm>
            <a:off x="628651" y="428626"/>
            <a:ext cx="7886699" cy="419101"/>
          </a:xfrm>
          <a:prstGeom prst="rect">
            <a:avLst/>
          </a:prstGeom>
        </p:spPr>
        <p:txBody>
          <a:bodyPr vert="horz" lIns="62188" tIns="31094" rIns="62188" bIns="31094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FFBE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d-ID" sz="2176"/>
              <a:t>DAFTAR ISI</a:t>
            </a:r>
          </a:p>
        </p:txBody>
      </p:sp>
    </p:spTree>
    <p:extLst>
      <p:ext uri="{BB962C8B-B14F-4D97-AF65-F5344CB8AC3E}">
        <p14:creationId xmlns:p14="http://schemas.microsoft.com/office/powerpoint/2010/main" val="66431836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 Mast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Title 1"/>
          <p:cNvSpPr>
            <a:spLocks noGrp="1"/>
          </p:cNvSpPr>
          <p:nvPr>
            <p:ph type="title" hasCustomPrompt="1"/>
          </p:nvPr>
        </p:nvSpPr>
        <p:spPr>
          <a:xfrm>
            <a:off x="1193635" y="2643941"/>
            <a:ext cx="6747208" cy="992606"/>
          </a:xfrm>
        </p:spPr>
        <p:txBody>
          <a:bodyPr anchor="t">
            <a:normAutofit/>
          </a:bodyPr>
          <a:lstStyle>
            <a:lvl1pPr algn="ctr">
              <a:defRPr sz="2448" b="1" i="0" baseline="0">
                <a:solidFill>
                  <a:srgbClr val="6C6C6C"/>
                </a:solidFill>
                <a:latin typeface="+mn-lt"/>
              </a:defRPr>
            </a:lvl1pPr>
          </a:lstStyle>
          <a:p>
            <a:r>
              <a:rPr lang="id-ID" dirty="0"/>
              <a:t>Klik untuk mengubah </a:t>
            </a:r>
            <a:br>
              <a:rPr lang="id-ID" dirty="0"/>
            </a:br>
            <a:r>
              <a:rPr lang="id-ID" dirty="0"/>
              <a:t>judul subtopik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272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Mast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 hasCustomPrompt="1"/>
          </p:nvPr>
        </p:nvSpPr>
        <p:spPr>
          <a:xfrm>
            <a:off x="385011" y="273846"/>
            <a:ext cx="8373978" cy="372198"/>
          </a:xfrm>
        </p:spPr>
        <p:txBody>
          <a:bodyPr anchor="t">
            <a:normAutofit/>
          </a:bodyPr>
          <a:lstStyle>
            <a:lvl1pPr>
              <a:defRPr sz="2176" b="1">
                <a:solidFill>
                  <a:srgbClr val="336799"/>
                </a:solidFill>
                <a:latin typeface="+mn-lt"/>
              </a:defRPr>
            </a:lvl1pPr>
          </a:lstStyle>
          <a:p>
            <a:r>
              <a:rPr lang="id-ID" dirty="0"/>
              <a:t>Klik untuk mengubah judul subtopik</a:t>
            </a:r>
            <a:endParaRPr lang="en-US" dirty="0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385011" y="775254"/>
            <a:ext cx="8373978" cy="3857470"/>
          </a:xfrm>
        </p:spPr>
        <p:txBody>
          <a:bodyPr/>
          <a:lstStyle>
            <a:lvl1pPr>
              <a:defRPr sz="1496">
                <a:latin typeface="+mn-lt"/>
              </a:defRPr>
            </a:lvl1pPr>
            <a:lvl2pPr>
              <a:defRPr sz="1360">
                <a:latin typeface="+mn-lt"/>
              </a:defRPr>
            </a:lvl2pPr>
            <a:lvl3pPr>
              <a:defRPr sz="1292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sz="1156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992" y="4803357"/>
            <a:ext cx="2057399" cy="273844"/>
          </a:xfrm>
        </p:spPr>
        <p:txBody>
          <a:bodyPr/>
          <a:lstStyle>
            <a:lvl1pPr>
              <a:defRPr sz="1088" b="0">
                <a:solidFill>
                  <a:srgbClr val="FDBD05"/>
                </a:solidFill>
              </a:defRPr>
            </a:lvl1pPr>
          </a:lstStyle>
          <a:p>
            <a:fld id="{7D2A20F1-772D-4721-8142-2EAE43BDF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441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Title 1"/>
          <p:cNvSpPr>
            <a:spLocks noGrp="1"/>
          </p:cNvSpPr>
          <p:nvPr>
            <p:ph type="title" hasCustomPrompt="1"/>
          </p:nvPr>
        </p:nvSpPr>
        <p:spPr>
          <a:xfrm>
            <a:off x="385012" y="273847"/>
            <a:ext cx="8373976" cy="37219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176" b="1" dirty="0">
                <a:solidFill>
                  <a:srgbClr val="336799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Klik untuk mengubah judul subtopik</a:t>
            </a:r>
            <a:endParaRPr lang="en-US" dirty="0"/>
          </a:p>
        </p:txBody>
      </p:sp>
      <p:sp>
        <p:nvSpPr>
          <p:cNvPr id="1048917" name="Content Placeholder 2"/>
          <p:cNvSpPr>
            <a:spLocks noGrp="1"/>
          </p:cNvSpPr>
          <p:nvPr>
            <p:ph sz="half" idx="1"/>
          </p:nvPr>
        </p:nvSpPr>
        <p:spPr>
          <a:xfrm>
            <a:off x="385014" y="795132"/>
            <a:ext cx="4129839" cy="383759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96" dirty="0" smtClean="0">
                <a:latin typeface="+mn-lt"/>
              </a:defRPr>
            </a:lvl1pPr>
            <a:lvl2pPr>
              <a:defRPr lang="en-US" sz="1360" dirty="0" smtClean="0">
                <a:latin typeface="+mn-lt"/>
              </a:defRPr>
            </a:lvl2pPr>
            <a:lvl3pPr>
              <a:defRPr lang="en-US" sz="1292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sz="1156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18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795132"/>
            <a:ext cx="4129839" cy="383759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96" dirty="0" smtClean="0">
                <a:latin typeface="+mn-lt"/>
              </a:defRPr>
            </a:lvl1pPr>
            <a:lvl2pPr>
              <a:defRPr lang="en-US" sz="1360" dirty="0" smtClean="0">
                <a:latin typeface="+mn-lt"/>
              </a:defRPr>
            </a:lvl2pPr>
            <a:lvl3pPr>
              <a:defRPr lang="en-US" sz="1292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sz="1156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3991" y="4803360"/>
            <a:ext cx="2057399" cy="273844"/>
          </a:xfrm>
        </p:spPr>
        <p:txBody>
          <a:bodyPr vert="horz" lIns="91440" tIns="45720" rIns="91440" bIns="45720" rtlCol="0" anchor="ctr"/>
          <a:lstStyle>
            <a:lvl1pPr>
              <a:defRPr lang="en-US" sz="1088" b="0" smtClean="0">
                <a:solidFill>
                  <a:srgbClr val="FDBD05"/>
                </a:solidFill>
              </a:defRPr>
            </a:lvl1pPr>
          </a:lstStyle>
          <a:p>
            <a:fld id="{7D2A20F1-772D-4721-8142-2EAE43BDFD4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32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73500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34160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975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590"/>
            </a:lvl1pPr>
            <a:lvl2pPr marL="302919" indent="0" algn="ctr">
              <a:buNone/>
              <a:defRPr sz="1325"/>
            </a:lvl2pPr>
            <a:lvl3pPr marL="605839" indent="0" algn="ctr">
              <a:buNone/>
              <a:defRPr sz="1193"/>
            </a:lvl3pPr>
            <a:lvl4pPr marL="908758" indent="0" algn="ctr">
              <a:buNone/>
              <a:defRPr sz="1060"/>
            </a:lvl4pPr>
            <a:lvl5pPr marL="1211678" indent="0" algn="ctr">
              <a:buNone/>
              <a:defRPr sz="1060"/>
            </a:lvl5pPr>
            <a:lvl6pPr marL="1514597" indent="0" algn="ctr">
              <a:buNone/>
              <a:defRPr sz="1060"/>
            </a:lvl6pPr>
            <a:lvl7pPr marL="1817516" indent="0" algn="ctr">
              <a:buNone/>
              <a:defRPr sz="1060"/>
            </a:lvl7pPr>
            <a:lvl8pPr marL="2120436" indent="0" algn="ctr">
              <a:buNone/>
              <a:defRPr sz="1060"/>
            </a:lvl8pPr>
            <a:lvl9pPr marL="2423355" indent="0" algn="ctr">
              <a:buNone/>
              <a:defRPr sz="106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7E80-6E89-44F0-AD92-EFD0F2EE9DD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7CE-8A4D-4334-8604-124A99D8D66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3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B2DB-CB44-491B-A345-4FCD05F53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7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69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69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3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3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20F1-772D-4721-8142-2EAE43BDFD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ransition spd="med">
    <p:fade/>
  </p:transition>
  <p:hf hdr="0" ftr="0" dt="0"/>
  <p:txStyles>
    <p:titleStyle>
      <a:lvl1pPr algn="l" defTabSz="621883" rtl="0" eaLnBrk="1" latinLnBrk="0" hangingPunct="1">
        <a:lnSpc>
          <a:spcPct val="90000"/>
        </a:lnSpc>
        <a:spcBef>
          <a:spcPct val="0"/>
        </a:spcBef>
        <a:buNone/>
        <a:defRPr sz="2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471" indent="-155471" algn="l" defTabSz="62188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66413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777354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3pPr>
      <a:lvl4pPr marL="1088296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399238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710179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621883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621883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67628" y="1483453"/>
            <a:ext cx="7741431" cy="1813829"/>
          </a:xfrm>
        </p:spPr>
        <p:txBody>
          <a:bodyPr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id-ID" sz="2448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PENGELOLAAN BADAN LAYANAN UMUM:</a:t>
            </a:r>
            <a:br>
              <a:rPr lang="id-ID" sz="2448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id-ID" sz="2448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PROFESIONALISME DAN SINERGI</a:t>
            </a:r>
            <a:br>
              <a:rPr lang="id-ID" sz="2448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id-ID" sz="2448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DALAM MELAYANI</a:t>
            </a:r>
            <a:endParaRPr lang="en-US" sz="2448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4" y="3540540"/>
            <a:ext cx="1363293" cy="1014759"/>
          </a:xfrm>
          <a:prstGeom prst="rect">
            <a:avLst/>
          </a:prstGeom>
          <a:effectLst/>
        </p:spPr>
      </p:pic>
      <p:grpSp>
        <p:nvGrpSpPr>
          <p:cNvPr id="11" name="Group 10"/>
          <p:cNvGrpSpPr/>
          <p:nvPr/>
        </p:nvGrpSpPr>
        <p:grpSpPr>
          <a:xfrm>
            <a:off x="2395406" y="3660047"/>
            <a:ext cx="2176594" cy="875817"/>
            <a:chOff x="376237" y="5381625"/>
            <a:chExt cx="3200400" cy="1287776"/>
          </a:xfrm>
        </p:grpSpPr>
        <p:pic>
          <p:nvPicPr>
            <p:cNvPr id="9" name="Picture 8" descr="C:\Users\perben\Documents\1. KERJAAN KANTOR\3.LAINNYA\5.LOGO BLU\logo 3 - modi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4468" y="5381625"/>
              <a:ext cx="1083938" cy="963132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</p:pic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376237" y="6344757"/>
              <a:ext cx="3200400" cy="32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6799"/>
                  </a:solidFill>
                  <a:latin typeface="+mn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marL="120922" eaLnBrk="1" fontAlgn="auto" hangingPunct="1">
                <a:spcAft>
                  <a:spcPts val="0"/>
                </a:spcAft>
                <a:defRPr/>
              </a:pPr>
              <a:r>
                <a:rPr lang="id-ID" sz="1360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Badan Layanan Umum</a:t>
              </a:r>
              <a:endParaRPr lang="en-US" sz="136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15853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142976" y="400050"/>
            <a:ext cx="750075" cy="107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000208" y="400050"/>
            <a:ext cx="5994000" cy="107157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7236296" y="486965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440" y="70715"/>
            <a:ext cx="6280484" cy="372198"/>
          </a:xfrm>
        </p:spPr>
        <p:txBody>
          <a:bodyPr>
            <a:normAutofit fontScale="90000"/>
          </a:bodyPr>
          <a:lstStyle/>
          <a:p>
            <a:r>
              <a:rPr lang="id-ID" sz="1875" dirty="0"/>
              <a:t>REALISASI PNBP </a:t>
            </a:r>
            <a:r>
              <a:rPr lang="en-US" sz="1875" dirty="0"/>
              <a:t>BLU</a:t>
            </a:r>
            <a:r>
              <a:rPr lang="id-ID" sz="1875" dirty="0"/>
              <a:t> KEMENRISTEKDIKTI TAHUN 201</a:t>
            </a:r>
            <a:r>
              <a:rPr lang="en-US" sz="1875" dirty="0"/>
              <a:t>7</a:t>
            </a:r>
            <a:r>
              <a:rPr lang="id-ID" sz="1875" dirty="0"/>
              <a:t>-2018</a:t>
            </a: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1239440" y="4356254"/>
            <a:ext cx="5143542" cy="20268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33679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39304" algn="just"/>
            <a:r>
              <a:rPr lang="id-ID" sz="900" i="1" dirty="0">
                <a:solidFill>
                  <a:srgbClr val="002060"/>
                </a:solidFill>
                <a:latin typeface="Calibri" panose="020F0502020204030204" pitchFamily="34" charset="0"/>
              </a:rPr>
              <a:t>Sumber data : OM SPAN</a:t>
            </a:r>
          </a:p>
          <a:p>
            <a:pPr algn="just"/>
            <a:endParaRPr lang="id-ID" sz="1125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32185" indent="-332185" algn="just"/>
            <a:endParaRPr lang="id-ID" sz="1125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233" y="590550"/>
            <a:ext cx="6791533" cy="3765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4203853"/>
            <a:ext cx="762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5189" y="4207802"/>
            <a:ext cx="762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4121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142976" y="400050"/>
            <a:ext cx="750075" cy="107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000208" y="400050"/>
            <a:ext cx="5994000" cy="107157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7380312" y="486965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440" y="97254"/>
            <a:ext cx="6611541" cy="372198"/>
          </a:xfrm>
        </p:spPr>
        <p:txBody>
          <a:bodyPr>
            <a:normAutofit fontScale="90000"/>
          </a:bodyPr>
          <a:lstStyle/>
          <a:p>
            <a:r>
              <a:rPr lang="en-US" sz="1650" dirty="0"/>
              <a:t>CAPAIAN KPI </a:t>
            </a:r>
            <a:r>
              <a:rPr lang="en-US" sz="1650" dirty="0" smtClean="0"/>
              <a:t>UNDIKSHA TAHUN </a:t>
            </a:r>
            <a:r>
              <a:rPr lang="en-US" sz="1650" dirty="0"/>
              <a:t>2017-2018</a:t>
            </a:r>
            <a:br>
              <a:rPr lang="en-US" sz="1650" dirty="0"/>
            </a:br>
            <a:endParaRPr lang="id-ID" sz="16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21" y="555525"/>
            <a:ext cx="7449958" cy="41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142976" y="400050"/>
            <a:ext cx="750075" cy="107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000208" y="400050"/>
            <a:ext cx="5994000" cy="107157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7380312" y="486965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440" y="97254"/>
            <a:ext cx="6611541" cy="372198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HASIL MONEV TAHUN 2018</a:t>
            </a:r>
            <a:r>
              <a:rPr lang="en-US" sz="1650" dirty="0"/>
              <a:t/>
            </a:r>
            <a:br>
              <a:rPr lang="en-US" sz="1650" dirty="0"/>
            </a:br>
            <a:endParaRPr lang="id-ID" sz="16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586148"/>
            <a:ext cx="8352928" cy="14095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799"/>
              </a:buClr>
              <a:buSzPts val="3200"/>
              <a:buFont typeface="Calibri"/>
              <a:buNone/>
              <a:defRPr sz="2400" b="1" i="0" u="none" strike="noStrike" kern="1200" cap="none">
                <a:solidFill>
                  <a:srgbClr val="3367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 sz="1300" u="sng" dirty="0"/>
              <a:t>SPI</a:t>
            </a:r>
          </a:p>
          <a:p>
            <a:pPr algn="just"/>
            <a:r>
              <a:rPr lang="en-US" sz="1300" b="0" dirty="0"/>
              <a:t>SPI </a:t>
            </a:r>
            <a:r>
              <a:rPr lang="en-US" sz="1300" b="0" dirty="0" err="1"/>
              <a:t>telah</a:t>
            </a:r>
            <a:r>
              <a:rPr lang="en-US" sz="1300" b="0" dirty="0"/>
              <a:t> </a:t>
            </a:r>
            <a:r>
              <a:rPr lang="en-US" sz="1300" b="0" dirty="0" err="1"/>
              <a:t>melaporkan</a:t>
            </a:r>
            <a:r>
              <a:rPr lang="en-US" sz="1300" b="0" dirty="0"/>
              <a:t> </a:t>
            </a:r>
            <a:r>
              <a:rPr lang="en-US" sz="1300" b="0" dirty="0" err="1"/>
              <a:t>hasil</a:t>
            </a:r>
            <a:r>
              <a:rPr lang="en-US" sz="1300" b="0" dirty="0"/>
              <a:t> </a:t>
            </a:r>
            <a:r>
              <a:rPr lang="en-US" sz="1300" b="0" dirty="0" err="1"/>
              <a:t>pelaksanaan</a:t>
            </a:r>
            <a:r>
              <a:rPr lang="en-US" sz="1300" b="0" dirty="0"/>
              <a:t> </a:t>
            </a:r>
            <a:r>
              <a:rPr lang="en-US" sz="1300" b="0" dirty="0" err="1"/>
              <a:t>kegiatannya</a:t>
            </a:r>
            <a:r>
              <a:rPr lang="en-US" sz="1300" b="0" dirty="0"/>
              <a:t> </a:t>
            </a:r>
            <a:r>
              <a:rPr lang="en-US" sz="1300" b="0" dirty="0" err="1"/>
              <a:t>kepada</a:t>
            </a:r>
            <a:r>
              <a:rPr lang="en-US" sz="1300" b="0" dirty="0"/>
              <a:t> </a:t>
            </a:r>
            <a:r>
              <a:rPr lang="en-US" sz="1300" b="0" dirty="0" err="1"/>
              <a:t>Pemimpin</a:t>
            </a:r>
            <a:r>
              <a:rPr lang="en-US" sz="1300" b="0" dirty="0"/>
              <a:t>  BLU </a:t>
            </a:r>
            <a:r>
              <a:rPr lang="en-US" sz="1300" b="0" dirty="0" err="1"/>
              <a:t>dan</a:t>
            </a:r>
            <a:r>
              <a:rPr lang="en-US" sz="1300" b="0" dirty="0"/>
              <a:t> </a:t>
            </a:r>
            <a:r>
              <a:rPr lang="en-US" sz="1300" b="0" dirty="0" err="1"/>
              <a:t>Dewan</a:t>
            </a:r>
            <a:r>
              <a:rPr lang="en-US" sz="1300" b="0" dirty="0"/>
              <a:t> </a:t>
            </a:r>
            <a:r>
              <a:rPr lang="en-US" sz="1300" b="0" dirty="0" err="1"/>
              <a:t>Pengawas</a:t>
            </a:r>
            <a:r>
              <a:rPr lang="en-US" sz="1300" b="0" dirty="0"/>
              <a:t>, </a:t>
            </a:r>
            <a:r>
              <a:rPr lang="en-US" sz="1300" b="0" dirty="0" err="1"/>
              <a:t>Kepala</a:t>
            </a:r>
            <a:r>
              <a:rPr lang="en-US" sz="1300" b="0" dirty="0"/>
              <a:t> SPI </a:t>
            </a:r>
            <a:r>
              <a:rPr lang="en-US" sz="1300" b="0" dirty="0" err="1"/>
              <a:t>juga</a:t>
            </a:r>
            <a:r>
              <a:rPr lang="en-US" sz="1300" b="0" dirty="0"/>
              <a:t> </a:t>
            </a:r>
            <a:r>
              <a:rPr lang="en-US" sz="1300" b="0" dirty="0" err="1"/>
              <a:t>telah</a:t>
            </a:r>
            <a:r>
              <a:rPr lang="en-US" sz="1300" b="0" dirty="0"/>
              <a:t> </a:t>
            </a:r>
            <a:r>
              <a:rPr lang="en-US" sz="1300" b="0" dirty="0" err="1"/>
              <a:t>memiliki</a:t>
            </a:r>
            <a:r>
              <a:rPr lang="en-US" sz="1300" b="0" dirty="0"/>
              <a:t> </a:t>
            </a:r>
            <a:r>
              <a:rPr lang="en-US" sz="1300" b="0" dirty="0" err="1"/>
              <a:t>sertifikat</a:t>
            </a:r>
            <a:r>
              <a:rPr lang="en-US" sz="1300" b="0" dirty="0"/>
              <a:t> </a:t>
            </a:r>
            <a:r>
              <a:rPr lang="en-US" sz="1300" b="0" dirty="0" err="1"/>
              <a:t>sebagai</a:t>
            </a:r>
            <a:r>
              <a:rPr lang="en-US" sz="1300" b="0" dirty="0"/>
              <a:t> auditor, </a:t>
            </a:r>
            <a:r>
              <a:rPr lang="en-US" sz="1300" b="0" dirty="0" err="1"/>
              <a:t>namun</a:t>
            </a:r>
            <a:r>
              <a:rPr lang="en-US" sz="1300" b="0" dirty="0"/>
              <a:t>:</a:t>
            </a:r>
          </a:p>
          <a:p>
            <a:pPr marL="342900" lvl="0" indent="-342900" algn="just">
              <a:buSzPct val="100000"/>
              <a:buFont typeface="+mj-lt"/>
              <a:buAutoNum type="alphaLcPeriod"/>
            </a:pPr>
            <a:r>
              <a:rPr lang="en-US" sz="1300" b="0" dirty="0" err="1" smtClean="0"/>
              <a:t>Pe</a:t>
            </a:r>
            <a:r>
              <a:rPr lang="en-US" sz="1300" b="0" dirty="0" err="1"/>
              <a:t>ngangkatan</a:t>
            </a:r>
            <a:r>
              <a:rPr lang="en-US" sz="1300" b="0" dirty="0"/>
              <a:t> </a:t>
            </a:r>
            <a:r>
              <a:rPr lang="en-US" sz="1300" b="0" dirty="0" err="1"/>
              <a:t>dan</a:t>
            </a:r>
            <a:r>
              <a:rPr lang="en-US" sz="1300" b="0" dirty="0"/>
              <a:t> </a:t>
            </a:r>
            <a:r>
              <a:rPr lang="en-US" sz="1300" b="0" dirty="0" err="1"/>
              <a:t>pemberhentian</a:t>
            </a:r>
            <a:r>
              <a:rPr lang="en-US" sz="1300" b="0" dirty="0"/>
              <a:t> </a:t>
            </a:r>
            <a:r>
              <a:rPr lang="en-US" sz="1300" b="0" dirty="0" err="1"/>
              <a:t>kepala</a:t>
            </a:r>
            <a:r>
              <a:rPr lang="en-US" sz="1300" b="0" dirty="0"/>
              <a:t> SPI </a:t>
            </a:r>
            <a:r>
              <a:rPr lang="en-US" sz="1300" b="0" dirty="0" err="1"/>
              <a:t>belum</a:t>
            </a:r>
            <a:r>
              <a:rPr lang="en-US" sz="1300" b="0" dirty="0"/>
              <a:t> </a:t>
            </a:r>
            <a:r>
              <a:rPr lang="en-US" sz="1300" b="0" dirty="0" err="1"/>
              <a:t>melalui</a:t>
            </a:r>
            <a:r>
              <a:rPr lang="en-US" sz="1300" b="0" dirty="0"/>
              <a:t> </a:t>
            </a:r>
            <a:r>
              <a:rPr lang="en-US" sz="1300" b="0" dirty="0" err="1"/>
              <a:t>persetujuan</a:t>
            </a:r>
            <a:r>
              <a:rPr lang="en-US" sz="1300" b="0" dirty="0"/>
              <a:t> </a:t>
            </a:r>
            <a:r>
              <a:rPr lang="en-US" sz="1300" b="0" dirty="0" err="1"/>
              <a:t>Dewan</a:t>
            </a:r>
            <a:r>
              <a:rPr lang="en-US" sz="1300" b="0" dirty="0"/>
              <a:t> </a:t>
            </a:r>
            <a:r>
              <a:rPr lang="en-US" sz="1300" b="0" dirty="0" err="1"/>
              <a:t>Pengawas</a:t>
            </a:r>
            <a:endParaRPr lang="en-US" sz="1300" b="0" dirty="0"/>
          </a:p>
          <a:p>
            <a:pPr marL="342900" indent="-342900" algn="just">
              <a:buSzPct val="100000"/>
              <a:buFont typeface="+mj-lt"/>
              <a:buAutoNum type="alphaLcPeriod"/>
            </a:pPr>
            <a:r>
              <a:rPr lang="en-US" sz="1300" b="0" dirty="0" err="1" smtClean="0"/>
              <a:t>Piagam</a:t>
            </a:r>
            <a:r>
              <a:rPr lang="en-US" sz="1300" b="0" dirty="0" smtClean="0"/>
              <a:t>  </a:t>
            </a:r>
            <a:r>
              <a:rPr lang="en-US" sz="1300" b="0" dirty="0" err="1"/>
              <a:t>Pengawasan</a:t>
            </a:r>
            <a:r>
              <a:rPr lang="en-US" sz="1300" b="0" dirty="0"/>
              <a:t> </a:t>
            </a:r>
            <a:r>
              <a:rPr lang="en-US" sz="1300" b="0" i="1" dirty="0"/>
              <a:t>Intern/Audit Charter </a:t>
            </a:r>
            <a:r>
              <a:rPr lang="en-US" sz="1300" b="0" dirty="0" err="1"/>
              <a:t>belum</a:t>
            </a:r>
            <a:r>
              <a:rPr lang="en-US" sz="1300" b="0" dirty="0"/>
              <a:t> </a:t>
            </a:r>
            <a:r>
              <a:rPr lang="en-US" sz="1300" b="0" dirty="0" err="1"/>
              <a:t>melalui</a:t>
            </a:r>
            <a:r>
              <a:rPr lang="en-US" sz="1300" b="0" dirty="0"/>
              <a:t> </a:t>
            </a:r>
            <a:r>
              <a:rPr lang="en-US" sz="1300" b="0" dirty="0" err="1"/>
              <a:t>persetujuan</a:t>
            </a:r>
            <a:r>
              <a:rPr lang="en-US" sz="1300" b="0" dirty="0"/>
              <a:t> </a:t>
            </a:r>
            <a:r>
              <a:rPr lang="en-US" sz="1300" b="0" dirty="0" err="1"/>
              <a:t>Dewan</a:t>
            </a:r>
            <a:r>
              <a:rPr lang="en-US" sz="1300" b="0" dirty="0"/>
              <a:t> </a:t>
            </a:r>
            <a:r>
              <a:rPr lang="en-US" sz="1300" b="0" dirty="0" err="1"/>
              <a:t>Pengawas</a:t>
            </a:r>
            <a:r>
              <a:rPr lang="en-US" sz="1300" b="0" dirty="0"/>
              <a:t>.</a:t>
            </a:r>
          </a:p>
          <a:p>
            <a:pPr marL="342900" lvl="0" indent="-342900" algn="just">
              <a:buSzPct val="100000"/>
              <a:buFont typeface="+mj-lt"/>
              <a:buAutoNum type="alphaLcPeriod"/>
            </a:pPr>
            <a:r>
              <a:rPr lang="en-US" sz="1300" b="0" dirty="0" err="1" smtClean="0"/>
              <a:t>Keanggotaan</a:t>
            </a:r>
            <a:r>
              <a:rPr lang="en-US" sz="1300" b="0" dirty="0" smtClean="0"/>
              <a:t> </a:t>
            </a:r>
            <a:r>
              <a:rPr lang="en-US" sz="1300" b="0" dirty="0"/>
              <a:t>SPI yang </a:t>
            </a:r>
            <a:r>
              <a:rPr lang="en-US" sz="1300" b="0" dirty="0" err="1"/>
              <a:t>berasal</a:t>
            </a:r>
            <a:r>
              <a:rPr lang="en-US" sz="1300" b="0" dirty="0"/>
              <a:t> </a:t>
            </a:r>
            <a:r>
              <a:rPr lang="en-US" sz="1300" b="0" dirty="0" err="1"/>
              <a:t>dari</a:t>
            </a:r>
            <a:r>
              <a:rPr lang="en-US" sz="1300" b="0" dirty="0"/>
              <a:t>  </a:t>
            </a:r>
            <a:r>
              <a:rPr lang="en-US" sz="1300" b="0" dirty="0" err="1"/>
              <a:t>Dosen</a:t>
            </a:r>
            <a:r>
              <a:rPr lang="en-US" sz="1300" b="0" dirty="0"/>
              <a:t> </a:t>
            </a:r>
            <a:r>
              <a:rPr lang="en-US" sz="1300" b="0" dirty="0" err="1"/>
              <a:t>sehingga</a:t>
            </a:r>
            <a:r>
              <a:rPr lang="en-US" sz="1300" b="0" dirty="0"/>
              <a:t> </a:t>
            </a:r>
            <a:r>
              <a:rPr lang="en-US" sz="1300" b="0" dirty="0" err="1"/>
              <a:t>dirasa</a:t>
            </a:r>
            <a:r>
              <a:rPr lang="en-US" sz="1300" b="0" dirty="0"/>
              <a:t>  </a:t>
            </a:r>
            <a:r>
              <a:rPr lang="en-US" sz="1300" b="0" dirty="0" err="1"/>
              <a:t>membuat</a:t>
            </a:r>
            <a:r>
              <a:rPr lang="en-US" sz="1300" b="0" dirty="0"/>
              <a:t> </a:t>
            </a:r>
            <a:r>
              <a:rPr lang="en-US" sz="1300" b="0" dirty="0" err="1"/>
              <a:t>kinerja</a:t>
            </a:r>
            <a:r>
              <a:rPr lang="en-US" sz="1300" b="0" dirty="0"/>
              <a:t> SPI </a:t>
            </a:r>
            <a:r>
              <a:rPr lang="en-US" sz="1300" b="0" dirty="0" err="1"/>
              <a:t>belum</a:t>
            </a:r>
            <a:r>
              <a:rPr lang="en-US" sz="1300" b="0" dirty="0"/>
              <a:t> optimal.</a:t>
            </a:r>
          </a:p>
          <a:p>
            <a:pPr marL="342900" indent="-342900" algn="just">
              <a:buSzPct val="100000"/>
              <a:buFont typeface="+mj-lt"/>
              <a:buAutoNum type="alphaLcPeriod"/>
            </a:pPr>
            <a:r>
              <a:rPr lang="en-US" sz="1300" b="0" dirty="0"/>
              <a:t>SPI </a:t>
            </a:r>
            <a:r>
              <a:rPr lang="en-US" sz="1300" b="0" dirty="0" err="1"/>
              <a:t>tidak</a:t>
            </a:r>
            <a:r>
              <a:rPr lang="en-US" sz="1300" b="0" dirty="0"/>
              <a:t> </a:t>
            </a:r>
            <a:r>
              <a:rPr lang="en-US" sz="1300" b="0" dirty="0" err="1"/>
              <a:t>melakukan</a:t>
            </a:r>
            <a:r>
              <a:rPr lang="en-US" sz="1300" b="0" dirty="0"/>
              <a:t>/</a:t>
            </a:r>
            <a:r>
              <a:rPr lang="en-US" sz="1300" b="0" dirty="0" err="1"/>
              <a:t>belum</a:t>
            </a:r>
            <a:r>
              <a:rPr lang="en-US" sz="1300" b="0" dirty="0"/>
              <a:t>  </a:t>
            </a:r>
            <a:r>
              <a:rPr lang="en-US" sz="1300" b="0" dirty="0" err="1"/>
              <a:t>terlibat</a:t>
            </a:r>
            <a:r>
              <a:rPr lang="en-US" sz="1300" b="0" dirty="0"/>
              <a:t>  </a:t>
            </a:r>
            <a:r>
              <a:rPr lang="en-US" sz="1300" b="0" dirty="0" err="1"/>
              <a:t>dalam</a:t>
            </a:r>
            <a:r>
              <a:rPr lang="en-US" sz="1300" b="0" dirty="0"/>
              <a:t>  </a:t>
            </a:r>
            <a:r>
              <a:rPr lang="en-US" sz="1300" b="0" dirty="0" err="1"/>
              <a:t>reviu</a:t>
            </a:r>
            <a:r>
              <a:rPr lang="en-US" sz="1300" b="0" dirty="0"/>
              <a:t>  </a:t>
            </a:r>
            <a:r>
              <a:rPr lang="en-US" sz="1300" b="0" dirty="0" err="1"/>
              <a:t>terhadap</a:t>
            </a:r>
            <a:r>
              <a:rPr lang="en-US" sz="1300" b="0" dirty="0"/>
              <a:t> SOP, </a:t>
            </a:r>
            <a:r>
              <a:rPr lang="en-US" sz="1300" b="0" dirty="0" err="1"/>
              <a:t>Seluruh</a:t>
            </a:r>
            <a:r>
              <a:rPr lang="en-US" sz="1300" b="0" dirty="0"/>
              <a:t> </a:t>
            </a:r>
            <a:r>
              <a:rPr lang="en-US" sz="1300" b="0" dirty="0" err="1"/>
              <a:t>reviu</a:t>
            </a:r>
            <a:r>
              <a:rPr lang="en-US" sz="1300" b="0" dirty="0"/>
              <a:t> </a:t>
            </a:r>
            <a:r>
              <a:rPr lang="en-US" sz="1300" b="0" dirty="0" err="1"/>
              <a:t>terhadap</a:t>
            </a:r>
            <a:r>
              <a:rPr lang="en-US" sz="1300" b="0" dirty="0"/>
              <a:t> SOP </a:t>
            </a:r>
            <a:r>
              <a:rPr lang="en-US" sz="1300" b="0" dirty="0" err="1"/>
              <a:t>dilakukan</a:t>
            </a:r>
            <a:r>
              <a:rPr lang="en-US" sz="1300" b="0" dirty="0"/>
              <a:t> </a:t>
            </a:r>
            <a:r>
              <a:rPr lang="en-US" sz="1300" b="0" dirty="0" err="1"/>
              <a:t>oleh</a:t>
            </a:r>
            <a:r>
              <a:rPr lang="en-US" sz="1300" b="0" dirty="0"/>
              <a:t> </a:t>
            </a:r>
            <a:r>
              <a:rPr lang="en-US" sz="1300" b="0" dirty="0" err="1"/>
              <a:t>Pusat</a:t>
            </a:r>
            <a:r>
              <a:rPr lang="en-US" sz="1300" b="0" dirty="0"/>
              <a:t> </a:t>
            </a:r>
            <a:r>
              <a:rPr lang="en-US" sz="1300" b="0" dirty="0" err="1"/>
              <a:t>Jaminan</a:t>
            </a:r>
            <a:r>
              <a:rPr lang="en-US" sz="1300" b="0" dirty="0"/>
              <a:t> </a:t>
            </a:r>
            <a:r>
              <a:rPr lang="en-US" sz="1300" b="0" dirty="0" err="1"/>
              <a:t>Mutu</a:t>
            </a:r>
            <a:r>
              <a:rPr lang="en-US" sz="1300" b="0" dirty="0"/>
              <a:t> (PJM</a:t>
            </a:r>
            <a:r>
              <a:rPr lang="en-US" sz="1300" b="0" dirty="0" smtClean="0"/>
              <a:t>).</a:t>
            </a:r>
            <a:endParaRPr lang="id-ID" sz="13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211710"/>
            <a:ext cx="8352928" cy="24482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799"/>
              </a:buClr>
              <a:buSzPts val="3200"/>
              <a:buFont typeface="Calibri"/>
              <a:buNone/>
              <a:defRPr sz="2400" b="1" i="0" u="none" strike="noStrike" kern="1200" cap="none">
                <a:solidFill>
                  <a:srgbClr val="3367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just"/>
            <a:r>
              <a:rPr lang="en-US" sz="1300" u="sng" dirty="0"/>
              <a:t>OPTIMALISASI ASET</a:t>
            </a: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300" b="0" dirty="0" err="1"/>
              <a:t>Pengoptimalan</a:t>
            </a:r>
            <a:r>
              <a:rPr lang="en-US" sz="1300" b="0" dirty="0"/>
              <a:t> </a:t>
            </a:r>
            <a:r>
              <a:rPr lang="en-US" sz="1300" b="0" dirty="0" err="1"/>
              <a:t>aset</a:t>
            </a:r>
            <a:r>
              <a:rPr lang="en-US" sz="1300" b="0" dirty="0"/>
              <a:t> BLU </a:t>
            </a:r>
            <a:r>
              <a:rPr lang="en-US" sz="1300" b="0" dirty="0" err="1"/>
              <a:t>baru</a:t>
            </a:r>
            <a:r>
              <a:rPr lang="en-US" sz="1300" b="0" dirty="0"/>
              <a:t> </a:t>
            </a:r>
            <a:r>
              <a:rPr lang="en-US" sz="1300" b="0" dirty="0" err="1"/>
              <a:t>sebatas</a:t>
            </a:r>
            <a:r>
              <a:rPr lang="en-US" sz="1300" b="0" dirty="0"/>
              <a:t> </a:t>
            </a:r>
            <a:r>
              <a:rPr lang="en-US" sz="1300" b="0" dirty="0" err="1"/>
              <a:t>pendayagunaan</a:t>
            </a:r>
            <a:r>
              <a:rPr lang="en-US" sz="1300" b="0" dirty="0"/>
              <a:t> </a:t>
            </a:r>
            <a:r>
              <a:rPr lang="en-US" sz="1300" b="0" dirty="0" err="1"/>
              <a:t>aset</a:t>
            </a:r>
            <a:r>
              <a:rPr lang="en-US" sz="1300" b="0" dirty="0"/>
              <a:t> </a:t>
            </a:r>
            <a:r>
              <a:rPr lang="en-US" sz="1300" b="0" dirty="0" err="1"/>
              <a:t>untuk</a:t>
            </a:r>
            <a:r>
              <a:rPr lang="en-US" sz="1300" b="0" dirty="0"/>
              <a:t> </a:t>
            </a:r>
            <a:r>
              <a:rPr lang="en-US" sz="1300" b="0" dirty="0" err="1"/>
              <a:t>kantin</a:t>
            </a:r>
            <a:r>
              <a:rPr lang="en-US" sz="1300" b="0" dirty="0"/>
              <a:t> </a:t>
            </a:r>
            <a:r>
              <a:rPr lang="en-US" sz="1300" b="0" dirty="0" err="1"/>
              <a:t>dan</a:t>
            </a:r>
            <a:r>
              <a:rPr lang="en-US" sz="1300" b="0" dirty="0"/>
              <a:t> ATM, </a:t>
            </a:r>
            <a:r>
              <a:rPr lang="en-US" sz="1300" b="0" dirty="0" err="1"/>
              <a:t>pengoptimalan</a:t>
            </a:r>
            <a:r>
              <a:rPr lang="en-US" sz="1300" b="0" dirty="0"/>
              <a:t> </a:t>
            </a:r>
            <a:r>
              <a:rPr lang="en-US" sz="1300" b="0" dirty="0" err="1"/>
              <a:t>aset</a:t>
            </a:r>
            <a:r>
              <a:rPr lang="en-US" sz="1300" b="0" dirty="0"/>
              <a:t> </a:t>
            </a:r>
            <a:r>
              <a:rPr lang="en-US" sz="1300" b="0" dirty="0" err="1"/>
              <a:t>seperti</a:t>
            </a:r>
            <a:r>
              <a:rPr lang="en-US" sz="1300" b="0" dirty="0"/>
              <a:t>  Auditorium yang </a:t>
            </a:r>
            <a:r>
              <a:rPr lang="en-US" sz="1300" b="0" dirty="0" err="1"/>
              <a:t>saat</a:t>
            </a:r>
            <a:r>
              <a:rPr lang="en-US" sz="1300" b="0" dirty="0"/>
              <a:t> </a:t>
            </a:r>
            <a:r>
              <a:rPr lang="en-US" sz="1300" b="0" dirty="0" err="1"/>
              <a:t>ini</a:t>
            </a:r>
            <a:r>
              <a:rPr lang="en-US" sz="1300" b="0" dirty="0"/>
              <a:t> </a:t>
            </a:r>
            <a:r>
              <a:rPr lang="en-US" sz="1300" b="0" dirty="0" err="1"/>
              <a:t>belum</a:t>
            </a:r>
            <a:r>
              <a:rPr lang="en-US" sz="1300" b="0" dirty="0"/>
              <a:t>  </a:t>
            </a:r>
            <a:r>
              <a:rPr lang="en-US" sz="1300" b="0" dirty="0" err="1"/>
              <a:t>dilakukan</a:t>
            </a:r>
            <a:r>
              <a:rPr lang="en-US" sz="1300" b="0" dirty="0"/>
              <a:t>. </a:t>
            </a:r>
            <a:r>
              <a:rPr lang="en-US" sz="1300" b="0" dirty="0" err="1"/>
              <a:t>Undiksha</a:t>
            </a:r>
            <a:r>
              <a:rPr lang="en-US" sz="1300" b="0" dirty="0"/>
              <a:t> </a:t>
            </a:r>
            <a:r>
              <a:rPr lang="en-US" sz="1300" b="0" dirty="0" err="1"/>
              <a:t>telah</a:t>
            </a:r>
            <a:r>
              <a:rPr lang="en-US" sz="1300" b="0" dirty="0"/>
              <a:t> </a:t>
            </a:r>
            <a:r>
              <a:rPr lang="en-US" sz="1300" b="0" dirty="0" err="1"/>
              <a:t>mempunyai</a:t>
            </a:r>
            <a:r>
              <a:rPr lang="en-US" sz="1300" b="0" dirty="0"/>
              <a:t> unit/</a:t>
            </a:r>
            <a:r>
              <a:rPr lang="en-US" sz="1300" b="0" dirty="0" err="1"/>
              <a:t>badan</a:t>
            </a:r>
            <a:r>
              <a:rPr lang="en-US" sz="1300" b="0" dirty="0"/>
              <a:t> </a:t>
            </a:r>
            <a:r>
              <a:rPr lang="en-US" sz="1300" b="0" dirty="0" err="1"/>
              <a:t>pengelola</a:t>
            </a:r>
            <a:r>
              <a:rPr lang="en-US" sz="1300" b="0" dirty="0"/>
              <a:t> </a:t>
            </a:r>
            <a:r>
              <a:rPr lang="en-US" sz="1300" b="0" dirty="0" err="1"/>
              <a:t>usaha</a:t>
            </a:r>
            <a:r>
              <a:rPr lang="en-US" sz="1300" b="0" dirty="0"/>
              <a:t>, </a:t>
            </a:r>
            <a:r>
              <a:rPr lang="en-US" sz="1300" b="0" dirty="0" err="1"/>
              <a:t>tetapi</a:t>
            </a:r>
            <a:r>
              <a:rPr lang="en-US" sz="1300" b="0" dirty="0"/>
              <a:t> </a:t>
            </a:r>
            <a:r>
              <a:rPr lang="en-US" sz="1300" b="0" dirty="0" err="1"/>
              <a:t>kinerjanya</a:t>
            </a:r>
            <a:r>
              <a:rPr lang="en-US" sz="1300" b="0" dirty="0"/>
              <a:t> </a:t>
            </a:r>
            <a:r>
              <a:rPr lang="en-US" sz="1300" b="0" dirty="0" err="1"/>
              <a:t>dirasa</a:t>
            </a:r>
            <a:r>
              <a:rPr lang="en-US" sz="1300" b="0" dirty="0"/>
              <a:t> </a:t>
            </a:r>
            <a:r>
              <a:rPr lang="en-US" sz="1300" b="0" dirty="0" err="1"/>
              <a:t>belum</a:t>
            </a:r>
            <a:r>
              <a:rPr lang="en-US" sz="1300" b="0" dirty="0"/>
              <a:t> optimal.</a:t>
            </a: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300" b="0" dirty="0" err="1"/>
              <a:t>Pada</a:t>
            </a:r>
            <a:r>
              <a:rPr lang="en-US" sz="1300" b="0" dirty="0"/>
              <a:t> </a:t>
            </a:r>
            <a:r>
              <a:rPr lang="en-US" sz="1300" b="0" dirty="0" err="1"/>
              <a:t>tahun</a:t>
            </a:r>
            <a:r>
              <a:rPr lang="en-US" sz="1300" b="0" dirty="0"/>
              <a:t> 2018 </a:t>
            </a:r>
            <a:r>
              <a:rPr lang="en-US" sz="1300" b="0" dirty="0" err="1"/>
              <a:t>Undiksha</a:t>
            </a:r>
            <a:r>
              <a:rPr lang="en-US" sz="1300" b="0" dirty="0"/>
              <a:t> </a:t>
            </a:r>
            <a:r>
              <a:rPr lang="en-US" sz="1300" b="0" dirty="0" err="1" smtClean="0"/>
              <a:t>menempatkan</a:t>
            </a:r>
            <a:r>
              <a:rPr lang="en-US" sz="1300" b="0" dirty="0" smtClean="0"/>
              <a:t> </a:t>
            </a:r>
            <a:r>
              <a:rPr lang="en-US" sz="1300" b="0" dirty="0"/>
              <a:t>Rp15 </a:t>
            </a:r>
            <a:r>
              <a:rPr lang="en-US" sz="1300" b="0" dirty="0" err="1"/>
              <a:t>Miliar</a:t>
            </a:r>
            <a:r>
              <a:rPr lang="en-US" sz="1300" b="0" dirty="0"/>
              <a:t> </a:t>
            </a:r>
            <a:r>
              <a:rPr lang="en-US" sz="1300" b="0" dirty="0" err="1"/>
              <a:t>dalam</a:t>
            </a:r>
            <a:r>
              <a:rPr lang="en-US" sz="1300" b="0" dirty="0"/>
              <a:t> </a:t>
            </a:r>
            <a:r>
              <a:rPr lang="en-US" sz="1300" b="0" dirty="0" err="1"/>
              <a:t>rekening</a:t>
            </a:r>
            <a:r>
              <a:rPr lang="en-US" sz="1300" b="0" dirty="0"/>
              <a:t> </a:t>
            </a:r>
            <a:r>
              <a:rPr lang="en-US" sz="1300" b="0" dirty="0" err="1"/>
              <a:t>giro</a:t>
            </a:r>
            <a:r>
              <a:rPr lang="en-US" sz="1300" b="0" dirty="0"/>
              <a:t> di BTN </a:t>
            </a:r>
            <a:r>
              <a:rPr lang="en-US" sz="1300" b="0" dirty="0" err="1"/>
              <a:t>selama</a:t>
            </a:r>
            <a:r>
              <a:rPr lang="en-US" sz="1300" b="0" dirty="0"/>
              <a:t> </a:t>
            </a:r>
            <a:r>
              <a:rPr lang="en-US" sz="1300" b="0" dirty="0" err="1"/>
              <a:t>satu</a:t>
            </a:r>
            <a:r>
              <a:rPr lang="en-US" sz="1300" b="0" dirty="0"/>
              <a:t> </a:t>
            </a:r>
            <a:r>
              <a:rPr lang="en-US" sz="1300" b="0" dirty="0" err="1"/>
              <a:t>tahun</a:t>
            </a:r>
            <a:r>
              <a:rPr lang="en-US" sz="1300" b="0" dirty="0"/>
              <a:t>. </a:t>
            </a:r>
            <a:r>
              <a:rPr lang="en-US" sz="1300" b="0" dirty="0" err="1"/>
              <a:t>Atas</a:t>
            </a:r>
            <a:r>
              <a:rPr lang="en-US" sz="1300" b="0" dirty="0"/>
              <a:t> </a:t>
            </a:r>
            <a:r>
              <a:rPr lang="en-US" sz="1300" b="0" dirty="0" err="1"/>
              <a:t>penempatan</a:t>
            </a:r>
            <a:r>
              <a:rPr lang="en-US" sz="1300" b="0" dirty="0"/>
              <a:t> </a:t>
            </a:r>
            <a:r>
              <a:rPr lang="en-US" sz="1300" b="0" dirty="0" err="1"/>
              <a:t>ini</a:t>
            </a:r>
            <a:r>
              <a:rPr lang="en-US" sz="1300" b="0" dirty="0"/>
              <a:t>, </a:t>
            </a:r>
            <a:r>
              <a:rPr lang="en-US" sz="1300" b="0" dirty="0" err="1"/>
              <a:t>telah</a:t>
            </a:r>
            <a:r>
              <a:rPr lang="en-US" sz="1300" b="0" dirty="0"/>
              <a:t> </a:t>
            </a:r>
            <a:r>
              <a:rPr lang="en-US" sz="1300" b="0" dirty="0" err="1"/>
              <a:t>diberikan</a:t>
            </a:r>
            <a:r>
              <a:rPr lang="en-US" sz="1300" b="0" dirty="0"/>
              <a:t> 3 unit Toyota </a:t>
            </a:r>
            <a:r>
              <a:rPr lang="en-US" sz="1300" b="0" dirty="0" err="1"/>
              <a:t>Vios</a:t>
            </a:r>
            <a:r>
              <a:rPr lang="en-US" sz="1300" b="0" dirty="0"/>
              <a:t> </a:t>
            </a:r>
            <a:r>
              <a:rPr lang="en-US" sz="1300" b="0" dirty="0" err="1"/>
              <a:t>kepada</a:t>
            </a:r>
            <a:r>
              <a:rPr lang="en-US" sz="1300" b="0" dirty="0"/>
              <a:t> </a:t>
            </a:r>
            <a:r>
              <a:rPr lang="en-US" sz="1300" b="0" dirty="0" err="1"/>
              <a:t>Undiksha</a:t>
            </a:r>
            <a:r>
              <a:rPr lang="en-US" sz="1300" b="0" dirty="0"/>
              <a:t>. Mobil </a:t>
            </a:r>
            <a:r>
              <a:rPr lang="en-US" sz="1300" b="0" dirty="0" err="1"/>
              <a:t>akan</a:t>
            </a:r>
            <a:r>
              <a:rPr lang="en-US" sz="1300" b="0" dirty="0"/>
              <a:t> </a:t>
            </a:r>
            <a:r>
              <a:rPr lang="en-US" sz="1300" b="0" dirty="0" err="1"/>
              <a:t>digunakan</a:t>
            </a:r>
            <a:r>
              <a:rPr lang="en-US" sz="1300" b="0" dirty="0"/>
              <a:t> </a:t>
            </a:r>
            <a:r>
              <a:rPr lang="en-US" sz="1300" b="0" dirty="0" err="1"/>
              <a:t>untuk</a:t>
            </a:r>
            <a:r>
              <a:rPr lang="en-US" sz="1300" b="0" dirty="0"/>
              <a:t> </a:t>
            </a:r>
            <a:r>
              <a:rPr lang="en-US" sz="1300" b="0" dirty="0" err="1"/>
              <a:t>pimpinan</a:t>
            </a:r>
            <a:r>
              <a:rPr lang="en-US" sz="1300" b="0" dirty="0"/>
              <a:t> </a:t>
            </a:r>
            <a:r>
              <a:rPr lang="en-US" sz="1300" b="0" dirty="0" err="1"/>
              <a:t>Undiksha</a:t>
            </a:r>
            <a:r>
              <a:rPr lang="en-US" sz="1300" b="0" dirty="0"/>
              <a:t>. </a:t>
            </a:r>
            <a:r>
              <a:rPr lang="en-US" sz="1300" b="0" dirty="0" err="1"/>
              <a:t>Keputusan</a:t>
            </a:r>
            <a:r>
              <a:rPr lang="en-US" sz="1300" b="0" dirty="0"/>
              <a:t> </a:t>
            </a:r>
            <a:r>
              <a:rPr lang="en-US" sz="1300" b="0" dirty="0" err="1"/>
              <a:t>ini</a:t>
            </a:r>
            <a:r>
              <a:rPr lang="en-US" sz="1300" b="0" dirty="0"/>
              <a:t> </a:t>
            </a:r>
            <a:r>
              <a:rPr lang="en-US" sz="1300" b="0" dirty="0" err="1"/>
              <a:t>diambil</a:t>
            </a:r>
            <a:r>
              <a:rPr lang="en-US" sz="1300" b="0" dirty="0"/>
              <a:t> </a:t>
            </a:r>
            <a:r>
              <a:rPr lang="en-US" sz="1300" b="0" dirty="0" err="1"/>
              <a:t>berdasarkan</a:t>
            </a:r>
            <a:r>
              <a:rPr lang="en-US" sz="1300" b="0" dirty="0"/>
              <a:t> </a:t>
            </a:r>
            <a:r>
              <a:rPr lang="en-US" sz="1300" b="0" dirty="0" err="1"/>
              <a:t>urgensi</a:t>
            </a:r>
            <a:r>
              <a:rPr lang="en-US" sz="1300" b="0" dirty="0"/>
              <a:t> </a:t>
            </a:r>
            <a:r>
              <a:rPr lang="en-US" sz="1300" b="0" dirty="0" err="1"/>
              <a:t>kebutuhan</a:t>
            </a:r>
            <a:r>
              <a:rPr lang="en-US" sz="1300" b="0" dirty="0"/>
              <a:t> </a:t>
            </a:r>
            <a:r>
              <a:rPr lang="en-US" sz="1300" b="0" dirty="0" err="1"/>
              <a:t>akan</a:t>
            </a:r>
            <a:r>
              <a:rPr lang="en-US" sz="1300" b="0" dirty="0"/>
              <a:t> </a:t>
            </a:r>
            <a:r>
              <a:rPr lang="en-US" sz="1300" b="0" dirty="0" err="1"/>
              <a:t>kendaraan</a:t>
            </a:r>
            <a:r>
              <a:rPr lang="en-US" sz="1300" b="0" dirty="0"/>
              <a:t>. </a:t>
            </a:r>
            <a:r>
              <a:rPr lang="en-US" sz="1300" b="0" dirty="0" err="1"/>
              <a:t>Walaupun</a:t>
            </a:r>
            <a:r>
              <a:rPr lang="en-US" sz="1300" b="0" dirty="0"/>
              <a:t> </a:t>
            </a:r>
            <a:r>
              <a:rPr lang="en-US" sz="1300" b="0" dirty="0" err="1"/>
              <a:t>demikian</a:t>
            </a:r>
            <a:r>
              <a:rPr lang="en-US" sz="1300" b="0" dirty="0"/>
              <a:t>, </a:t>
            </a:r>
            <a:r>
              <a:rPr lang="en-US" sz="1300" b="0" dirty="0" err="1"/>
              <a:t>hal</a:t>
            </a:r>
            <a:r>
              <a:rPr lang="en-US" sz="1300" b="0" dirty="0"/>
              <a:t> </a:t>
            </a:r>
            <a:r>
              <a:rPr lang="en-US" sz="1300" b="0" dirty="0" err="1"/>
              <a:t>dimaksud</a:t>
            </a:r>
            <a:r>
              <a:rPr lang="en-US" sz="1300" b="0" dirty="0"/>
              <a:t> </a:t>
            </a:r>
            <a:r>
              <a:rPr lang="en-US" sz="1300" b="0" dirty="0" err="1"/>
              <a:t>dapat</a:t>
            </a:r>
            <a:r>
              <a:rPr lang="en-US" sz="1300" b="0" dirty="0"/>
              <a:t> </a:t>
            </a:r>
            <a:r>
              <a:rPr lang="en-US" sz="1300" b="0" smtClean="0"/>
              <a:t>terlihat</a:t>
            </a:r>
            <a:r>
              <a:rPr lang="en-US" sz="1300" b="0" dirty="0" smtClean="0"/>
              <a:t> </a:t>
            </a:r>
            <a:r>
              <a:rPr lang="en-US" sz="1300" b="0" dirty="0" err="1"/>
              <a:t>bahwa</a:t>
            </a:r>
            <a:r>
              <a:rPr lang="en-US" sz="1300" b="0" dirty="0"/>
              <a:t> :</a:t>
            </a:r>
          </a:p>
          <a:p>
            <a:pPr marL="714375" lvl="0" indent="-342900" algn="just">
              <a:buSzPct val="100000"/>
              <a:buFont typeface="+mj-lt"/>
              <a:buAutoNum type="alphaLcPeriod"/>
            </a:pPr>
            <a:r>
              <a:rPr lang="en-US" sz="1300" b="0" dirty="0" err="1"/>
              <a:t>Tidak</a:t>
            </a:r>
            <a:r>
              <a:rPr lang="en-US" sz="1300" b="0" dirty="0"/>
              <a:t> </a:t>
            </a:r>
            <a:r>
              <a:rPr lang="en-US" sz="1300" b="0" dirty="0" err="1"/>
              <a:t>mengoptimalkan</a:t>
            </a:r>
            <a:r>
              <a:rPr lang="en-US" sz="1300" b="0" dirty="0"/>
              <a:t> benefit </a:t>
            </a:r>
            <a:r>
              <a:rPr lang="en-US" sz="1300" b="0" dirty="0" err="1"/>
              <a:t>bagi</a:t>
            </a:r>
            <a:r>
              <a:rPr lang="en-US" sz="1300" b="0" dirty="0"/>
              <a:t> </a:t>
            </a:r>
            <a:r>
              <a:rPr lang="en-US" sz="1300" b="0" dirty="0" err="1"/>
              <a:t>Undiksha</a:t>
            </a:r>
            <a:r>
              <a:rPr lang="en-US" sz="1300" b="0" dirty="0"/>
              <a:t>.  </a:t>
            </a:r>
            <a:r>
              <a:rPr lang="en-US" sz="1300" b="0" dirty="0" err="1"/>
              <a:t>Pembelian</a:t>
            </a:r>
            <a:r>
              <a:rPr lang="en-US" sz="1300" b="0" dirty="0"/>
              <a:t> </a:t>
            </a:r>
            <a:r>
              <a:rPr lang="en-US" sz="1300" b="0" dirty="0" err="1"/>
              <a:t>dapat</a:t>
            </a:r>
            <a:r>
              <a:rPr lang="en-US" sz="1300" b="0" dirty="0"/>
              <a:t> </a:t>
            </a:r>
            <a:r>
              <a:rPr lang="en-US" sz="1300" b="0" dirty="0" err="1"/>
              <a:t>dilakukan</a:t>
            </a:r>
            <a:r>
              <a:rPr lang="en-US" sz="1300" b="0" dirty="0"/>
              <a:t> </a:t>
            </a:r>
            <a:r>
              <a:rPr lang="en-US" sz="1300" b="0" dirty="0" err="1"/>
              <a:t>dengan</a:t>
            </a:r>
            <a:r>
              <a:rPr lang="en-US" sz="1300" b="0" dirty="0"/>
              <a:t> </a:t>
            </a:r>
            <a:r>
              <a:rPr lang="en-US" sz="1300" b="0" dirty="0" err="1"/>
              <a:t>penggunaan</a:t>
            </a:r>
            <a:r>
              <a:rPr lang="en-US" sz="1300" b="0" dirty="0"/>
              <a:t> </a:t>
            </a:r>
            <a:r>
              <a:rPr lang="en-US" sz="1300" b="0" dirty="0" err="1"/>
              <a:t>saldo</a:t>
            </a:r>
            <a:r>
              <a:rPr lang="en-US" sz="1300" b="0" dirty="0"/>
              <a:t> </a:t>
            </a:r>
            <a:r>
              <a:rPr lang="en-US" sz="1300" b="0" dirty="0" err="1"/>
              <a:t>kas</a:t>
            </a:r>
            <a:r>
              <a:rPr lang="en-US" sz="1300" b="0" dirty="0"/>
              <a:t> </a:t>
            </a:r>
            <a:r>
              <a:rPr lang="en-US" sz="1300" b="0" dirty="0" err="1"/>
              <a:t>sebesar</a:t>
            </a:r>
            <a:r>
              <a:rPr lang="en-US" sz="1300" b="0" dirty="0"/>
              <a:t> </a:t>
            </a:r>
            <a:r>
              <a:rPr lang="en-US" sz="1300" b="0" dirty="0" err="1"/>
              <a:t>kurang</a:t>
            </a:r>
            <a:r>
              <a:rPr lang="en-US" sz="1300" b="0" dirty="0"/>
              <a:t> </a:t>
            </a:r>
            <a:r>
              <a:rPr lang="en-US" sz="1300" b="0" dirty="0" err="1"/>
              <a:t>lebih</a:t>
            </a:r>
            <a:r>
              <a:rPr lang="en-US" sz="1300" b="0" dirty="0"/>
              <a:t> Rp1 </a:t>
            </a:r>
            <a:r>
              <a:rPr lang="en-US" sz="1300" b="0" dirty="0" err="1"/>
              <a:t>milyar</a:t>
            </a:r>
            <a:r>
              <a:rPr lang="en-US" sz="1300" b="0" dirty="0"/>
              <a:t> (</a:t>
            </a:r>
            <a:r>
              <a:rPr lang="en-US" sz="1300" b="0" dirty="0" err="1"/>
              <a:t>asumsi</a:t>
            </a:r>
            <a:r>
              <a:rPr lang="en-US" sz="1300" b="0" dirty="0"/>
              <a:t> </a:t>
            </a:r>
            <a:r>
              <a:rPr lang="en-US" sz="1300" b="0" dirty="0" err="1"/>
              <a:t>harga</a:t>
            </a:r>
            <a:r>
              <a:rPr lang="en-US" sz="1300" b="0" dirty="0"/>
              <a:t> </a:t>
            </a:r>
            <a:r>
              <a:rPr lang="en-US" sz="1300" b="0" dirty="0" err="1"/>
              <a:t>sekitar</a:t>
            </a:r>
            <a:r>
              <a:rPr lang="en-US" sz="1300" b="0" dirty="0"/>
              <a:t> Rp325jt per unit), </a:t>
            </a:r>
            <a:r>
              <a:rPr lang="en-US" sz="1300" b="0" dirty="0" err="1"/>
              <a:t>dan</a:t>
            </a:r>
            <a:r>
              <a:rPr lang="en-US" sz="1300" b="0" dirty="0"/>
              <a:t> Rp14 M </a:t>
            </a:r>
            <a:r>
              <a:rPr lang="en-US" sz="1300" b="0" dirty="0" err="1"/>
              <a:t>sisanya</a:t>
            </a:r>
            <a:r>
              <a:rPr lang="en-US" sz="1300" b="0" dirty="0"/>
              <a:t> </a:t>
            </a:r>
            <a:r>
              <a:rPr lang="en-US" sz="1300" b="0" dirty="0" err="1"/>
              <a:t>dapat</a:t>
            </a:r>
            <a:r>
              <a:rPr lang="en-US" sz="1300" b="0" dirty="0"/>
              <a:t> </a:t>
            </a:r>
            <a:r>
              <a:rPr lang="en-US" sz="1300" b="0" dirty="0" err="1"/>
              <a:t>didepositokan</a:t>
            </a:r>
            <a:r>
              <a:rPr lang="en-US" sz="1300" b="0" dirty="0"/>
              <a:t> </a:t>
            </a:r>
            <a:r>
              <a:rPr lang="en-US" sz="1300" b="0" dirty="0" err="1"/>
              <a:t>dengan</a:t>
            </a:r>
            <a:r>
              <a:rPr lang="en-US" sz="1300" b="0" dirty="0"/>
              <a:t> </a:t>
            </a:r>
            <a:r>
              <a:rPr lang="en-US" sz="1300" b="0" dirty="0" err="1"/>
              <a:t>potensi</a:t>
            </a:r>
            <a:r>
              <a:rPr lang="en-US" sz="1300" b="0" dirty="0"/>
              <a:t> PNBP </a:t>
            </a:r>
            <a:r>
              <a:rPr lang="en-US" sz="1300" b="0" dirty="0" err="1"/>
              <a:t>kurang</a:t>
            </a:r>
            <a:r>
              <a:rPr lang="en-US" sz="1300" b="0" dirty="0"/>
              <a:t> </a:t>
            </a:r>
            <a:r>
              <a:rPr lang="en-US" sz="1300" b="0" dirty="0" err="1"/>
              <a:t>lebih</a:t>
            </a:r>
            <a:r>
              <a:rPr lang="en-US" sz="1300" b="0" dirty="0"/>
              <a:t> Rp910juta (</a:t>
            </a:r>
            <a:r>
              <a:rPr lang="en-US" sz="1300" b="0" dirty="0" err="1"/>
              <a:t>asumsi</a:t>
            </a:r>
            <a:r>
              <a:rPr lang="en-US" sz="1300" b="0" dirty="0"/>
              <a:t> </a:t>
            </a:r>
            <a:r>
              <a:rPr lang="en-US" sz="1300" b="0" dirty="0" err="1"/>
              <a:t>tingkat</a:t>
            </a:r>
            <a:r>
              <a:rPr lang="en-US" sz="1300" b="0" dirty="0"/>
              <a:t> </a:t>
            </a:r>
            <a:r>
              <a:rPr lang="en-US" sz="1300" b="0" dirty="0" err="1"/>
              <a:t>bunga</a:t>
            </a:r>
            <a:r>
              <a:rPr lang="en-US" sz="1300" b="0" dirty="0"/>
              <a:t> </a:t>
            </a:r>
            <a:r>
              <a:rPr lang="en-US" sz="1300" b="0" dirty="0" err="1"/>
              <a:t>deposito</a:t>
            </a:r>
            <a:r>
              <a:rPr lang="en-US" sz="1300" b="0" dirty="0"/>
              <a:t> 6,5% p.a.).</a:t>
            </a:r>
          </a:p>
          <a:p>
            <a:pPr marL="714375" indent="-342900" algn="just">
              <a:buSzPct val="100000"/>
              <a:buFont typeface="+mj-lt"/>
              <a:buAutoNum type="alphaLcPeriod"/>
            </a:pPr>
            <a:r>
              <a:rPr lang="en-US" sz="1300" b="0" dirty="0" err="1"/>
              <a:t>Dapat</a:t>
            </a:r>
            <a:r>
              <a:rPr lang="en-US" sz="1300" b="0" dirty="0"/>
              <a:t> </a:t>
            </a:r>
            <a:r>
              <a:rPr lang="en-US" sz="1300" b="0" dirty="0" err="1"/>
              <a:t>menimbulkan</a:t>
            </a:r>
            <a:r>
              <a:rPr lang="en-US" sz="1300" b="0" dirty="0"/>
              <a:t> </a:t>
            </a:r>
            <a:r>
              <a:rPr lang="en-US" sz="1300" b="0" dirty="0" err="1"/>
              <a:t>dugaan</a:t>
            </a:r>
            <a:r>
              <a:rPr lang="en-US" sz="1300" b="0" dirty="0"/>
              <a:t> </a:t>
            </a:r>
            <a:r>
              <a:rPr lang="en-US" sz="1300" b="0" dirty="0" err="1"/>
              <a:t>adanya</a:t>
            </a:r>
            <a:r>
              <a:rPr lang="en-US" sz="1300" b="0" dirty="0"/>
              <a:t> </a:t>
            </a:r>
            <a:r>
              <a:rPr lang="en-US" sz="1300" b="0" dirty="0" err="1"/>
              <a:t>ketidaktransparanan</a:t>
            </a:r>
            <a:r>
              <a:rPr lang="en-US" sz="1300" b="0" dirty="0"/>
              <a:t> benefit yang </a:t>
            </a:r>
            <a:r>
              <a:rPr lang="en-US" sz="1300" b="0" dirty="0" err="1"/>
              <a:t>diberikan</a:t>
            </a:r>
            <a:r>
              <a:rPr lang="en-US" sz="1300" b="0" dirty="0"/>
              <a:t> BTN </a:t>
            </a:r>
            <a:r>
              <a:rPr lang="en-US" sz="1300" b="0" dirty="0" err="1"/>
              <a:t>kepada</a:t>
            </a:r>
            <a:r>
              <a:rPr lang="en-US" sz="1300" b="0" dirty="0"/>
              <a:t> </a:t>
            </a:r>
            <a:r>
              <a:rPr lang="en-US" sz="1300" b="0" dirty="0" err="1"/>
              <a:t>Undiksha</a:t>
            </a:r>
            <a:r>
              <a:rPr lang="en-US" sz="1300" b="0" dirty="0"/>
              <a:t>,   </a:t>
            </a:r>
            <a:r>
              <a:rPr lang="en-US" sz="1300" b="0" dirty="0" err="1"/>
              <a:t>mengingat</a:t>
            </a:r>
            <a:r>
              <a:rPr lang="en-US" sz="1300" b="0" dirty="0"/>
              <a:t> </a:t>
            </a:r>
            <a:r>
              <a:rPr lang="en-US" sz="1300" b="0" dirty="0" err="1"/>
              <a:t>permintaan</a:t>
            </a:r>
            <a:r>
              <a:rPr lang="en-US" sz="1300" b="0" dirty="0"/>
              <a:t>  </a:t>
            </a:r>
            <a:r>
              <a:rPr lang="en-US" sz="1300" b="0" dirty="0" err="1"/>
              <a:t>izin</a:t>
            </a:r>
            <a:r>
              <a:rPr lang="en-US" sz="1300" b="0" dirty="0"/>
              <a:t>  </a:t>
            </a:r>
            <a:r>
              <a:rPr lang="en-US" sz="1300" b="0" dirty="0" err="1"/>
              <a:t>penggunaan</a:t>
            </a:r>
            <a:r>
              <a:rPr lang="en-US" sz="1300" b="0" dirty="0"/>
              <a:t> </a:t>
            </a:r>
            <a:r>
              <a:rPr lang="en-US" sz="1300" b="0" dirty="0" err="1"/>
              <a:t>saldo</a:t>
            </a:r>
            <a:r>
              <a:rPr lang="en-US" sz="1300" b="0" dirty="0"/>
              <a:t> </a:t>
            </a:r>
            <a:r>
              <a:rPr lang="en-US" sz="1300" b="0" dirty="0" err="1"/>
              <a:t>kas</a:t>
            </a:r>
            <a:r>
              <a:rPr lang="en-US" sz="1300" b="0" dirty="0"/>
              <a:t> </a:t>
            </a:r>
            <a:r>
              <a:rPr lang="en-US" sz="1300" b="0" dirty="0" err="1"/>
              <a:t>dan</a:t>
            </a:r>
            <a:r>
              <a:rPr lang="en-US" sz="1300" b="0" dirty="0"/>
              <a:t> </a:t>
            </a:r>
            <a:r>
              <a:rPr lang="en-US" sz="1300" b="0" dirty="0" err="1"/>
              <a:t>revisi</a:t>
            </a:r>
            <a:r>
              <a:rPr lang="en-US" sz="1300" b="0" dirty="0"/>
              <a:t>  DIPA </a:t>
            </a:r>
            <a:r>
              <a:rPr lang="en-US" sz="1300" b="0" dirty="0" err="1"/>
              <a:t>tidak</a:t>
            </a:r>
            <a:r>
              <a:rPr lang="en-US" sz="1300" b="0" dirty="0"/>
              <a:t> </a:t>
            </a:r>
            <a:r>
              <a:rPr lang="en-US" sz="1300" b="0" dirty="0" err="1"/>
              <a:t>memerlukan</a:t>
            </a:r>
            <a:r>
              <a:rPr lang="en-US" sz="1300" b="0" dirty="0"/>
              <a:t> </a:t>
            </a:r>
            <a:r>
              <a:rPr lang="en-US" sz="1300" b="0" dirty="0" err="1"/>
              <a:t>waktu</a:t>
            </a:r>
            <a:r>
              <a:rPr lang="en-US" sz="1300" b="0" dirty="0"/>
              <a:t> lama</a:t>
            </a:r>
            <a:endParaRPr lang="id-ID" sz="1300" b="0" dirty="0"/>
          </a:p>
        </p:txBody>
      </p:sp>
    </p:spTree>
    <p:extLst>
      <p:ext uri="{BB962C8B-B14F-4D97-AF65-F5344CB8AC3E}">
        <p14:creationId xmlns:p14="http://schemas.microsoft.com/office/powerpoint/2010/main" val="30868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142976" y="400050"/>
            <a:ext cx="750075" cy="107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000208" y="400050"/>
            <a:ext cx="5994000" cy="107157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7380312" y="486965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95900"/>
            <a:ext cx="6611541" cy="372198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HASIL MONEV TAHUN 2018</a:t>
            </a:r>
            <a:r>
              <a:rPr lang="en-US" sz="1650" dirty="0"/>
              <a:t/>
            </a:r>
            <a:br>
              <a:rPr lang="en-US" sz="1650" dirty="0"/>
            </a:br>
            <a:endParaRPr lang="id-ID" sz="165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578" y="749403"/>
            <a:ext cx="8352928" cy="6378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7500"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799"/>
              </a:buClr>
              <a:buSzPts val="3200"/>
              <a:buFont typeface="Calibri"/>
              <a:buNone/>
              <a:defRPr sz="2400" b="1" i="0" u="none" strike="noStrike" kern="1200" cap="none">
                <a:solidFill>
                  <a:srgbClr val="3367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just"/>
            <a:r>
              <a:rPr lang="en-US" sz="1300" u="sng" dirty="0"/>
              <a:t>TATA KELOLA SDM</a:t>
            </a:r>
          </a:p>
          <a:p>
            <a:pPr algn="just"/>
            <a:r>
              <a:rPr lang="en-US" sz="1300" b="0" dirty="0" err="1"/>
              <a:t>Undiksha</a:t>
            </a:r>
            <a:r>
              <a:rPr lang="en-US" sz="1300" b="0" dirty="0"/>
              <a:t> </a:t>
            </a:r>
            <a:r>
              <a:rPr lang="en-US" sz="1300" b="0" dirty="0" err="1"/>
              <a:t>belum</a:t>
            </a:r>
            <a:r>
              <a:rPr lang="en-US" sz="1300" b="0" dirty="0"/>
              <a:t> </a:t>
            </a:r>
            <a:r>
              <a:rPr lang="en-US" sz="1300" b="0" dirty="0" err="1"/>
              <a:t>melakukan</a:t>
            </a:r>
            <a:r>
              <a:rPr lang="en-US" sz="1300" b="0" dirty="0"/>
              <a:t> </a:t>
            </a:r>
            <a:r>
              <a:rPr lang="en-US" sz="1300" b="0" i="1" dirty="0"/>
              <a:t>updating </a:t>
            </a:r>
            <a:r>
              <a:rPr lang="en-US" sz="1300" b="0" dirty="0" err="1"/>
              <a:t>terhadap</a:t>
            </a:r>
            <a:r>
              <a:rPr lang="en-US" sz="1300" b="0" dirty="0"/>
              <a:t> </a:t>
            </a:r>
            <a:r>
              <a:rPr lang="en-US" sz="1300" b="0" dirty="0" err="1"/>
              <a:t>dokumen</a:t>
            </a:r>
            <a:r>
              <a:rPr lang="en-US" sz="1300" b="0" dirty="0"/>
              <a:t> </a:t>
            </a:r>
            <a:r>
              <a:rPr lang="en-US" sz="1300" b="0" dirty="0" err="1"/>
              <a:t>pola</a:t>
            </a:r>
            <a:r>
              <a:rPr lang="en-US" sz="1300" b="0" dirty="0"/>
              <a:t> </a:t>
            </a:r>
            <a:r>
              <a:rPr lang="en-US" sz="1300" b="0" dirty="0" err="1"/>
              <a:t>tata</a:t>
            </a:r>
            <a:r>
              <a:rPr lang="en-US" sz="1300" b="0" dirty="0"/>
              <a:t> </a:t>
            </a:r>
            <a:r>
              <a:rPr lang="en-US" sz="1300" b="0" dirty="0" err="1"/>
              <a:t>kelola</a:t>
            </a:r>
            <a:r>
              <a:rPr lang="en-US" sz="1300" b="0" dirty="0"/>
              <a:t> BLU </a:t>
            </a:r>
            <a:r>
              <a:rPr lang="en-US" sz="1300" b="0" dirty="0" err="1"/>
              <a:t>untuk</a:t>
            </a:r>
            <a:r>
              <a:rPr lang="en-US" sz="1300" b="0" dirty="0"/>
              <a:t> </a:t>
            </a:r>
            <a:r>
              <a:rPr lang="en-US" sz="1300" b="0" dirty="0" err="1"/>
              <a:t>mengakomodir</a:t>
            </a:r>
            <a:r>
              <a:rPr lang="en-US" sz="1300" b="0" dirty="0"/>
              <a:t> </a:t>
            </a:r>
            <a:r>
              <a:rPr lang="en-US" sz="1300" b="0" dirty="0" err="1"/>
              <a:t>norma</a:t>
            </a:r>
            <a:r>
              <a:rPr lang="en-US" sz="1300" b="0" dirty="0"/>
              <a:t> </a:t>
            </a:r>
            <a:r>
              <a:rPr lang="en-US" sz="1300" b="0" dirty="0" err="1"/>
              <a:t>dalam</a:t>
            </a:r>
            <a:r>
              <a:rPr lang="en-US" sz="1300" b="0" dirty="0"/>
              <a:t> </a:t>
            </a:r>
            <a:r>
              <a:rPr lang="en-US" sz="1300" b="0" dirty="0" err="1"/>
              <a:t>pasal</a:t>
            </a:r>
            <a:r>
              <a:rPr lang="en-US" sz="1300" b="0" dirty="0"/>
              <a:t> 10 PMK </a:t>
            </a:r>
            <a:r>
              <a:rPr lang="en-US" sz="1300" b="0" dirty="0" err="1"/>
              <a:t>Nomor</a:t>
            </a:r>
            <a:r>
              <a:rPr lang="en-US" sz="1300" b="0" dirty="0"/>
              <a:t> 180/PMK.05/2016</a:t>
            </a:r>
            <a:endParaRPr lang="id-ID" sz="13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8746" y="1563638"/>
            <a:ext cx="8352928" cy="14511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0000" lnSpcReduction="10000"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799"/>
              </a:buClr>
              <a:buSzPts val="3200"/>
              <a:buFont typeface="Calibri"/>
              <a:buNone/>
              <a:defRPr sz="2400" b="1" i="0" u="none" strike="noStrike" kern="1200" cap="none">
                <a:solidFill>
                  <a:srgbClr val="3367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just"/>
            <a:r>
              <a:rPr lang="en-US" sz="1400" u="sng" dirty="0"/>
              <a:t>TINDAK LANJUT REKOMENDASI MONEV TAHUN 2017</a:t>
            </a:r>
            <a:endParaRPr lang="en-US" sz="1400" dirty="0"/>
          </a:p>
          <a:p>
            <a:pPr algn="just"/>
            <a:r>
              <a:rPr lang="en-US" sz="1400" b="0" dirty="0" err="1"/>
              <a:t>Terdapat</a:t>
            </a:r>
            <a:r>
              <a:rPr lang="en-US" sz="1400" b="0" dirty="0"/>
              <a:t> </a:t>
            </a:r>
            <a:r>
              <a:rPr lang="en-US" sz="1400" b="0" dirty="0" err="1"/>
              <a:t>beberapa</a:t>
            </a:r>
            <a:r>
              <a:rPr lang="en-US" sz="1400" b="0" dirty="0"/>
              <a:t> </a:t>
            </a:r>
            <a:r>
              <a:rPr lang="en-US" sz="1400" b="0" dirty="0" err="1"/>
              <a:t>rekomendasi</a:t>
            </a:r>
            <a:r>
              <a:rPr lang="en-US" sz="1400" b="0" dirty="0"/>
              <a:t> </a:t>
            </a:r>
            <a:r>
              <a:rPr lang="en-US" sz="1400" b="0" dirty="0" err="1"/>
              <a:t>dalam</a:t>
            </a:r>
            <a:r>
              <a:rPr lang="en-US" sz="1400" b="0" dirty="0"/>
              <a:t> </a:t>
            </a:r>
            <a:r>
              <a:rPr lang="en-US" sz="1400" b="0" dirty="0" err="1"/>
              <a:t>monev</a:t>
            </a:r>
            <a:r>
              <a:rPr lang="en-US" sz="1400" b="0" dirty="0"/>
              <a:t> </a:t>
            </a:r>
            <a:r>
              <a:rPr lang="en-US" sz="1400" b="0" dirty="0" err="1"/>
              <a:t>oleh</a:t>
            </a:r>
            <a:r>
              <a:rPr lang="en-US" sz="1400" b="0" dirty="0"/>
              <a:t> </a:t>
            </a:r>
            <a:r>
              <a:rPr lang="en-US" sz="1400" b="0" dirty="0" err="1"/>
              <a:t>tim</a:t>
            </a:r>
            <a:r>
              <a:rPr lang="en-US" sz="1400" b="0" dirty="0"/>
              <a:t> </a:t>
            </a:r>
            <a:r>
              <a:rPr lang="en-US" sz="1400" b="0" dirty="0" err="1"/>
              <a:t>Direktorat</a:t>
            </a:r>
            <a:r>
              <a:rPr lang="en-US" sz="1400" b="0" dirty="0"/>
              <a:t> </a:t>
            </a:r>
            <a:r>
              <a:rPr lang="en-US" sz="1400" b="0" dirty="0" err="1"/>
              <a:t>Pembinaan</a:t>
            </a:r>
            <a:r>
              <a:rPr lang="en-US" sz="1400" b="0" dirty="0"/>
              <a:t> PK BLU </a:t>
            </a:r>
            <a:r>
              <a:rPr lang="en-US" sz="1400" b="0" dirty="0" err="1"/>
              <a:t>Tahun</a:t>
            </a:r>
            <a:r>
              <a:rPr lang="en-US" sz="1400" b="0" dirty="0"/>
              <a:t> 2017 yang </a:t>
            </a:r>
            <a:r>
              <a:rPr lang="en-US" sz="1400" b="0" dirty="0" err="1"/>
              <a:t>belum</a:t>
            </a:r>
            <a:r>
              <a:rPr lang="en-US" sz="1400" b="0" dirty="0"/>
              <a:t> </a:t>
            </a:r>
            <a:r>
              <a:rPr lang="en-US" sz="1400" b="0" dirty="0" err="1"/>
              <a:t>ditindaklanjuti</a:t>
            </a:r>
            <a:r>
              <a:rPr lang="en-US" sz="1400" b="0" dirty="0"/>
              <a:t>, </a:t>
            </a:r>
            <a:r>
              <a:rPr lang="en-US" sz="1400" b="0" dirty="0" err="1"/>
              <a:t>yaitu</a:t>
            </a:r>
            <a:r>
              <a:rPr lang="en-US" sz="1400" b="0" dirty="0"/>
              <a:t>:</a:t>
            </a: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400" b="0" dirty="0" err="1"/>
              <a:t>Belum</a:t>
            </a:r>
            <a:r>
              <a:rPr lang="en-US" sz="1400" b="0" dirty="0"/>
              <a:t> </a:t>
            </a:r>
            <a:r>
              <a:rPr lang="en-US" sz="1400" b="0" dirty="0" err="1"/>
              <a:t>ada</a:t>
            </a:r>
            <a:r>
              <a:rPr lang="en-US" sz="1400" b="0" dirty="0"/>
              <a:t> SOP </a:t>
            </a:r>
            <a:r>
              <a:rPr lang="en-US" sz="1400" b="0" dirty="0" err="1"/>
              <a:t>untuk</a:t>
            </a:r>
            <a:r>
              <a:rPr lang="en-US" sz="1400" b="0" dirty="0"/>
              <a:t> </a:t>
            </a:r>
            <a:r>
              <a:rPr lang="en-US" sz="1400" b="0" dirty="0" err="1"/>
              <a:t>penempatan</a:t>
            </a:r>
            <a:r>
              <a:rPr lang="en-US" sz="1400" b="0" dirty="0"/>
              <a:t> </a:t>
            </a:r>
            <a:r>
              <a:rPr lang="en-US" sz="1400" b="0" dirty="0" err="1"/>
              <a:t>dana</a:t>
            </a:r>
            <a:r>
              <a:rPr lang="en-US" sz="1400" b="0" dirty="0"/>
              <a:t> </a:t>
            </a:r>
            <a:r>
              <a:rPr lang="en-US" sz="1400" b="0" dirty="0" err="1"/>
              <a:t>dalam</a:t>
            </a:r>
            <a:r>
              <a:rPr lang="en-US" sz="1400" b="0" dirty="0"/>
              <a:t> </a:t>
            </a:r>
            <a:r>
              <a:rPr lang="en-US" sz="1400" b="0" dirty="0" err="1"/>
              <a:t>deposito</a:t>
            </a:r>
            <a:r>
              <a:rPr lang="en-US" sz="1400" b="0" dirty="0"/>
              <a:t> </a:t>
            </a:r>
            <a:r>
              <a:rPr lang="en-US" sz="1400" b="0" dirty="0" err="1"/>
              <a:t>untuk</a:t>
            </a:r>
            <a:r>
              <a:rPr lang="en-US" sz="1400" b="0" dirty="0"/>
              <a:t> </a:t>
            </a:r>
            <a:r>
              <a:rPr lang="en-US" sz="1400" b="0" dirty="0" err="1"/>
              <a:t>optimalisasi</a:t>
            </a:r>
            <a:r>
              <a:rPr lang="en-US" sz="1400" b="0" dirty="0"/>
              <a:t> </a:t>
            </a:r>
            <a:r>
              <a:rPr lang="en-US" sz="1400" b="0" i="1" dirty="0"/>
              <a:t>idle cash.</a:t>
            </a:r>
            <a:endParaRPr lang="en-US" sz="1400" b="0" dirty="0"/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400" b="0" dirty="0" err="1"/>
              <a:t>Rekening</a:t>
            </a:r>
            <a:r>
              <a:rPr lang="en-US" sz="1400" b="0" dirty="0"/>
              <a:t> Dana </a:t>
            </a:r>
            <a:r>
              <a:rPr lang="en-US" sz="1400" b="0" dirty="0" err="1"/>
              <a:t>Kelolaan</a:t>
            </a:r>
            <a:r>
              <a:rPr lang="en-US" sz="1400" b="0" dirty="0"/>
              <a:t> </a:t>
            </a:r>
            <a:r>
              <a:rPr lang="en-US" sz="1400" b="0" dirty="0" err="1"/>
              <a:t>dikelola</a:t>
            </a:r>
            <a:r>
              <a:rPr lang="en-US" sz="1400" b="0" dirty="0"/>
              <a:t> </a:t>
            </a:r>
            <a:r>
              <a:rPr lang="en-US" sz="1400" b="0" dirty="0" err="1"/>
              <a:t>oleh</a:t>
            </a:r>
            <a:r>
              <a:rPr lang="en-US" sz="1400" b="0" dirty="0"/>
              <a:t> </a:t>
            </a:r>
            <a:r>
              <a:rPr lang="en-US" sz="1400" b="0" dirty="0" err="1"/>
              <a:t>Bendahara</a:t>
            </a:r>
            <a:r>
              <a:rPr lang="en-US" sz="1400" b="0" dirty="0"/>
              <a:t> </a:t>
            </a:r>
            <a:r>
              <a:rPr lang="en-US" sz="1400" b="0" dirty="0" err="1"/>
              <a:t>Penerimaan</a:t>
            </a:r>
            <a:r>
              <a:rPr lang="en-US" sz="1400" b="0" dirty="0"/>
              <a:t>, </a:t>
            </a:r>
            <a:r>
              <a:rPr lang="en-US" sz="1400" b="0" dirty="0" err="1"/>
              <a:t>seharusnya</a:t>
            </a:r>
            <a:r>
              <a:rPr lang="en-US" sz="1400" b="0" dirty="0"/>
              <a:t> </a:t>
            </a:r>
            <a:r>
              <a:rPr lang="en-US" sz="1400" b="0" dirty="0" err="1"/>
              <a:t>oleh</a:t>
            </a:r>
            <a:r>
              <a:rPr lang="en-US" sz="1400" b="0" dirty="0"/>
              <a:t> </a:t>
            </a:r>
            <a:r>
              <a:rPr lang="en-US" sz="1400" b="0" dirty="0" err="1"/>
              <a:t>bendahara</a:t>
            </a:r>
            <a:r>
              <a:rPr lang="en-US" sz="1400" b="0" dirty="0"/>
              <a:t> </a:t>
            </a:r>
            <a:r>
              <a:rPr lang="en-US" sz="1400" b="0" dirty="0" err="1"/>
              <a:t>pengeluaran</a:t>
            </a:r>
            <a:r>
              <a:rPr lang="en-US" sz="1400" b="0" dirty="0"/>
              <a:t> </a:t>
            </a:r>
            <a:r>
              <a:rPr lang="en-US" sz="1400" b="0" dirty="0" err="1"/>
              <a:t>sesuai</a:t>
            </a:r>
            <a:r>
              <a:rPr lang="en-US" sz="1400" b="0" dirty="0"/>
              <a:t> </a:t>
            </a:r>
            <a:r>
              <a:rPr lang="en-US" sz="1400" b="0" dirty="0" err="1"/>
              <a:t>Perdirjen</a:t>
            </a:r>
            <a:r>
              <a:rPr lang="en-US" sz="1400" b="0" dirty="0"/>
              <a:t> </a:t>
            </a:r>
            <a:r>
              <a:rPr lang="en-US" sz="1400" b="0" dirty="0" err="1"/>
              <a:t>Perbendaharaan</a:t>
            </a:r>
            <a:r>
              <a:rPr lang="en-US" sz="1400" b="0" dirty="0"/>
              <a:t> </a:t>
            </a:r>
            <a:r>
              <a:rPr lang="en-US" sz="1400" b="0" dirty="0" err="1"/>
              <a:t>nomor</a:t>
            </a:r>
            <a:r>
              <a:rPr lang="en-US" sz="1400" b="0" dirty="0"/>
              <a:t> 47/2014.</a:t>
            </a: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400" b="0" dirty="0"/>
              <a:t>BPP </a:t>
            </a:r>
            <a:r>
              <a:rPr lang="en-US" sz="1400" b="0" dirty="0" err="1"/>
              <a:t>belum</a:t>
            </a:r>
            <a:r>
              <a:rPr lang="en-US" sz="1400" b="0" dirty="0"/>
              <a:t> </a:t>
            </a:r>
            <a:r>
              <a:rPr lang="en-US" sz="1400" b="0" dirty="0" err="1"/>
              <a:t>menyampaikan</a:t>
            </a:r>
            <a:r>
              <a:rPr lang="en-US" sz="1400" b="0" dirty="0"/>
              <a:t> SPJ </a:t>
            </a:r>
            <a:r>
              <a:rPr lang="en-US" sz="1400" b="0" dirty="0" err="1"/>
              <a:t>kepada</a:t>
            </a:r>
            <a:r>
              <a:rPr lang="en-US" sz="1400" b="0" dirty="0"/>
              <a:t> </a:t>
            </a:r>
            <a:r>
              <a:rPr lang="en-US" sz="1400" b="0" dirty="0" err="1"/>
              <a:t>Bendahara</a:t>
            </a:r>
            <a:r>
              <a:rPr lang="en-US" sz="1400" b="0" dirty="0"/>
              <a:t> </a:t>
            </a:r>
            <a:r>
              <a:rPr lang="en-US" sz="1400" b="0" dirty="0" err="1"/>
              <a:t>Pengeluaran</a:t>
            </a:r>
            <a:r>
              <a:rPr lang="en-US" sz="1400" b="0" dirty="0"/>
              <a:t>.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en-US" sz="1400" b="0" dirty="0" err="1"/>
              <a:t>Masih</a:t>
            </a:r>
            <a:r>
              <a:rPr lang="en-US" sz="1400" b="0" dirty="0"/>
              <a:t> </a:t>
            </a:r>
            <a:r>
              <a:rPr lang="en-US" sz="1400" b="0" dirty="0" err="1"/>
              <a:t>rendahnya</a:t>
            </a:r>
            <a:r>
              <a:rPr lang="en-US" sz="1400" b="0" dirty="0"/>
              <a:t> </a:t>
            </a:r>
            <a:r>
              <a:rPr lang="en-US" sz="1400" b="0" dirty="0" err="1"/>
              <a:t>realisasi</a:t>
            </a:r>
            <a:r>
              <a:rPr lang="en-US" sz="1400" b="0" dirty="0"/>
              <a:t> </a:t>
            </a:r>
            <a:r>
              <a:rPr lang="en-US" sz="1400" b="0" dirty="0" err="1"/>
              <a:t>penerimaan</a:t>
            </a:r>
            <a:r>
              <a:rPr lang="en-US" sz="1400" b="0" dirty="0"/>
              <a:t> </a:t>
            </a:r>
            <a:r>
              <a:rPr lang="en-US" sz="1400" b="0" dirty="0" err="1"/>
              <a:t>dari</a:t>
            </a:r>
            <a:r>
              <a:rPr lang="en-US" sz="1400" b="0" dirty="0"/>
              <a:t> </a:t>
            </a:r>
            <a:r>
              <a:rPr lang="en-US" sz="1400" b="0" dirty="0" err="1"/>
              <a:t>optimalisasi</a:t>
            </a:r>
            <a:r>
              <a:rPr lang="en-US" sz="1400" b="0" dirty="0"/>
              <a:t> </a:t>
            </a:r>
            <a:r>
              <a:rPr lang="en-US" sz="1400" b="0" dirty="0" err="1"/>
              <a:t>aset</a:t>
            </a:r>
            <a:r>
              <a:rPr lang="en-US" sz="1400" b="0" dirty="0"/>
              <a:t> (</a:t>
            </a:r>
            <a:r>
              <a:rPr lang="en-US" sz="1400" b="0" dirty="0" err="1"/>
              <a:t>tanah</a:t>
            </a:r>
            <a:r>
              <a:rPr lang="en-US" sz="1400" b="0" dirty="0"/>
              <a:t>/</a:t>
            </a:r>
            <a:r>
              <a:rPr lang="en-US" sz="1400" b="0" dirty="0" err="1"/>
              <a:t>bangunan</a:t>
            </a:r>
            <a:r>
              <a:rPr lang="en-US" sz="1400" b="0" dirty="0"/>
              <a:t>).</a:t>
            </a:r>
            <a:endParaRPr lang="id-ID" sz="1300" b="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9427" y="3157905"/>
            <a:ext cx="8352928" cy="1069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7500"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799"/>
              </a:buClr>
              <a:buSzPts val="3200"/>
              <a:buFont typeface="Calibri"/>
              <a:buNone/>
              <a:defRPr sz="2400" b="1" i="0" u="none" strike="noStrike" kern="1200" cap="none">
                <a:solidFill>
                  <a:srgbClr val="3367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just"/>
            <a:r>
              <a:rPr lang="en-US" sz="1300" u="sng" dirty="0"/>
              <a:t>LAIN-LAIN</a:t>
            </a: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300" b="0" dirty="0" err="1"/>
              <a:t>Undiksha</a:t>
            </a:r>
            <a:r>
              <a:rPr lang="en-US" sz="1300" b="0" dirty="0"/>
              <a:t> </a:t>
            </a:r>
            <a:r>
              <a:rPr lang="en-US" sz="1300" b="0" dirty="0" err="1"/>
              <a:t>telah</a:t>
            </a:r>
            <a:r>
              <a:rPr lang="en-US" sz="1300" b="0" dirty="0"/>
              <a:t> </a:t>
            </a:r>
            <a:r>
              <a:rPr lang="en-US" sz="1300" b="0" dirty="0" err="1"/>
              <a:t>membangun</a:t>
            </a:r>
            <a:r>
              <a:rPr lang="en-US" sz="1300" b="0" dirty="0"/>
              <a:t> system </a:t>
            </a:r>
            <a:r>
              <a:rPr lang="en-US" sz="1300" b="0" dirty="0" err="1"/>
              <a:t>remunerasi</a:t>
            </a:r>
            <a:r>
              <a:rPr lang="en-US" sz="1300" b="0" dirty="0"/>
              <a:t> </a:t>
            </a:r>
            <a:r>
              <a:rPr lang="en-US" sz="1300" b="0" dirty="0" err="1"/>
              <a:t>berbasis</a:t>
            </a:r>
            <a:r>
              <a:rPr lang="en-US" sz="1300" b="0" dirty="0"/>
              <a:t> IT,   </a:t>
            </a:r>
            <a:r>
              <a:rPr lang="en-US" sz="1300" b="0" dirty="0" err="1"/>
              <a:t>namun</a:t>
            </a:r>
            <a:r>
              <a:rPr lang="en-US" sz="1300" b="0" dirty="0"/>
              <a:t> </a:t>
            </a:r>
            <a:r>
              <a:rPr lang="en-US" sz="1300" b="0" dirty="0" err="1"/>
              <a:t>baru</a:t>
            </a:r>
            <a:r>
              <a:rPr lang="en-US" sz="1300" b="0" dirty="0"/>
              <a:t> </a:t>
            </a:r>
            <a:r>
              <a:rPr lang="en-US" sz="1300" b="0" dirty="0" err="1"/>
              <a:t>sebatas</a:t>
            </a:r>
            <a:r>
              <a:rPr lang="en-US" sz="1300" b="0" dirty="0"/>
              <a:t> </a:t>
            </a:r>
            <a:r>
              <a:rPr lang="en-US" sz="1300" b="0" dirty="0" err="1"/>
              <a:t>pada</a:t>
            </a:r>
            <a:r>
              <a:rPr lang="en-US" sz="1300" b="0" dirty="0"/>
              <a:t> </a:t>
            </a:r>
            <a:r>
              <a:rPr lang="en-US" sz="1300" b="0" dirty="0" err="1"/>
              <a:t>pemberian</a:t>
            </a:r>
            <a:r>
              <a:rPr lang="en-US" sz="1300" b="0" dirty="0"/>
              <a:t> </a:t>
            </a:r>
            <a:r>
              <a:rPr lang="en-US" sz="1300" b="0" dirty="0" err="1"/>
              <a:t>remunerasi</a:t>
            </a:r>
            <a:r>
              <a:rPr lang="en-US" sz="1300" b="0" dirty="0"/>
              <a:t> </a:t>
            </a:r>
            <a:r>
              <a:rPr lang="en-US" sz="1300" b="0" dirty="0" err="1"/>
              <a:t>kepada</a:t>
            </a:r>
            <a:r>
              <a:rPr lang="en-US" sz="1300" b="0" dirty="0"/>
              <a:t> </a:t>
            </a:r>
            <a:r>
              <a:rPr lang="en-US" sz="1300" b="0" dirty="0" err="1"/>
              <a:t>dosen</a:t>
            </a:r>
            <a:endParaRPr lang="en-US" sz="1300" b="0" dirty="0"/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en-US" sz="1300" b="0" dirty="0" err="1"/>
              <a:t>Undiksha</a:t>
            </a:r>
            <a:r>
              <a:rPr lang="en-US" sz="1300" b="0" dirty="0"/>
              <a:t> </a:t>
            </a:r>
            <a:r>
              <a:rPr lang="en-US" sz="1300" b="0" dirty="0" err="1"/>
              <a:t>sedang</a:t>
            </a:r>
            <a:r>
              <a:rPr lang="en-US" sz="1300" b="0" dirty="0"/>
              <a:t> </a:t>
            </a:r>
            <a:r>
              <a:rPr lang="en-US" sz="1300" b="0" dirty="0" err="1"/>
              <a:t>membangun</a:t>
            </a:r>
            <a:r>
              <a:rPr lang="en-US" sz="1300" b="0" dirty="0"/>
              <a:t> </a:t>
            </a:r>
            <a:r>
              <a:rPr lang="en-US" sz="1300" b="0" dirty="0" err="1"/>
              <a:t>dan</a:t>
            </a:r>
            <a:r>
              <a:rPr lang="en-US" sz="1300" b="0" dirty="0"/>
              <a:t> </a:t>
            </a:r>
            <a:r>
              <a:rPr lang="en-US" sz="1300" b="0" dirty="0" err="1"/>
              <a:t>mengembangkan</a:t>
            </a:r>
            <a:r>
              <a:rPr lang="en-US" sz="1300" b="0" dirty="0"/>
              <a:t> </a:t>
            </a:r>
            <a:r>
              <a:rPr lang="en-US" sz="1300" b="0" dirty="0" err="1"/>
              <a:t>beberapa</a:t>
            </a:r>
            <a:r>
              <a:rPr lang="en-US" sz="1300" b="0" dirty="0"/>
              <a:t> </a:t>
            </a:r>
            <a:r>
              <a:rPr lang="en-US" sz="1300" b="0" dirty="0" err="1"/>
              <a:t>sistem</a:t>
            </a:r>
            <a:r>
              <a:rPr lang="en-US" sz="1300" b="0" dirty="0"/>
              <a:t> IT yang </a:t>
            </a:r>
            <a:r>
              <a:rPr lang="en-US" sz="1300" b="0" dirty="0" err="1"/>
              <a:t>terintegrasi</a:t>
            </a:r>
            <a:r>
              <a:rPr lang="en-US" sz="1300" b="0" dirty="0"/>
              <a:t> yang </a:t>
            </a:r>
            <a:r>
              <a:rPr lang="en-US" sz="1300" b="0" dirty="0" err="1"/>
              <a:t>akan</a:t>
            </a:r>
            <a:r>
              <a:rPr lang="en-US" sz="1300" b="0" dirty="0"/>
              <a:t> </a:t>
            </a:r>
            <a:r>
              <a:rPr lang="en-US" sz="1300" b="0" dirty="0" err="1"/>
              <a:t>mengakomodasi</a:t>
            </a:r>
            <a:r>
              <a:rPr lang="en-US" sz="1300" b="0" dirty="0"/>
              <a:t>  </a:t>
            </a:r>
            <a:r>
              <a:rPr lang="en-US" sz="1300" b="0" dirty="0" err="1"/>
              <a:t>semua</a:t>
            </a:r>
            <a:r>
              <a:rPr lang="en-US" sz="1300" b="0" dirty="0"/>
              <a:t> </a:t>
            </a:r>
            <a:r>
              <a:rPr lang="en-US" sz="1300" b="0" dirty="0" err="1"/>
              <a:t>kebutuhan</a:t>
            </a:r>
            <a:r>
              <a:rPr lang="en-US" sz="1300" b="0" dirty="0"/>
              <a:t> </a:t>
            </a:r>
            <a:r>
              <a:rPr lang="en-US" sz="1300" b="0" dirty="0" err="1"/>
              <a:t>pengelolaan</a:t>
            </a:r>
            <a:r>
              <a:rPr lang="en-US" sz="1300" b="0" dirty="0"/>
              <a:t> </a:t>
            </a:r>
            <a:r>
              <a:rPr lang="en-US" sz="1300" b="0" dirty="0" err="1"/>
              <a:t>akademik</a:t>
            </a:r>
            <a:r>
              <a:rPr lang="en-US" sz="1300" b="0" dirty="0"/>
              <a:t> </a:t>
            </a:r>
            <a:r>
              <a:rPr lang="en-US" sz="1300" b="0" dirty="0" err="1"/>
              <a:t>dan</a:t>
            </a:r>
            <a:r>
              <a:rPr lang="en-US" sz="1300" b="0" dirty="0"/>
              <a:t> </a:t>
            </a:r>
            <a:r>
              <a:rPr lang="en-US" sz="1300" b="0" dirty="0" err="1"/>
              <a:t>keuangan</a:t>
            </a:r>
            <a:r>
              <a:rPr lang="en-US" sz="1300" b="0" dirty="0"/>
              <a:t>, </a:t>
            </a:r>
            <a:r>
              <a:rPr lang="en-US" sz="1300" b="0" dirty="0" err="1"/>
              <a:t>termasuk</a:t>
            </a:r>
            <a:r>
              <a:rPr lang="en-US" sz="1300" b="0" dirty="0"/>
              <a:t> </a:t>
            </a:r>
            <a:r>
              <a:rPr lang="en-US" sz="1300" b="0" dirty="0" err="1"/>
              <a:t>untuk</a:t>
            </a:r>
            <a:r>
              <a:rPr lang="en-US" sz="1300" b="0" dirty="0"/>
              <a:t> </a:t>
            </a:r>
            <a:r>
              <a:rPr lang="en-US" sz="1300" b="0" dirty="0" err="1"/>
              <a:t>pembayaran</a:t>
            </a:r>
            <a:r>
              <a:rPr lang="en-US" sz="1300" b="0" dirty="0"/>
              <a:t> </a:t>
            </a:r>
            <a:r>
              <a:rPr lang="en-US" sz="1300" b="0" dirty="0" err="1"/>
              <a:t>remunerasi</a:t>
            </a:r>
            <a:r>
              <a:rPr lang="en-US" sz="1300" b="0" dirty="0"/>
              <a:t>.</a:t>
            </a:r>
            <a:endParaRPr lang="id-ID" sz="1300" b="0" dirty="0"/>
          </a:p>
        </p:txBody>
      </p:sp>
    </p:spTree>
    <p:extLst>
      <p:ext uri="{BB962C8B-B14F-4D97-AF65-F5344CB8AC3E}">
        <p14:creationId xmlns:p14="http://schemas.microsoft.com/office/powerpoint/2010/main" val="4769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4950" dirty="0">
                <a:solidFill>
                  <a:srgbClr val="0070C0"/>
                </a:solidFill>
              </a:rPr>
              <a:t>TERIMA KASIH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241A-408E-4F91-9951-841DE1341576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7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32993" y="18089"/>
            <a:ext cx="8078016" cy="4164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0F1-772D-4721-8142-2EAE43BDFD4D}" type="slidenum">
              <a:rPr/>
              <a:pPr/>
              <a:t>2</a:t>
            </a:fld>
            <a:endParaRPr dirty="0"/>
          </a:p>
        </p:txBody>
      </p:sp>
      <p:sp>
        <p:nvSpPr>
          <p:cNvPr id="35" name="TextBox 34"/>
          <p:cNvSpPr txBox="1"/>
          <p:nvPr/>
        </p:nvSpPr>
        <p:spPr>
          <a:xfrm>
            <a:off x="532993" y="32390"/>
            <a:ext cx="807801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4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d-ID" sz="204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aleidoskop Pengembangan dan Penguatan Kelembagaan BLU</a:t>
            </a:r>
            <a:endParaRPr lang="en-US" sz="204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33401" y="2257529"/>
            <a:ext cx="932827" cy="31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Terbit PP No.23 tentang PKBLU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211188" y="2565725"/>
            <a:ext cx="777355" cy="41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Pedoman remunerasi (PMK 10)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410756" y="3012705"/>
            <a:ext cx="1295591" cy="4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683" indent="-117683">
              <a:lnSpc>
                <a:spcPct val="80000"/>
              </a:lnSpc>
              <a:spcAft>
                <a:spcPts val="185"/>
              </a:spcAft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id-ID" sz="884" dirty="0">
                <a:solidFill>
                  <a:srgbClr val="44546A"/>
                </a:solidFill>
              </a:rPr>
              <a:t>Dewas (PMK 175)</a:t>
            </a:r>
          </a:p>
          <a:p>
            <a:pPr marL="117683" indent="-117683">
              <a:lnSpc>
                <a:spcPct val="80000"/>
              </a:lnSpc>
              <a:spcAft>
                <a:spcPts val="185"/>
              </a:spcAft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id-ID" sz="884" dirty="0">
                <a:solidFill>
                  <a:srgbClr val="44546A"/>
                </a:solidFill>
              </a:rPr>
              <a:t>Persyaratan tata kelola BLU (PMK 119)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136287" y="3660116"/>
            <a:ext cx="1140121" cy="4189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Akuntabilitas dengan sistem akuntansi (PMK 76)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824068" y="4117543"/>
            <a:ext cx="1007546" cy="52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Perencanaan dan pelaksanaan anggaran BLU - RBA (PMK 44)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738177" y="2260877"/>
            <a:ext cx="1140121" cy="41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Penyempurnaan aturan terkait RBA (PMK 92)</a:t>
            </a:r>
          </a:p>
        </p:txBody>
      </p:sp>
      <p:pic>
        <p:nvPicPr>
          <p:cNvPr id="171" name="Picture 170" descr="https://encrypted-tbn0.gstatic.com/images?q=tbn:ANd9GcQkWZpwm7jTnFsCH-Fwz3OmDTZiuQ_EDNHguXHJ8_3-k0Lo64U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84" y="2312632"/>
            <a:ext cx="984650" cy="19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TextBox 172"/>
          <p:cNvSpPr txBox="1"/>
          <p:nvPr/>
        </p:nvSpPr>
        <p:spPr>
          <a:xfrm>
            <a:off x="3252277" y="2643909"/>
            <a:ext cx="2283833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buClr>
                <a:srgbClr val="44546A"/>
              </a:buClr>
            </a:pPr>
            <a:r>
              <a:rPr lang="id-ID" sz="884" u="sng" dirty="0">
                <a:solidFill>
                  <a:srgbClr val="44546A"/>
                </a:solidFill>
              </a:rPr>
              <a:t>Manajemen:</a:t>
            </a:r>
          </a:p>
          <a:p>
            <a:pPr marL="246162" indent="-117683" algn="r">
              <a:lnSpc>
                <a:spcPct val="75000"/>
              </a:lnSpc>
              <a:buClr>
                <a:srgbClr val="44546A"/>
              </a:buClr>
              <a:buFont typeface="Wingdings" panose="05000000000000000000" pitchFamily="2" charset="2"/>
              <a:buChar char="ü"/>
            </a:pPr>
            <a:r>
              <a:rPr lang="id-ID" sz="884" dirty="0">
                <a:solidFill>
                  <a:srgbClr val="44546A"/>
                </a:solidFill>
              </a:rPr>
              <a:t>Penerapan KPI dengan kontrak kinerja</a:t>
            </a:r>
          </a:p>
          <a:p>
            <a:pPr marL="246162" indent="-117683" algn="r">
              <a:lnSpc>
                <a:spcPct val="75000"/>
              </a:lnSpc>
              <a:spcAft>
                <a:spcPts val="204"/>
              </a:spcAft>
              <a:buClr>
                <a:srgbClr val="44546A"/>
              </a:buClr>
              <a:buFont typeface="Wingdings" panose="05000000000000000000" pitchFamily="2" charset="2"/>
              <a:buChar char="ü"/>
            </a:pPr>
            <a:r>
              <a:rPr lang="id-ID" sz="884" dirty="0">
                <a:solidFill>
                  <a:srgbClr val="44546A"/>
                </a:solidFill>
              </a:rPr>
              <a:t>Penyempurnaan aturan Dewas (PMK 95)</a:t>
            </a:r>
          </a:p>
          <a:p>
            <a:pPr algn="r">
              <a:lnSpc>
                <a:spcPct val="75000"/>
              </a:lnSpc>
              <a:buClr>
                <a:srgbClr val="44546A"/>
              </a:buClr>
            </a:pPr>
            <a:r>
              <a:rPr lang="id-ID" sz="884" u="sng" dirty="0">
                <a:solidFill>
                  <a:srgbClr val="44546A"/>
                </a:solidFill>
              </a:rPr>
              <a:t>Fleksibilitas BLU:</a:t>
            </a:r>
          </a:p>
          <a:p>
            <a:pPr marL="246162" indent="-117683" algn="r">
              <a:lnSpc>
                <a:spcPct val="75000"/>
              </a:lnSpc>
              <a:buClr>
                <a:srgbClr val="44546A"/>
              </a:buClr>
              <a:buFont typeface="Wingdings" panose="05000000000000000000" pitchFamily="2" charset="2"/>
              <a:buChar char="ü"/>
            </a:pPr>
            <a:r>
              <a:rPr lang="id-ID" sz="884" dirty="0">
                <a:solidFill>
                  <a:srgbClr val="44546A"/>
                </a:solidFill>
              </a:rPr>
              <a:t>Pedoman tarif (PMK 100)</a:t>
            </a:r>
          </a:p>
          <a:p>
            <a:pPr marL="246162" indent="-117683" algn="r">
              <a:lnSpc>
                <a:spcPct val="75000"/>
              </a:lnSpc>
              <a:spcAft>
                <a:spcPts val="204"/>
              </a:spcAft>
              <a:buClr>
                <a:srgbClr val="44546A"/>
              </a:buClr>
              <a:buFont typeface="Wingdings" panose="05000000000000000000" pitchFamily="2" charset="2"/>
              <a:buChar char="ü"/>
            </a:pPr>
            <a:r>
              <a:rPr lang="id-ID" sz="884" dirty="0">
                <a:solidFill>
                  <a:srgbClr val="44546A"/>
                </a:solidFill>
              </a:rPr>
              <a:t>Pengelolaan aset (PMK 136)</a:t>
            </a:r>
          </a:p>
          <a:p>
            <a:pPr algn="r">
              <a:lnSpc>
                <a:spcPct val="75000"/>
              </a:lnSpc>
              <a:buClr>
                <a:srgbClr val="44546A"/>
              </a:buClr>
            </a:pPr>
            <a:r>
              <a:rPr lang="id-ID" sz="884" u="sng" dirty="0">
                <a:solidFill>
                  <a:srgbClr val="44546A"/>
                </a:solidFill>
              </a:rPr>
              <a:t>Akuntabilitas dan Pengawasan:</a:t>
            </a:r>
          </a:p>
          <a:p>
            <a:pPr marL="246162" indent="-117683" algn="r">
              <a:lnSpc>
                <a:spcPct val="75000"/>
              </a:lnSpc>
              <a:buClr>
                <a:srgbClr val="44546A"/>
              </a:buClr>
              <a:buFont typeface="Wingdings" panose="05000000000000000000" pitchFamily="2" charset="2"/>
              <a:buChar char="ü"/>
            </a:pPr>
            <a:r>
              <a:rPr lang="id-ID" sz="884" dirty="0">
                <a:solidFill>
                  <a:srgbClr val="44546A"/>
                </a:solidFill>
              </a:rPr>
              <a:t>Sistem akuntansi (PMK 220)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530018" y="2683542"/>
            <a:ext cx="1032406" cy="377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buClr>
                <a:srgbClr val="44546A"/>
              </a:buClr>
            </a:pPr>
            <a:r>
              <a:rPr lang="id-ID" sz="884" u="sng" dirty="0">
                <a:solidFill>
                  <a:srgbClr val="44546A"/>
                </a:solidFill>
              </a:rPr>
              <a:t>Fleksibilitas BLU:</a:t>
            </a:r>
          </a:p>
          <a:p>
            <a:pPr algn="ctr">
              <a:lnSpc>
                <a:spcPct val="70000"/>
              </a:lnSpc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Pengelolaan kas &amp; investasi (PMK 82)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08474" y="3327172"/>
            <a:ext cx="965125" cy="296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i="1" dirty="0">
                <a:solidFill>
                  <a:srgbClr val="44546A"/>
                </a:solidFill>
              </a:rPr>
              <a:t>Modernisasi BLU dengan BIOS 1.2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510364" y="2107649"/>
            <a:ext cx="1450016" cy="618980"/>
            <a:chOff x="6563935" y="2992891"/>
            <a:chExt cx="3696979" cy="558950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563935" y="8508691"/>
              <a:ext cx="293797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472538" y="4438566"/>
              <a:ext cx="78837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493861" y="4465321"/>
              <a:ext cx="0" cy="41170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241743" y="2992891"/>
              <a:ext cx="0" cy="149605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890" y="2797510"/>
            <a:ext cx="786586" cy="48984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Group 48"/>
          <p:cNvGrpSpPr/>
          <p:nvPr/>
        </p:nvGrpSpPr>
        <p:grpSpPr>
          <a:xfrm>
            <a:off x="6383472" y="2105337"/>
            <a:ext cx="1151078" cy="1668840"/>
            <a:chOff x="7081400" y="2994839"/>
            <a:chExt cx="3200837" cy="557445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0258761" y="2994839"/>
              <a:ext cx="0" cy="149605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81400" y="8557302"/>
              <a:ext cx="2533964" cy="1199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570694" y="4464910"/>
              <a:ext cx="711543" cy="4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581707" y="4431081"/>
              <a:ext cx="0" cy="41170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568" y="3858168"/>
            <a:ext cx="784087" cy="47558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" name="TextBox 173"/>
          <p:cNvSpPr txBox="1"/>
          <p:nvPr/>
        </p:nvSpPr>
        <p:spPr>
          <a:xfrm>
            <a:off x="3976028" y="3702829"/>
            <a:ext cx="2435713" cy="858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buClr>
                <a:srgbClr val="44546A"/>
              </a:buClr>
            </a:pPr>
            <a:r>
              <a:rPr lang="id-ID" sz="884" u="sng" dirty="0">
                <a:solidFill>
                  <a:srgbClr val="44546A"/>
                </a:solidFill>
              </a:rPr>
              <a:t>BLU sebagai</a:t>
            </a:r>
            <a:r>
              <a:rPr lang="id-ID" sz="884" i="1" u="sng" dirty="0">
                <a:solidFill>
                  <a:srgbClr val="44546A"/>
                </a:solidFill>
              </a:rPr>
              <a:t> fiscal tools</a:t>
            </a:r>
            <a:r>
              <a:rPr lang="id-ID" sz="884" u="sng" dirty="0">
                <a:solidFill>
                  <a:srgbClr val="44546A"/>
                </a:solidFill>
              </a:rPr>
              <a:t>:</a:t>
            </a:r>
          </a:p>
          <a:p>
            <a:pPr marL="128479" algn="r">
              <a:lnSpc>
                <a:spcPct val="75000"/>
              </a:lnSpc>
              <a:spcAft>
                <a:spcPts val="204"/>
              </a:spcAft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Penarikan &amp; pengembalian dana (PMK 98)</a:t>
            </a:r>
          </a:p>
          <a:p>
            <a:pPr algn="r">
              <a:lnSpc>
                <a:spcPct val="75000"/>
              </a:lnSpc>
              <a:buClr>
                <a:srgbClr val="44546A"/>
              </a:buClr>
            </a:pPr>
            <a:r>
              <a:rPr lang="id-ID" sz="884" u="sng" dirty="0">
                <a:solidFill>
                  <a:srgbClr val="44546A"/>
                </a:solidFill>
              </a:rPr>
              <a:t>Fleksibilitas BLU:</a:t>
            </a:r>
          </a:p>
          <a:p>
            <a:pPr marL="128479" algn="r">
              <a:lnSpc>
                <a:spcPct val="75000"/>
              </a:lnSpc>
              <a:spcAft>
                <a:spcPts val="204"/>
              </a:spcAft>
              <a:buClr>
                <a:srgbClr val="44546A"/>
              </a:buClr>
            </a:pPr>
            <a:r>
              <a:rPr lang="id-ID" sz="884" dirty="0">
                <a:solidFill>
                  <a:srgbClr val="44546A"/>
                </a:solidFill>
              </a:rPr>
              <a:t>Remunerasi dikaitkan dengan KPI (PMK 176)</a:t>
            </a:r>
          </a:p>
          <a:p>
            <a:pPr algn="r">
              <a:lnSpc>
                <a:spcPct val="75000"/>
              </a:lnSpc>
              <a:buClr>
                <a:srgbClr val="44546A"/>
              </a:buClr>
            </a:pPr>
            <a:r>
              <a:rPr lang="id-ID" sz="884" u="sng" dirty="0">
                <a:solidFill>
                  <a:srgbClr val="44546A"/>
                </a:solidFill>
              </a:rPr>
              <a:t>Akuntabilitas dan Pengawasan:</a:t>
            </a:r>
          </a:p>
          <a:p>
            <a:pPr marL="246162" indent="-117683" algn="r">
              <a:lnSpc>
                <a:spcPct val="75000"/>
              </a:lnSpc>
              <a:buClr>
                <a:srgbClr val="44546A"/>
              </a:buClr>
              <a:buFont typeface="Wingdings" panose="05000000000000000000" pitchFamily="2" charset="2"/>
              <a:buChar char="ü"/>
            </a:pPr>
            <a:r>
              <a:rPr lang="id-ID" sz="884" dirty="0">
                <a:solidFill>
                  <a:srgbClr val="44546A"/>
                </a:solidFill>
              </a:rPr>
              <a:t>Penyempurnaan akuntansi (PMK 42)</a:t>
            </a:r>
          </a:p>
          <a:p>
            <a:pPr marL="246162" indent="-117683" algn="r">
              <a:lnSpc>
                <a:spcPct val="75000"/>
              </a:lnSpc>
              <a:buClr>
                <a:srgbClr val="44546A"/>
              </a:buClr>
              <a:buFont typeface="Wingdings" panose="05000000000000000000" pitchFamily="2" charset="2"/>
              <a:buChar char="ü"/>
            </a:pPr>
            <a:r>
              <a:rPr lang="id-ID" sz="884" dirty="0">
                <a:solidFill>
                  <a:srgbClr val="44546A"/>
                </a:solidFill>
              </a:rPr>
              <a:t>SPI (PMK 200)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34005" y="4385579"/>
            <a:ext cx="1263192" cy="3985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i="1" dirty="0">
                <a:solidFill>
                  <a:srgbClr val="44546A"/>
                </a:solidFill>
              </a:rPr>
              <a:t>Modernisasi layanan perkantoran Dit.PPKBLU dengan OA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568" y="3035568"/>
            <a:ext cx="790331" cy="51823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7597299" y="3556400"/>
            <a:ext cx="861477" cy="296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85"/>
              </a:spcAft>
              <a:buClr>
                <a:srgbClr val="44546A"/>
              </a:buClr>
            </a:pPr>
            <a:r>
              <a:rPr lang="id-ID" sz="884" i="1" dirty="0">
                <a:solidFill>
                  <a:srgbClr val="44546A"/>
                </a:solidFill>
              </a:rPr>
              <a:t>Integrasi BIOS dan OA</a:t>
            </a:r>
          </a:p>
        </p:txBody>
      </p:sp>
      <p:sp>
        <p:nvSpPr>
          <p:cNvPr id="8" name="Rectangle 7"/>
          <p:cNvSpPr/>
          <p:nvPr/>
        </p:nvSpPr>
        <p:spPr>
          <a:xfrm>
            <a:off x="890644" y="1828995"/>
            <a:ext cx="414589" cy="61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21953" y="1813535"/>
            <a:ext cx="414589" cy="828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60503" y="1730660"/>
            <a:ext cx="414589" cy="1620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91863" y="1655348"/>
            <a:ext cx="414589" cy="239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17290" y="1530642"/>
            <a:ext cx="414589" cy="360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68963" y="1417455"/>
            <a:ext cx="414589" cy="4757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93143" y="1328189"/>
            <a:ext cx="414589" cy="562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28467" y="1259303"/>
            <a:ext cx="414589" cy="631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52476" y="1259304"/>
            <a:ext cx="414589" cy="6313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96626" y="1259304"/>
            <a:ext cx="414589" cy="6313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38230" y="1185099"/>
            <a:ext cx="414589" cy="70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77559" y="1085767"/>
            <a:ext cx="414589" cy="8075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03162" y="979240"/>
            <a:ext cx="414589" cy="912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36892" y="922665"/>
            <a:ext cx="414589" cy="968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356" y="1599968"/>
            <a:ext cx="314024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98639" y="1574479"/>
            <a:ext cx="314024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35709" y="1489543"/>
            <a:ext cx="314024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37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66182" y="1412102"/>
            <a:ext cx="314024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53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04187" y="1296660"/>
            <a:ext cx="314024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81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01213" y="1190803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105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45536" y="1090018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126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49006" y="981468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141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81381" y="974893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141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22994" y="974893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141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269382" y="947349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158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09816" y="846914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182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49257" y="745780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203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75796" y="675922"/>
            <a:ext cx="47950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88" b="1" dirty="0">
                <a:solidFill>
                  <a:prstClr val="black"/>
                </a:solidFill>
              </a:rPr>
              <a:t>217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45464" y="1896017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2005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51661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2006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885942" y="1896017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2007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42381" y="1896017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2008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967661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2009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01919" y="1896017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048915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72000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76907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655449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73686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696771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261983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2017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65108" y="1898042"/>
            <a:ext cx="523085" cy="238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52" dirty="0">
                <a:solidFill>
                  <a:prstClr val="black"/>
                </a:solidFill>
              </a:rPr>
              <a:t>2018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4784" y="1896346"/>
            <a:ext cx="751443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097939" y="2102564"/>
            <a:ext cx="0" cy="1524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613203" y="2102564"/>
            <a:ext cx="0" cy="4381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>
            <a:off x="2146935" y="2102564"/>
            <a:ext cx="550" cy="8447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721836" y="2103642"/>
            <a:ext cx="4996" cy="150029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241080" y="2102564"/>
            <a:ext cx="20119" cy="19933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300438" y="2102564"/>
            <a:ext cx="0" cy="1524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359771" y="2102564"/>
            <a:ext cx="0" cy="1524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903921" y="2101239"/>
            <a:ext cx="0" cy="1524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8052733" y="2100477"/>
            <a:ext cx="3035" cy="55243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78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75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25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750"/>
                            </p:stCondLst>
                            <p:childTnLst>
                              <p:par>
                                <p:cTn id="1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25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7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4250"/>
                            </p:stCondLst>
                            <p:childTnLst>
                              <p:par>
                                <p:cTn id="2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25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7750"/>
                            </p:stCondLst>
                            <p:childTnLst>
                              <p:par>
                                <p:cTn id="2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8250"/>
                            </p:stCondLst>
                            <p:childTnLst>
                              <p:par>
                                <p:cTn id="2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875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/>
      <p:bldP spid="164" grpId="0"/>
      <p:bldP spid="165" grpId="0"/>
      <p:bldP spid="166" grpId="0"/>
      <p:bldP spid="168" grpId="0"/>
      <p:bldP spid="173" grpId="0"/>
      <p:bldP spid="175" grpId="0"/>
      <p:bldP spid="40" grpId="0"/>
      <p:bldP spid="174" grpId="0"/>
      <p:bldP spid="55" grpId="0"/>
      <p:bldP spid="59" grpId="0"/>
      <p:bldP spid="8" grpId="0" animBg="1"/>
      <p:bldP spid="56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9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rved Down Arrow 91"/>
          <p:cNvSpPr/>
          <p:nvPr/>
        </p:nvSpPr>
        <p:spPr>
          <a:xfrm rot="6116120">
            <a:off x="6855234" y="3139701"/>
            <a:ext cx="1472282" cy="775973"/>
          </a:xfrm>
          <a:prstGeom prst="curvedDownArrow">
            <a:avLst>
              <a:gd name="adj1" fmla="val 43477"/>
              <a:gd name="adj2" fmla="val 93888"/>
              <a:gd name="adj3" fmla="val 25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51638" y="936418"/>
            <a:ext cx="7010493" cy="21380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01303" y="1047117"/>
            <a:ext cx="6755261" cy="192703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2993" y="18089"/>
            <a:ext cx="8078016" cy="4926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0F1-772D-4721-8142-2EAE43BDFD4D}" type="slidenum">
              <a:rPr/>
              <a:pPr/>
              <a:t>3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737048" y="84214"/>
            <a:ext cx="766846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4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Eksistensi BLU di Indonesia</a:t>
            </a:r>
            <a:endParaRPr lang="en-US" sz="204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902" y="602450"/>
            <a:ext cx="7844698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16"/>
              </a:spcAft>
            </a:pPr>
            <a:r>
              <a:rPr lang="id-ID" sz="1700" dirty="0">
                <a:solidFill>
                  <a:srgbClr val="44546A"/>
                </a:solidFill>
              </a:rPr>
              <a:t>Sampai dengan tahun 2019, terdapat total </a:t>
            </a:r>
            <a:r>
              <a:rPr lang="id-ID" sz="2040" b="1" dirty="0">
                <a:solidFill>
                  <a:srgbClr val="002060"/>
                </a:solidFill>
              </a:rPr>
              <a:t>218 BLU</a:t>
            </a:r>
          </a:p>
        </p:txBody>
      </p:sp>
      <p:sp>
        <p:nvSpPr>
          <p:cNvPr id="8" name="Rectangle 18"/>
          <p:cNvSpPr/>
          <p:nvPr/>
        </p:nvSpPr>
        <p:spPr>
          <a:xfrm>
            <a:off x="1398998" y="1179893"/>
            <a:ext cx="6570720" cy="384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62188" tIns="31094" rIns="62188" bIns="31094" anchor="ctr"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40" spc="34" dirty="0">
                <a:ln w="11430"/>
                <a:solidFill>
                  <a:prstClr val="white"/>
                </a:solidFill>
                <a:latin typeface="Arial Black" panose="020B0A04020102020204" pitchFamily="34" charset="0"/>
              </a:rPr>
              <a:t>B</a:t>
            </a:r>
            <a:r>
              <a:rPr lang="id-ID" sz="2040" spc="34" dirty="0">
                <a:ln w="11430"/>
                <a:solidFill>
                  <a:prstClr val="white"/>
                </a:solidFill>
                <a:latin typeface="Arial Black" panose="020B0A04020102020204" pitchFamily="34" charset="0"/>
              </a:rPr>
              <a:t>adan </a:t>
            </a:r>
            <a:r>
              <a:rPr lang="en-US" sz="2040" spc="34" dirty="0">
                <a:ln w="11430"/>
                <a:solidFill>
                  <a:prstClr val="white"/>
                </a:solidFill>
                <a:latin typeface="Arial Black" panose="020B0A04020102020204" pitchFamily="34" charset="0"/>
              </a:rPr>
              <a:t>L</a:t>
            </a:r>
            <a:r>
              <a:rPr lang="id-ID" sz="2040" spc="34" dirty="0">
                <a:ln w="11430"/>
                <a:solidFill>
                  <a:prstClr val="white"/>
                </a:solidFill>
                <a:latin typeface="Arial Black" panose="020B0A04020102020204" pitchFamily="34" charset="0"/>
              </a:rPr>
              <a:t>ayanan </a:t>
            </a:r>
            <a:r>
              <a:rPr lang="en-US" sz="2040" spc="34" dirty="0">
                <a:ln w="11430"/>
                <a:solidFill>
                  <a:prstClr val="white"/>
                </a:solidFill>
                <a:latin typeface="Arial Black" panose="020B0A04020102020204" pitchFamily="34" charset="0"/>
              </a:rPr>
              <a:t>U</a:t>
            </a:r>
            <a:r>
              <a:rPr lang="id-ID" sz="2040" spc="34" dirty="0">
                <a:ln w="11430"/>
                <a:solidFill>
                  <a:prstClr val="white"/>
                </a:solidFill>
                <a:latin typeface="Arial Black" panose="020B0A04020102020204" pitchFamily="34" charset="0"/>
              </a:rPr>
              <a:t>mum</a:t>
            </a:r>
            <a:endParaRPr lang="en-US" sz="2040" spc="34" dirty="0">
              <a:ln w="11430"/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1303" y="2517181"/>
            <a:ext cx="81483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36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id-ID" sz="136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6288" y="2519046"/>
            <a:ext cx="99778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36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872</a:t>
            </a:r>
            <a:r>
              <a:rPr lang="id-ID" sz="136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id-ID" sz="136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0965" y="2507191"/>
            <a:ext cx="1098269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</a:t>
            </a:r>
            <a:r>
              <a:rPr lang="id-ID" sz="136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36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4251827" y="2575562"/>
            <a:ext cx="682939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84"/>
              </a:spcAft>
            </a:pP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id-ID" sz="204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531837" y="1693357"/>
            <a:ext cx="446241" cy="604564"/>
            <a:chOff x="2600250" y="2714625"/>
            <a:chExt cx="656140" cy="888933"/>
          </a:xfrm>
        </p:grpSpPr>
        <p:sp>
          <p:nvSpPr>
            <p:cNvPr id="13" name="TextBox 12"/>
            <p:cNvSpPr txBox="1"/>
            <p:nvPr/>
          </p:nvSpPr>
          <p:spPr>
            <a:xfrm>
              <a:off x="2612641" y="3252363"/>
              <a:ext cx="643749" cy="35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Aset</a:t>
              </a:r>
            </a:p>
          </p:txBody>
        </p:sp>
        <p:pic>
          <p:nvPicPr>
            <p:cNvPr id="12" name="Picture 11" descr="https://naw-netatwork.netdna-ssl.com/wp-content/uploads/2016/09/sage-fas-illustration-depreciation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250" y="2714625"/>
              <a:ext cx="609600" cy="5746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roup 69"/>
          <p:cNvGrpSpPr/>
          <p:nvPr/>
        </p:nvGrpSpPr>
        <p:grpSpPr>
          <a:xfrm>
            <a:off x="3284668" y="1787391"/>
            <a:ext cx="673708" cy="475010"/>
            <a:chOff x="3798837" y="2852889"/>
            <a:chExt cx="990600" cy="698441"/>
          </a:xfrm>
        </p:grpSpPr>
        <p:sp>
          <p:nvSpPr>
            <p:cNvPr id="15" name="TextBox 14"/>
            <p:cNvSpPr txBox="1"/>
            <p:nvPr/>
          </p:nvSpPr>
          <p:spPr>
            <a:xfrm>
              <a:off x="3798837" y="3200135"/>
              <a:ext cx="990600" cy="35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SDM</a:t>
              </a:r>
            </a:p>
          </p:txBody>
        </p:sp>
        <p:pic>
          <p:nvPicPr>
            <p:cNvPr id="14" name="Picture 13" descr="https://bahrurrosyididuraisy.files.wordpress.com/2015/06/21038-manajemen2bsumber2bdaya2bmanusia.png?w=78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207" y="2852889"/>
              <a:ext cx="674830" cy="4091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roup 67"/>
          <p:cNvGrpSpPr/>
          <p:nvPr/>
        </p:nvGrpSpPr>
        <p:grpSpPr>
          <a:xfrm>
            <a:off x="1352718" y="1750054"/>
            <a:ext cx="951653" cy="544920"/>
            <a:chOff x="885727" y="2797985"/>
            <a:chExt cx="1399283" cy="801234"/>
          </a:xfrm>
        </p:grpSpPr>
        <p:sp>
          <p:nvSpPr>
            <p:cNvPr id="11" name="TextBox 10"/>
            <p:cNvSpPr txBox="1"/>
            <p:nvPr/>
          </p:nvSpPr>
          <p:spPr>
            <a:xfrm>
              <a:off x="885727" y="3248024"/>
              <a:ext cx="1399283" cy="35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Pendapatan</a:t>
              </a:r>
            </a:p>
          </p:txBody>
        </p:sp>
        <p:pic>
          <p:nvPicPr>
            <p:cNvPr id="37" name="Picture 36" descr="https://www.practicepanther.com/wp-content/uploads/2016/07/salaries-icon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109" y="2797985"/>
              <a:ext cx="527486" cy="4986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TextBox 27"/>
          <p:cNvSpPr txBox="1"/>
          <p:nvPr/>
        </p:nvSpPr>
        <p:spPr>
          <a:xfrm>
            <a:off x="5035544" y="2572422"/>
            <a:ext cx="682939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84"/>
              </a:spcAft>
            </a:pP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id-ID" sz="204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5858361" y="2569005"/>
            <a:ext cx="682939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84"/>
              </a:spcAft>
            </a:pP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id-ID" sz="204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6593124" y="2575562"/>
            <a:ext cx="682939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84"/>
              </a:spcAft>
            </a:pP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id-ID" sz="204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27"/>
          <p:cNvSpPr txBox="1"/>
          <p:nvPr/>
        </p:nvSpPr>
        <p:spPr>
          <a:xfrm>
            <a:off x="7318655" y="2569005"/>
            <a:ext cx="682939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84"/>
              </a:spcAft>
            </a:pPr>
            <a:r>
              <a:rPr lang="id-ID" sz="204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id-ID" sz="204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216808" y="1779922"/>
            <a:ext cx="769782" cy="512441"/>
            <a:chOff x="5873773" y="2769541"/>
            <a:chExt cx="1131864" cy="753478"/>
          </a:xfrm>
        </p:grpSpPr>
        <p:pic>
          <p:nvPicPr>
            <p:cNvPr id="38" name="Picture 37" descr="https://www.seniorpedia.org/wp-content/uploads/2015/08/seniorpediaicons_health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101" y="2769541"/>
              <a:ext cx="480736" cy="478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5873773" y="3171824"/>
              <a:ext cx="1131864" cy="35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Kesehatan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915939" y="1742570"/>
            <a:ext cx="951653" cy="549790"/>
            <a:chOff x="6949274" y="2714625"/>
            <a:chExt cx="1399283" cy="808395"/>
          </a:xfrm>
        </p:grpSpPr>
        <p:pic>
          <p:nvPicPr>
            <p:cNvPr id="34" name="Picture 33" descr="http://pngimage.net/wp-content/uploads/2018/06/pendidikan-icon-png-7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411" y="2714625"/>
              <a:ext cx="589539" cy="610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6949274" y="3171825"/>
              <a:ext cx="1399283" cy="35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Pendidikan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06622" y="1789582"/>
            <a:ext cx="786502" cy="584401"/>
            <a:chOff x="8287588" y="2796268"/>
            <a:chExt cx="1156449" cy="859287"/>
          </a:xfrm>
        </p:grpSpPr>
        <p:pic>
          <p:nvPicPr>
            <p:cNvPr id="40" name="Picture 39" descr="https://www.freeiconspng.com/uploads/wallet-with-money-icon-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2222" y="2796268"/>
              <a:ext cx="474481" cy="447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8287588" y="3218095"/>
              <a:ext cx="1156449" cy="43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Pengelola Dana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63184" y="1751968"/>
            <a:ext cx="951653" cy="641308"/>
            <a:chOff x="10510837" y="2666325"/>
            <a:chExt cx="1399283" cy="942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1351" y="2666325"/>
              <a:ext cx="544902" cy="54490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0510837" y="3171825"/>
              <a:ext cx="1399283" cy="43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Barang Jasa Lainnya</a:t>
              </a:r>
            </a:p>
          </p:txBody>
        </p:sp>
      </p:grpSp>
      <p:pic>
        <p:nvPicPr>
          <p:cNvPr id="76" name="Picture 75" descr="C:\Users\perben\Documents\1. KERJAAN KANTOR\3.LAINNYA\5.LOGO BLU\logo 3 - modi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85133" y="3345259"/>
            <a:ext cx="741849" cy="679952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</p:spPr>
      </p:pic>
      <p:grpSp>
        <p:nvGrpSpPr>
          <p:cNvPr id="78" name="Group 77"/>
          <p:cNvGrpSpPr/>
          <p:nvPr/>
        </p:nvGrpSpPr>
        <p:grpSpPr>
          <a:xfrm>
            <a:off x="6489477" y="1779919"/>
            <a:ext cx="951653" cy="607774"/>
            <a:chOff x="9291637" y="2659587"/>
            <a:chExt cx="1399283" cy="893654"/>
          </a:xfrm>
        </p:grpSpPr>
        <p:sp>
          <p:nvSpPr>
            <p:cNvPr id="51" name="TextBox 50"/>
            <p:cNvSpPr txBox="1"/>
            <p:nvPr/>
          </p:nvSpPr>
          <p:spPr>
            <a:xfrm>
              <a:off x="9291637" y="3115781"/>
              <a:ext cx="1399283" cy="43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952" dirty="0">
                  <a:solidFill>
                    <a:srgbClr val="5B9BD5">
                      <a:lumMod val="75000"/>
                    </a:srgbClr>
                  </a:solidFill>
                </a:rPr>
                <a:t>Pengelola Kawasan</a:t>
              </a:r>
            </a:p>
          </p:txBody>
        </p:sp>
        <p:pic>
          <p:nvPicPr>
            <p:cNvPr id="77" name="Picture 76" descr="https://image.flaticon.com/icons/png/512/235/235861.pn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9983" y="2659587"/>
              <a:ext cx="493520" cy="4784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TextBox 79"/>
          <p:cNvSpPr txBox="1"/>
          <p:nvPr/>
        </p:nvSpPr>
        <p:spPr>
          <a:xfrm>
            <a:off x="884194" y="4074637"/>
            <a:ext cx="1893126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224" b="1" dirty="0">
                <a:solidFill>
                  <a:srgbClr val="4472C4">
                    <a:lumMod val="75000"/>
                  </a:srgbClr>
                </a:solidFill>
              </a:rPr>
              <a:t>BLU tersebar di 20 Kementerian/Lembaga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809995" y="3141810"/>
            <a:ext cx="4286565" cy="1559414"/>
            <a:chOff x="3092503" y="4619625"/>
            <a:chExt cx="6302838" cy="2292916"/>
          </a:xfrm>
        </p:grpSpPr>
        <p:sp>
          <p:nvSpPr>
            <p:cNvPr id="24" name="Rounded Rectangle 23"/>
            <p:cNvSpPr/>
            <p:nvPr/>
          </p:nvSpPr>
          <p:spPr>
            <a:xfrm>
              <a:off x="3092503" y="4619625"/>
              <a:ext cx="6190390" cy="2262384"/>
            </a:xfrm>
            <a:prstGeom prst="roundRect">
              <a:avLst>
                <a:gd name="adj" fmla="val 8478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24">
                <a:solidFill>
                  <a:prstClr val="white"/>
                </a:solidFill>
              </a:endParaRPr>
            </a:p>
          </p:txBody>
        </p:sp>
        <p:pic>
          <p:nvPicPr>
            <p:cNvPr id="43" name="Picture 42" descr="https://png.pngtree.com/svg/20170126/my_page_area_28521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7" y="6283165"/>
              <a:ext cx="721905" cy="50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78" descr="https://encrypted-tbn0.gstatic.com/images?q=tbn:ANd9GcTX8iEZ-syVl0yWXGrJUN-9CcvgZwMrvRJ7NslnaCsAYOjTQQ0QkQ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011" y="4694998"/>
              <a:ext cx="558090" cy="516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TextBox 80"/>
            <p:cNvSpPr txBox="1"/>
            <p:nvPr/>
          </p:nvSpPr>
          <p:spPr>
            <a:xfrm>
              <a:off x="3773598" y="4695825"/>
              <a:ext cx="1576131" cy="149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39 RS Polri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15 RS Khusus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14 RS Umum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9 Balai Kesehatan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8 RS TNI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3 RS Jiwa</a:t>
              </a:r>
            </a:p>
          </p:txBody>
        </p:sp>
        <p:pic>
          <p:nvPicPr>
            <p:cNvPr id="82" name="Picture 81" descr="https://www.jcub.edu.au/wp-content/uploads/2017/05/Graduation-Icon.pn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419" y="4694496"/>
              <a:ext cx="551014" cy="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6018719" y="4695825"/>
              <a:ext cx="1341342" cy="149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34 PTN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22 Poltek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16 UIN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12 Balai Diklat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4 Akademi</a:t>
              </a:r>
            </a:p>
            <a:p>
              <a:pPr marL="64780" indent="-64780">
                <a:lnSpc>
                  <a:spcPct val="9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3 PPSDM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067733" y="6296025"/>
              <a:ext cx="1327606" cy="48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sz="952" dirty="0">
                  <a:solidFill>
                    <a:srgbClr val="44546A"/>
                  </a:solidFill>
                </a:rPr>
                <a:t>4 Pengelola Kawasan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008685" y="4809084"/>
              <a:ext cx="1386656" cy="48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sz="952" dirty="0">
                  <a:solidFill>
                    <a:srgbClr val="44546A"/>
                  </a:solidFill>
                </a:rPr>
                <a:t>6 Pengelola Dana Bergulir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6238" y="5305425"/>
              <a:ext cx="1295401" cy="48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sz="952" dirty="0">
                  <a:solidFill>
                    <a:srgbClr val="44546A"/>
                  </a:solidFill>
                </a:rPr>
                <a:t>3 Pengelola Dana Khusus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72437" y="5782782"/>
              <a:ext cx="1025799" cy="48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sz="952" dirty="0">
                  <a:solidFill>
                    <a:srgbClr val="44546A"/>
                  </a:solidFill>
                </a:rPr>
                <a:t>8  Bandar Udara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70958" y="6007086"/>
              <a:ext cx="1634478" cy="65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620" indent="-62620">
                <a:lnSpc>
                  <a:spcPct val="8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6 Balai Besar</a:t>
              </a:r>
            </a:p>
            <a:p>
              <a:pPr marL="62620" indent="-62620">
                <a:lnSpc>
                  <a:spcPct val="80000"/>
                </a:lnSpc>
                <a:buFontTx/>
                <a:buChar char="-"/>
              </a:pPr>
              <a:r>
                <a:rPr lang="id-ID" sz="952" dirty="0">
                  <a:solidFill>
                    <a:srgbClr val="44546A"/>
                  </a:solidFill>
                </a:rPr>
                <a:t>4 Pusat Penelitian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08373" y="6524625"/>
              <a:ext cx="152086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sz="952" dirty="0">
                  <a:solidFill>
                    <a:srgbClr val="44546A"/>
                  </a:solidFill>
                </a:rPr>
                <a:t>1 Pengelola Aset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28321" y="5991225"/>
              <a:ext cx="1353099" cy="65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sz="952" dirty="0">
                  <a:solidFill>
                    <a:srgbClr val="44546A"/>
                  </a:solidFill>
                </a:rPr>
                <a:t>7  Penyedia Barang/Jasa Lainnya</a:t>
              </a:r>
            </a:p>
          </p:txBody>
        </p:sp>
        <p:pic>
          <p:nvPicPr>
            <p:cNvPr id="74" name="Picture 73" descr="https://encrypted-tbn0.gstatic.com/images?q=tbn:ANd9GcRlph7yDrCpkoT_H-kvp5JVvrIT62EzDc6Wm7zPiy9D2J6eygcIO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054" y="5762625"/>
              <a:ext cx="518630" cy="472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Picture 92" descr="https://encrypted-tbn0.gstatic.com/images?q=tbn:ANd9GcRXEOtfpAXH0NKZbynbX0ku9kHwMFrZiSENMmTPXwnBCeNogrD83Q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959" y="5229225"/>
              <a:ext cx="495745" cy="4945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7443193" y="4721323"/>
              <a:ext cx="493275" cy="495176"/>
              <a:chOff x="3362325" y="1150817"/>
              <a:chExt cx="608689" cy="63368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62325" y="1150817"/>
                <a:ext cx="608689" cy="63368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526994" y="1381691"/>
                <a:ext cx="290841" cy="29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4" b="1" dirty="0">
                    <a:solidFill>
                      <a:srgbClr val="70AD47">
                        <a:lumMod val="50000"/>
                      </a:srgbClr>
                    </a:solidFill>
                  </a:rPr>
                  <a:t>Rp</a:t>
                </a:r>
              </a:p>
            </p:txBody>
          </p:sp>
        </p:grpSp>
        <p:pic>
          <p:nvPicPr>
            <p:cNvPr id="94" name="Picture 93" descr="http://www.csirnano.co.za/wp-content/library/icons/icon-research.png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58" y="5928942"/>
              <a:ext cx="520117" cy="461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660" y="6372225"/>
              <a:ext cx="590881" cy="54031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20" y="5915025"/>
              <a:ext cx="497597" cy="497597"/>
            </a:xfrm>
            <a:prstGeom prst="rect">
              <a:avLst/>
            </a:prstGeom>
          </p:spPr>
        </p:pic>
      </p:grpSp>
      <p:cxnSp>
        <p:nvCxnSpPr>
          <p:cNvPr id="88" name="Straight Connector 87"/>
          <p:cNvCxnSpPr/>
          <p:nvPr/>
        </p:nvCxnSpPr>
        <p:spPr>
          <a:xfrm>
            <a:off x="1398998" y="2364455"/>
            <a:ext cx="25593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301289" y="2370274"/>
            <a:ext cx="35421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33678" y="1701239"/>
            <a:ext cx="0" cy="1165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2993" y="18088"/>
            <a:ext cx="8078016" cy="5843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401179" y="707081"/>
            <a:ext cx="3056161" cy="2162207"/>
            <a:chOff x="6700836" y="887270"/>
            <a:chExt cx="4798489" cy="2741755"/>
          </a:xfrm>
        </p:grpSpPr>
        <p:sp>
          <p:nvSpPr>
            <p:cNvPr id="45" name="Rectangle 44"/>
            <p:cNvSpPr/>
            <p:nvPr/>
          </p:nvSpPr>
          <p:spPr>
            <a:xfrm>
              <a:off x="6700836" y="887270"/>
              <a:ext cx="4798487" cy="2741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24">
                <a:solidFill>
                  <a:prstClr val="white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777037" y="905679"/>
              <a:ext cx="4722288" cy="2667000"/>
              <a:chOff x="681037" y="-2747267"/>
              <a:chExt cx="4495016" cy="26670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1037" y="-2377935"/>
                <a:ext cx="4495015" cy="2297668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81037" y="-2747267"/>
                <a:ext cx="4495016" cy="35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24" b="1" dirty="0">
                    <a:solidFill>
                      <a:srgbClr val="44546A"/>
                    </a:solidFill>
                  </a:rPr>
                  <a:t>Tren Belanja PNBP vs RM</a:t>
                </a: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840696" y="706098"/>
            <a:ext cx="2902125" cy="24799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0F1-772D-4721-8142-2EAE43BDFD4D}" type="slidenum">
              <a:rPr/>
              <a:pPr/>
              <a:t>4</a:t>
            </a:fld>
            <a:endParaRPr dirty="0"/>
          </a:p>
        </p:txBody>
      </p:sp>
      <p:grpSp>
        <p:nvGrpSpPr>
          <p:cNvPr id="13" name="Group 12"/>
          <p:cNvGrpSpPr/>
          <p:nvPr/>
        </p:nvGrpSpPr>
        <p:grpSpPr>
          <a:xfrm>
            <a:off x="685224" y="32390"/>
            <a:ext cx="518237" cy="518237"/>
            <a:chOff x="528637" y="1495425"/>
            <a:chExt cx="762000" cy="762000"/>
          </a:xfrm>
        </p:grpSpPr>
        <p:pic>
          <p:nvPicPr>
            <p:cNvPr id="8" name="Picture 7" descr="http://www.myiconfinder.com/uploads/iconsets/4ce904367d7f587dd39423f44d45ca0d-gear.png"/>
            <p:cNvPicPr/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" y="1495425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Oval 9"/>
            <p:cNvSpPr/>
            <p:nvPr/>
          </p:nvSpPr>
          <p:spPr>
            <a:xfrm>
              <a:off x="728213" y="1694457"/>
              <a:ext cx="363866" cy="364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24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036" y="1637898"/>
              <a:ext cx="457200" cy="47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96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7108" y="84214"/>
            <a:ext cx="73039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40" b="1" dirty="0">
                <a:solidFill>
                  <a:prstClr val="white"/>
                </a:solidFill>
              </a:rPr>
              <a:t>Kontribusi Eksisting BLU Dalam </a:t>
            </a:r>
            <a:r>
              <a:rPr lang="id-ID" sz="2040" b="1" i="1" dirty="0">
                <a:solidFill>
                  <a:prstClr val="white"/>
                </a:solidFill>
              </a:rPr>
              <a:t>Fiscal Sustainability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24" y="913392"/>
            <a:ext cx="2631950" cy="10364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07" y="2157160"/>
            <a:ext cx="2668190" cy="9984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110871" y="706097"/>
            <a:ext cx="2839245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24" b="1" dirty="0">
                <a:solidFill>
                  <a:srgbClr val="44546A"/>
                </a:solidFill>
              </a:rPr>
              <a:t>Pertumbuhan PNBP Nasional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2807" y="2015094"/>
            <a:ext cx="2823661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24" b="1" dirty="0">
                <a:solidFill>
                  <a:srgbClr val="44546A"/>
                </a:solidFill>
              </a:rPr>
              <a:t>Pertumbuhan PNBP BLU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778" y="3269496"/>
            <a:ext cx="3119338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88" b="1" dirty="0">
                <a:solidFill>
                  <a:srgbClr val="44546A"/>
                </a:solidFill>
              </a:rPr>
              <a:t>Persentase PNBP BLU Terhadap PNBP Nasional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815510" y="3490714"/>
          <a:ext cx="3134608" cy="3233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26"/>
                <a:gridCol w="391826"/>
                <a:gridCol w="391826"/>
                <a:gridCol w="391826"/>
                <a:gridCol w="391826"/>
                <a:gridCol w="391826"/>
                <a:gridCol w="391826"/>
                <a:gridCol w="391826"/>
              </a:tblGrid>
              <a:tr h="1616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2010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2011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2012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2013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2014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2015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2016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2017</a:t>
                      </a:r>
                      <a:endParaRPr lang="id-ID" sz="8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16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3,94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6,06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6,17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6,93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7,43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9,93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15,99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15,17</a:t>
                      </a:r>
                      <a:endParaRPr lang="id-ID" sz="8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23" name="Content Placeholder 2"/>
          <p:cNvSpPr txBox="1"/>
          <p:nvPr/>
        </p:nvSpPr>
        <p:spPr>
          <a:xfrm>
            <a:off x="2010824" y="3046100"/>
            <a:ext cx="1758638" cy="147535"/>
          </a:xfrm>
          <a:prstGeom prst="rect">
            <a:avLst/>
          </a:prstGeom>
        </p:spPr>
        <p:txBody>
          <a:bodyPr vert="horz" lIns="54939" tIns="27469" rIns="54939" bIns="2746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80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680" i="1" dirty="0" err="1">
                <a:solidFill>
                  <a:prstClr val="white">
                    <a:lumMod val="50000"/>
                  </a:prstClr>
                </a:solidFill>
              </a:rPr>
              <a:t>Sumber</a:t>
            </a:r>
            <a:r>
              <a:rPr lang="id-ID" sz="680" i="1" dirty="0">
                <a:solidFill>
                  <a:prstClr val="white">
                    <a:lumMod val="50000"/>
                  </a:prstClr>
                </a:solidFill>
              </a:rPr>
              <a:t>: LKPP 2010 s.d. 2017</a:t>
            </a:r>
          </a:p>
          <a:p>
            <a:pPr marL="0" indent="0" algn="r">
              <a:buNone/>
            </a:pPr>
            <a:endParaRPr lang="id-ID" sz="601" i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5220186" y="3100351"/>
          <a:ext cx="3238590" cy="5596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79530"/>
                <a:gridCol w="1079530"/>
                <a:gridCol w="1079530"/>
              </a:tblGrid>
              <a:tr h="18656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1000" dirty="0" smtClean="0"/>
                        <a:t>Tahun</a:t>
                      </a:r>
                      <a:endParaRPr lang="id-ID" sz="1000" dirty="0"/>
                    </a:p>
                  </a:txBody>
                  <a:tcPr marL="62188" marR="62188" marT="31094" marB="3109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1000" dirty="0" smtClean="0"/>
                        <a:t>Porsi RM</a:t>
                      </a:r>
                      <a:endParaRPr lang="id-ID" sz="1000" dirty="0"/>
                    </a:p>
                  </a:txBody>
                  <a:tcPr marL="62188" marR="62188" marT="31094" marB="3109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1000" dirty="0" smtClean="0"/>
                        <a:t>Porsi PNBP</a:t>
                      </a:r>
                      <a:endParaRPr lang="id-ID" sz="1000" dirty="0"/>
                    </a:p>
                  </a:txBody>
                  <a:tcPr marL="62188" marR="62188" marT="31094" marB="310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656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1000" dirty="0" smtClean="0"/>
                        <a:t>2017</a:t>
                      </a:r>
                      <a:endParaRPr lang="id-ID" sz="1000" dirty="0"/>
                    </a:p>
                  </a:txBody>
                  <a:tcPr marL="62188" marR="62188" marT="31094" marB="3109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1000" dirty="0" smtClean="0"/>
                        <a:t>27,7%</a:t>
                      </a:r>
                      <a:endParaRPr lang="id-ID" sz="1000" dirty="0"/>
                    </a:p>
                  </a:txBody>
                  <a:tcPr marL="62188" marR="62188" marT="31094" marB="3109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1000" dirty="0" smtClean="0"/>
                        <a:t>72,3%</a:t>
                      </a:r>
                      <a:endParaRPr lang="id-ID" sz="1000" dirty="0"/>
                    </a:p>
                  </a:txBody>
                  <a:tcPr marL="62188" marR="62188" marT="31094" marB="310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</a:tr>
              <a:tr h="18656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1000" dirty="0" smtClean="0"/>
                        <a:t>2025*</a:t>
                      </a:r>
                      <a:endParaRPr lang="id-ID" sz="1000" dirty="0"/>
                    </a:p>
                  </a:txBody>
                  <a:tcPr marL="62188" marR="62188" marT="31094" marB="31094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dirty="0" smtClean="0"/>
                        <a:t>9,6%</a:t>
                      </a:r>
                      <a:endParaRPr lang="id-ID" sz="1000" dirty="0"/>
                    </a:p>
                  </a:txBody>
                  <a:tcPr marL="62188" marR="62188" marT="31094" marB="31094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dirty="0" smtClean="0"/>
                        <a:t>90,4%</a:t>
                      </a:r>
                    </a:p>
                  </a:txBody>
                  <a:tcPr marL="62188" marR="62188" marT="31094" marB="31094"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822983" y="4109877"/>
          <a:ext cx="3127134" cy="4850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5537"/>
                <a:gridCol w="1217367"/>
                <a:gridCol w="1234230"/>
              </a:tblGrid>
              <a:tr h="161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Tahun</a:t>
                      </a:r>
                      <a:endParaRPr lang="id-ID" sz="800" dirty="0"/>
                    </a:p>
                  </a:txBody>
                  <a:tcPr marL="62188" marR="62188" marT="31094" marB="3109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Real. PNBP BLU</a:t>
                      </a:r>
                      <a:endParaRPr lang="id-ID" sz="800" dirty="0"/>
                    </a:p>
                  </a:txBody>
                  <a:tcPr marL="62188" marR="62188" marT="31094" marB="3109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% thdp PNBP Nasional</a:t>
                      </a:r>
                      <a:endParaRPr lang="id-ID" sz="800" dirty="0"/>
                    </a:p>
                  </a:txBody>
                  <a:tcPr marL="62188" marR="62188" marT="31094" marB="31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1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2017</a:t>
                      </a:r>
                      <a:endParaRPr lang="id-ID" sz="800" dirty="0"/>
                    </a:p>
                  </a:txBody>
                  <a:tcPr marL="62188" marR="62188" marT="31094" marB="3109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Rp47,2T</a:t>
                      </a:r>
                      <a:endParaRPr lang="id-ID" sz="800" dirty="0"/>
                    </a:p>
                  </a:txBody>
                  <a:tcPr marL="62188" marR="62188" marT="31094" marB="3109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15%</a:t>
                      </a:r>
                      <a:endParaRPr lang="id-ID" sz="800" dirty="0"/>
                    </a:p>
                  </a:txBody>
                  <a:tcPr marL="62188" marR="62188" marT="31094" marB="31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</a:tr>
              <a:tr h="161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2025</a:t>
                      </a:r>
                      <a:endParaRPr lang="id-ID" sz="800" dirty="0"/>
                    </a:p>
                  </a:txBody>
                  <a:tcPr marL="62188" marR="62188" marT="31094" marB="31094"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Rp85,2T</a:t>
                      </a:r>
                      <a:endParaRPr lang="id-ID" sz="800" dirty="0"/>
                    </a:p>
                  </a:txBody>
                  <a:tcPr marL="62188" marR="62188" marT="31094" marB="31094"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d-ID" sz="800" dirty="0" smtClean="0"/>
                        <a:t>26%</a:t>
                      </a:r>
                      <a:endParaRPr lang="id-ID" sz="800" dirty="0"/>
                    </a:p>
                  </a:txBody>
                  <a:tcPr marL="62188" marR="62188" marT="31094" marB="31094" anchor="ctr"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95319" y="2911560"/>
            <a:ext cx="3263455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88" b="1" dirty="0">
                <a:solidFill>
                  <a:srgbClr val="44546A"/>
                </a:solidFill>
              </a:rPr>
              <a:t>Perkiraan Kemandirian BLU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778" y="3899316"/>
            <a:ext cx="3119338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88" b="1" dirty="0">
                <a:solidFill>
                  <a:srgbClr val="44546A"/>
                </a:solidFill>
              </a:rPr>
              <a:t>Proyeksi Realisasi PNBP BLU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944343" y="2001690"/>
            <a:ext cx="27168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681421" y="3490087"/>
            <a:ext cx="0" cy="1181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1"/>
          <p:cNvSpPr txBox="1"/>
          <p:nvPr/>
        </p:nvSpPr>
        <p:spPr>
          <a:xfrm>
            <a:off x="5159336" y="3751446"/>
            <a:ext cx="3298002" cy="110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408"/>
              </a:spcAft>
            </a:pPr>
            <a:r>
              <a:rPr lang="en-US" sz="1088" b="1" u="sng" dirty="0" err="1">
                <a:solidFill>
                  <a:srgbClr val="44546A"/>
                </a:solidFill>
              </a:rPr>
              <a:t>Kemandirian</a:t>
            </a:r>
            <a:r>
              <a:rPr lang="en-US" sz="1088" b="1" u="sng" dirty="0">
                <a:solidFill>
                  <a:srgbClr val="44546A"/>
                </a:solidFill>
              </a:rPr>
              <a:t> </a:t>
            </a:r>
            <a:r>
              <a:rPr lang="en-US" sz="1088" b="1" u="sng" dirty="0" err="1">
                <a:solidFill>
                  <a:srgbClr val="44546A"/>
                </a:solidFill>
              </a:rPr>
              <a:t>dan</a:t>
            </a:r>
            <a:r>
              <a:rPr lang="en-US" sz="1088" b="1" u="sng" dirty="0">
                <a:solidFill>
                  <a:srgbClr val="44546A"/>
                </a:solidFill>
              </a:rPr>
              <a:t> </a:t>
            </a:r>
            <a:r>
              <a:rPr lang="en-US" sz="1088" b="1" i="1" u="sng" dirty="0">
                <a:solidFill>
                  <a:srgbClr val="44546A"/>
                </a:solidFill>
              </a:rPr>
              <a:t>Fiscal Space</a:t>
            </a:r>
          </a:p>
          <a:p>
            <a:pPr marL="171680" indent="-171680">
              <a:lnSpc>
                <a:spcPct val="80000"/>
              </a:lnSpc>
              <a:spcAft>
                <a:spcPts val="204"/>
              </a:spcAft>
              <a:buFont typeface="Arial" panose="020B0604020202020204" pitchFamily="34" charset="0"/>
              <a:buChar char="•"/>
            </a:pPr>
            <a:r>
              <a:rPr lang="en-US" sz="1088" dirty="0" err="1">
                <a:solidFill>
                  <a:srgbClr val="44546A"/>
                </a:solidFill>
              </a:rPr>
              <a:t>Peran</a:t>
            </a:r>
            <a:r>
              <a:rPr lang="en-US" sz="1088" dirty="0">
                <a:solidFill>
                  <a:srgbClr val="44546A"/>
                </a:solidFill>
              </a:rPr>
              <a:t> </a:t>
            </a:r>
            <a:r>
              <a:rPr lang="en-US" sz="1088" dirty="0" err="1">
                <a:solidFill>
                  <a:srgbClr val="44546A"/>
                </a:solidFill>
              </a:rPr>
              <a:t>sumber</a:t>
            </a:r>
            <a:r>
              <a:rPr lang="en-US" sz="1088" dirty="0">
                <a:solidFill>
                  <a:srgbClr val="44546A"/>
                </a:solidFill>
              </a:rPr>
              <a:t> dana PNBP BLU</a:t>
            </a:r>
            <a:r>
              <a:rPr lang="id-ID" sz="1088" dirty="0">
                <a:solidFill>
                  <a:srgbClr val="44546A"/>
                </a:solidFill>
              </a:rPr>
              <a:t> semakin</a:t>
            </a:r>
            <a:r>
              <a:rPr lang="en-US" sz="1088" dirty="0">
                <a:solidFill>
                  <a:srgbClr val="44546A"/>
                </a:solidFill>
              </a:rPr>
              <a:t> </a:t>
            </a:r>
            <a:r>
              <a:rPr lang="en-US" sz="1088" dirty="0" err="1">
                <a:solidFill>
                  <a:srgbClr val="44546A"/>
                </a:solidFill>
              </a:rPr>
              <a:t>signifikan</a:t>
            </a:r>
            <a:r>
              <a:rPr lang="id-ID" sz="1088" dirty="0">
                <a:solidFill>
                  <a:srgbClr val="44546A"/>
                </a:solidFill>
              </a:rPr>
              <a:t> </a:t>
            </a:r>
            <a:r>
              <a:rPr lang="en-US" sz="1088" dirty="0" err="1">
                <a:solidFill>
                  <a:srgbClr val="44546A"/>
                </a:solidFill>
              </a:rPr>
              <a:t>dibandingkan</a:t>
            </a:r>
            <a:r>
              <a:rPr lang="en-US" sz="1088" dirty="0">
                <a:solidFill>
                  <a:srgbClr val="44546A"/>
                </a:solidFill>
              </a:rPr>
              <a:t> </a:t>
            </a:r>
            <a:r>
              <a:rPr lang="en-US" sz="1088" dirty="0" err="1">
                <a:solidFill>
                  <a:srgbClr val="44546A"/>
                </a:solidFill>
              </a:rPr>
              <a:t>alokasi</a:t>
            </a:r>
            <a:r>
              <a:rPr lang="en-US" sz="1088" dirty="0">
                <a:solidFill>
                  <a:srgbClr val="44546A"/>
                </a:solidFill>
              </a:rPr>
              <a:t> </a:t>
            </a:r>
            <a:r>
              <a:rPr lang="id-ID" sz="1088" dirty="0">
                <a:solidFill>
                  <a:srgbClr val="44546A"/>
                </a:solidFill>
              </a:rPr>
              <a:t>RM. Pada 2025 direncanakan 30 BLU mandiri</a:t>
            </a:r>
            <a:r>
              <a:rPr lang="id-ID" sz="1088" i="1" dirty="0">
                <a:solidFill>
                  <a:srgbClr val="44546A"/>
                </a:solidFill>
              </a:rPr>
              <a:t> (100% PNBP, kecuali gaji pokok PNS)</a:t>
            </a:r>
            <a:endParaRPr lang="en-US" sz="1088" i="1" dirty="0">
              <a:solidFill>
                <a:srgbClr val="44546A"/>
              </a:solidFill>
            </a:endParaRPr>
          </a:p>
          <a:p>
            <a:pPr marL="171680" indent="-171680">
              <a:lnSpc>
                <a:spcPct val="80000"/>
              </a:lnSpc>
              <a:spcAft>
                <a:spcPts val="204"/>
              </a:spcAft>
              <a:buFont typeface="Arial" panose="020B0604020202020204" pitchFamily="34" charset="0"/>
              <a:buChar char="•"/>
            </a:pPr>
            <a:r>
              <a:rPr lang="en-US" sz="1088" dirty="0" err="1">
                <a:solidFill>
                  <a:srgbClr val="44546A"/>
                </a:solidFill>
              </a:rPr>
              <a:t>Kemandirian</a:t>
            </a:r>
            <a:r>
              <a:rPr lang="en-US" sz="1088" dirty="0">
                <a:solidFill>
                  <a:srgbClr val="44546A"/>
                </a:solidFill>
              </a:rPr>
              <a:t> BLU </a:t>
            </a:r>
            <a:r>
              <a:rPr lang="en-US" sz="1088" dirty="0" err="1">
                <a:solidFill>
                  <a:srgbClr val="44546A"/>
                </a:solidFill>
              </a:rPr>
              <a:t>akan</a:t>
            </a:r>
            <a:r>
              <a:rPr lang="en-US" sz="1088" dirty="0">
                <a:solidFill>
                  <a:srgbClr val="44546A"/>
                </a:solidFill>
              </a:rPr>
              <a:t> </a:t>
            </a:r>
            <a:r>
              <a:rPr lang="en-US" sz="1088" dirty="0" err="1">
                <a:solidFill>
                  <a:srgbClr val="44546A"/>
                </a:solidFill>
              </a:rPr>
              <a:t>menambah</a:t>
            </a:r>
            <a:r>
              <a:rPr lang="en-US" sz="1088" dirty="0">
                <a:solidFill>
                  <a:srgbClr val="44546A"/>
                </a:solidFill>
              </a:rPr>
              <a:t> </a:t>
            </a:r>
            <a:r>
              <a:rPr lang="en-US" sz="1088" i="1" dirty="0">
                <a:solidFill>
                  <a:srgbClr val="44546A"/>
                </a:solidFill>
              </a:rPr>
              <a:t>fiscal space</a:t>
            </a:r>
            <a:r>
              <a:rPr lang="en-US" sz="1088" dirty="0">
                <a:solidFill>
                  <a:srgbClr val="44546A"/>
                </a:solidFill>
              </a:rPr>
              <a:t> </a:t>
            </a:r>
            <a:r>
              <a:rPr lang="en-US" sz="1088" dirty="0" err="1">
                <a:solidFill>
                  <a:srgbClr val="44546A"/>
                </a:solidFill>
              </a:rPr>
              <a:t>bagi</a:t>
            </a:r>
            <a:r>
              <a:rPr lang="en-US" sz="1088" dirty="0">
                <a:solidFill>
                  <a:srgbClr val="44546A"/>
                </a:solidFill>
              </a:rPr>
              <a:t> APBN</a:t>
            </a:r>
            <a:endParaRPr lang="id-ID" sz="1088" dirty="0">
              <a:solidFill>
                <a:srgbClr val="44546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4645" y="1220664"/>
            <a:ext cx="1533216" cy="2128441"/>
            <a:chOff x="4903642" y="1794828"/>
            <a:chExt cx="2254395" cy="3129597"/>
          </a:xfrm>
        </p:grpSpPr>
        <p:sp>
          <p:nvSpPr>
            <p:cNvPr id="4" name="Left-Right Arrow 3"/>
            <p:cNvSpPr/>
            <p:nvPr/>
          </p:nvSpPr>
          <p:spPr>
            <a:xfrm>
              <a:off x="4903642" y="1794828"/>
              <a:ext cx="2254395" cy="3129597"/>
            </a:xfrm>
            <a:prstGeom prst="leftRightArrow">
              <a:avLst>
                <a:gd name="adj1" fmla="val 78996"/>
                <a:gd name="adj2" fmla="val 27158"/>
              </a:avLst>
            </a:prstGeom>
            <a:solidFill>
              <a:srgbClr val="D0DBF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24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24437" y="2311302"/>
              <a:ext cx="1981200" cy="2205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408"/>
                </a:spcAft>
              </a:pPr>
              <a:r>
                <a:rPr lang="id-ID" sz="1224" b="1" u="sng" dirty="0">
                  <a:solidFill>
                    <a:srgbClr val="002060"/>
                  </a:solidFill>
                </a:rPr>
                <a:t>Penerapan:</a:t>
              </a:r>
            </a:p>
            <a:p>
              <a:pPr algn="ctr">
                <a:lnSpc>
                  <a:spcPct val="80000"/>
                </a:lnSpc>
              </a:pPr>
              <a:r>
                <a:rPr lang="id-ID" sz="1224" b="1" dirty="0">
                  <a:solidFill>
                    <a:srgbClr val="002060"/>
                  </a:solidFill>
                </a:rPr>
                <a:t>- KPI</a:t>
              </a:r>
            </a:p>
            <a:p>
              <a:pPr algn="ctr">
                <a:lnSpc>
                  <a:spcPct val="80000"/>
                </a:lnSpc>
              </a:pPr>
              <a:r>
                <a:rPr lang="id-ID" sz="1224" b="1" dirty="0">
                  <a:solidFill>
                    <a:srgbClr val="002060"/>
                  </a:solidFill>
                </a:rPr>
                <a:t>- Remunerasi</a:t>
              </a:r>
            </a:p>
            <a:p>
              <a:pPr algn="ctr">
                <a:lnSpc>
                  <a:spcPct val="80000"/>
                </a:lnSpc>
              </a:pPr>
              <a:r>
                <a:rPr lang="id-ID" sz="1224" b="1" dirty="0">
                  <a:solidFill>
                    <a:srgbClr val="002060"/>
                  </a:solidFill>
                </a:rPr>
                <a:t>- Fleksi. Aset</a:t>
              </a:r>
            </a:p>
            <a:p>
              <a:pPr algn="ctr">
                <a:lnSpc>
                  <a:spcPct val="80000"/>
                </a:lnSpc>
              </a:pPr>
              <a:r>
                <a:rPr lang="id-ID" sz="1224" b="1" dirty="0">
                  <a:solidFill>
                    <a:srgbClr val="002060"/>
                  </a:solidFill>
                </a:rPr>
                <a:t>- Fleksi. Kas</a:t>
              </a:r>
            </a:p>
            <a:p>
              <a:pPr algn="ctr">
                <a:lnSpc>
                  <a:spcPct val="80000"/>
                </a:lnSpc>
              </a:pPr>
              <a:r>
                <a:rPr lang="id-ID" sz="1224" b="1" dirty="0">
                  <a:solidFill>
                    <a:srgbClr val="002060"/>
                  </a:solidFill>
                </a:rPr>
                <a:t>- Fleksi. Investasi</a:t>
              </a:r>
            </a:p>
            <a:p>
              <a:pPr algn="ctr">
                <a:lnSpc>
                  <a:spcPct val="80000"/>
                </a:lnSpc>
              </a:pPr>
              <a:r>
                <a:rPr lang="id-ID" sz="1224" b="1" dirty="0">
                  <a:solidFill>
                    <a:srgbClr val="002060"/>
                  </a:solidFill>
                </a:rPr>
                <a:t>- Tata Kelola</a:t>
              </a:r>
            </a:p>
            <a:p>
              <a:pPr algn="ctr">
                <a:lnSpc>
                  <a:spcPct val="80000"/>
                </a:lnSpc>
              </a:pPr>
              <a:r>
                <a:rPr lang="id-ID" sz="1224" b="1" dirty="0">
                  <a:solidFill>
                    <a:srgbClr val="002060"/>
                  </a:solidFill>
                </a:rPr>
                <a:t>- Pengend. Internal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6644947" y="3500998"/>
            <a:ext cx="0" cy="118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72761" y="4437403"/>
            <a:ext cx="0" cy="1181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877169" y="4437403"/>
            <a:ext cx="0" cy="1181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991378" y="2504427"/>
            <a:ext cx="725531" cy="426419"/>
            <a:chOff x="3173340" y="3687737"/>
            <a:chExt cx="1066800" cy="626993"/>
          </a:xfrm>
        </p:grpSpPr>
        <p:sp>
          <p:nvSpPr>
            <p:cNvPr id="11" name="Rounded Rectangle 10"/>
            <p:cNvSpPr/>
            <p:nvPr/>
          </p:nvSpPr>
          <p:spPr>
            <a:xfrm>
              <a:off x="3262158" y="3748475"/>
              <a:ext cx="859967" cy="470440"/>
            </a:xfrm>
            <a:prstGeom prst="roundRect">
              <a:avLst>
                <a:gd name="adj" fmla="val 4360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24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73340" y="3687737"/>
              <a:ext cx="1066800" cy="626993"/>
            </a:xfrm>
            <a:prstGeom prst="roundRect">
              <a:avLst>
                <a:gd name="adj" fmla="val 26945"/>
              </a:avLst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1088" dirty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 Rp55,4T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19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532993" y="18088"/>
            <a:ext cx="8078016" cy="5843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357894" y="1661801"/>
            <a:ext cx="3525048" cy="534939"/>
          </a:xfrm>
          <a:custGeom>
            <a:avLst/>
            <a:gdLst>
              <a:gd name="connsiteX0" fmla="*/ 0 w 8040020"/>
              <a:gd name="connsiteY0" fmla="*/ 0 h 591145"/>
              <a:gd name="connsiteX1" fmla="*/ 8040020 w 8040020"/>
              <a:gd name="connsiteY1" fmla="*/ 0 h 591145"/>
              <a:gd name="connsiteX2" fmla="*/ 8040020 w 8040020"/>
              <a:gd name="connsiteY2" fmla="*/ 591145 h 591145"/>
              <a:gd name="connsiteX3" fmla="*/ 0 w 8040020"/>
              <a:gd name="connsiteY3" fmla="*/ 591145 h 591145"/>
              <a:gd name="connsiteX4" fmla="*/ 0 w 8040020"/>
              <a:gd name="connsiteY4" fmla="*/ 0 h 5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020" h="591145">
                <a:moveTo>
                  <a:pt x="0" y="0"/>
                </a:moveTo>
                <a:lnTo>
                  <a:pt x="8040020" y="0"/>
                </a:lnTo>
                <a:lnTo>
                  <a:pt x="8040020" y="591145"/>
                </a:lnTo>
                <a:lnTo>
                  <a:pt x="0" y="591145"/>
                </a:lnTo>
                <a:lnTo>
                  <a:pt x="0" y="0"/>
                </a:lnTo>
                <a:close/>
              </a:path>
            </a:pathLst>
          </a:custGeom>
          <a:solidFill>
            <a:srgbClr val="FFC1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18" tIns="27639" rIns="27639" bIns="27639" numCol="1" spcCol="1270" anchor="ctr" anchorCtr="0">
            <a:noAutofit/>
          </a:bodyPr>
          <a:lstStyle/>
          <a:p>
            <a:pPr defTabSz="4836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088" b="1" dirty="0">
                <a:solidFill>
                  <a:srgbClr val="44546A"/>
                </a:solidFill>
              </a:rPr>
              <a:t>34 juta pengguna layanan BLU Kesehatan</a:t>
            </a:r>
            <a:br>
              <a:rPr lang="id-ID" sz="1088" b="1" dirty="0">
                <a:solidFill>
                  <a:srgbClr val="44546A"/>
                </a:solidFill>
              </a:rPr>
            </a:br>
            <a:r>
              <a:rPr lang="id-ID" sz="1088" i="1" dirty="0">
                <a:solidFill>
                  <a:srgbClr val="44546A"/>
                </a:solidFill>
              </a:rPr>
              <a:t>Faskes Pemerintah yang berpotensi menjadi BLU 25 juta unit (70% dari layanan kesehatan seluruh Indonesia)</a:t>
            </a:r>
          </a:p>
        </p:txBody>
      </p:sp>
      <p:sp>
        <p:nvSpPr>
          <p:cNvPr id="57" name="Oval 56"/>
          <p:cNvSpPr/>
          <p:nvPr/>
        </p:nvSpPr>
        <p:spPr>
          <a:xfrm>
            <a:off x="956060" y="1646436"/>
            <a:ext cx="625819" cy="562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198446" y="1079433"/>
            <a:ext cx="3308423" cy="433722"/>
          </a:xfrm>
          <a:custGeom>
            <a:avLst/>
            <a:gdLst>
              <a:gd name="connsiteX0" fmla="*/ 0 w 8254902"/>
              <a:gd name="connsiteY0" fmla="*/ 0 h 591145"/>
              <a:gd name="connsiteX1" fmla="*/ 8254902 w 8254902"/>
              <a:gd name="connsiteY1" fmla="*/ 0 h 591145"/>
              <a:gd name="connsiteX2" fmla="*/ 8254902 w 8254902"/>
              <a:gd name="connsiteY2" fmla="*/ 591145 h 591145"/>
              <a:gd name="connsiteX3" fmla="*/ 0 w 8254902"/>
              <a:gd name="connsiteY3" fmla="*/ 591145 h 591145"/>
              <a:gd name="connsiteX4" fmla="*/ 0 w 8254902"/>
              <a:gd name="connsiteY4" fmla="*/ 0 h 5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4902" h="591145">
                <a:moveTo>
                  <a:pt x="0" y="0"/>
                </a:moveTo>
                <a:lnTo>
                  <a:pt x="8254902" y="0"/>
                </a:lnTo>
                <a:lnTo>
                  <a:pt x="8254902" y="591145"/>
                </a:lnTo>
                <a:lnTo>
                  <a:pt x="0" y="5911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18" tIns="27639" rIns="27639" bIns="27639" numCol="1" spcCol="1270" anchor="ctr" anchorCtr="0">
            <a:noAutofit/>
          </a:bodyPr>
          <a:lstStyle/>
          <a:p>
            <a:pPr defTabSz="4836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088" b="1" dirty="0">
                <a:solidFill>
                  <a:srgbClr val="44546A"/>
                </a:solidFill>
              </a:rPr>
              <a:t>1.026.107 mahasiswa PTN BLU </a:t>
            </a:r>
            <a:br>
              <a:rPr lang="id-ID" sz="1088" b="1" dirty="0">
                <a:solidFill>
                  <a:srgbClr val="44546A"/>
                </a:solidFill>
              </a:rPr>
            </a:br>
            <a:r>
              <a:rPr lang="id-ID" sz="1088" b="1" dirty="0">
                <a:solidFill>
                  <a:srgbClr val="44546A"/>
                </a:solidFill>
              </a:rPr>
              <a:t>10.121 </a:t>
            </a:r>
            <a:r>
              <a:rPr lang="id-ID" sz="1088" b="1" i="1" dirty="0">
                <a:solidFill>
                  <a:srgbClr val="44546A"/>
                </a:solidFill>
              </a:rPr>
              <a:t>ongoing scholarships</a:t>
            </a:r>
            <a:r>
              <a:rPr lang="id-ID" sz="1088" b="1" dirty="0">
                <a:solidFill>
                  <a:srgbClr val="44546A"/>
                </a:solidFill>
              </a:rPr>
              <a:t> &amp; 5.869 alumni LPDP</a:t>
            </a:r>
          </a:p>
        </p:txBody>
      </p:sp>
      <p:sp>
        <p:nvSpPr>
          <p:cNvPr id="51" name="Oval 50"/>
          <p:cNvSpPr/>
          <p:nvPr/>
        </p:nvSpPr>
        <p:spPr>
          <a:xfrm>
            <a:off x="852413" y="1017040"/>
            <a:ext cx="625819" cy="5944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120519" y="2333489"/>
            <a:ext cx="3308423" cy="452245"/>
          </a:xfrm>
          <a:custGeom>
            <a:avLst/>
            <a:gdLst>
              <a:gd name="connsiteX0" fmla="*/ 0 w 8254902"/>
              <a:gd name="connsiteY0" fmla="*/ 0 h 591145"/>
              <a:gd name="connsiteX1" fmla="*/ 8254902 w 8254902"/>
              <a:gd name="connsiteY1" fmla="*/ 0 h 591145"/>
              <a:gd name="connsiteX2" fmla="*/ 8254902 w 8254902"/>
              <a:gd name="connsiteY2" fmla="*/ 591145 h 591145"/>
              <a:gd name="connsiteX3" fmla="*/ 0 w 8254902"/>
              <a:gd name="connsiteY3" fmla="*/ 591145 h 591145"/>
              <a:gd name="connsiteX4" fmla="*/ 0 w 8254902"/>
              <a:gd name="connsiteY4" fmla="*/ 0 h 5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4902" h="591145">
                <a:moveTo>
                  <a:pt x="0" y="0"/>
                </a:moveTo>
                <a:lnTo>
                  <a:pt x="8254902" y="0"/>
                </a:lnTo>
                <a:lnTo>
                  <a:pt x="8254902" y="591145"/>
                </a:lnTo>
                <a:lnTo>
                  <a:pt x="0" y="5911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18" tIns="27639" rIns="27639" bIns="27639" numCol="1" spcCol="1270" anchor="ctr" anchorCtr="0">
            <a:noAutofit/>
          </a:bodyPr>
          <a:lstStyle/>
          <a:p>
            <a:pPr defTabSz="4836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088" b="1" dirty="0">
                <a:solidFill>
                  <a:srgbClr val="44546A"/>
                </a:solidFill>
              </a:rPr>
              <a:t>644.121 UMKM dan MBR </a:t>
            </a:r>
            <a:br>
              <a:rPr lang="id-ID" sz="1088" b="1" dirty="0">
                <a:solidFill>
                  <a:srgbClr val="44546A"/>
                </a:solidFill>
              </a:rPr>
            </a:br>
            <a:r>
              <a:rPr lang="id-ID" sz="1088" dirty="0">
                <a:solidFill>
                  <a:srgbClr val="44546A"/>
                </a:solidFill>
              </a:rPr>
              <a:t>penerima layanan BLU Dana Bergulir Pusat</a:t>
            </a:r>
          </a:p>
        </p:txBody>
      </p:sp>
      <p:sp>
        <p:nvSpPr>
          <p:cNvPr id="40" name="Oval 39"/>
          <p:cNvSpPr/>
          <p:nvPr/>
        </p:nvSpPr>
        <p:spPr>
          <a:xfrm>
            <a:off x="800589" y="2260808"/>
            <a:ext cx="607528" cy="576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0F1-772D-4721-8142-2EAE43BDFD4D}" type="slidenum">
              <a:rPr/>
              <a:pPr/>
              <a:t>5</a:t>
            </a:fld>
            <a:endParaRPr dirty="0"/>
          </a:p>
        </p:txBody>
      </p:sp>
      <p:grpSp>
        <p:nvGrpSpPr>
          <p:cNvPr id="34" name="Group 33"/>
          <p:cNvGrpSpPr/>
          <p:nvPr/>
        </p:nvGrpSpPr>
        <p:grpSpPr>
          <a:xfrm>
            <a:off x="685224" y="32390"/>
            <a:ext cx="7925784" cy="518237"/>
            <a:chOff x="300037" y="1038225"/>
            <a:chExt cx="11653838" cy="762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00037" y="1038225"/>
              <a:ext cx="762000" cy="762000"/>
              <a:chOff x="528637" y="1495425"/>
              <a:chExt cx="762000" cy="762000"/>
            </a:xfrm>
          </p:grpSpPr>
          <p:pic>
            <p:nvPicPr>
              <p:cNvPr id="8" name="Picture 7" descr="http://www.myiconfinder.com/uploads/iconsets/4ce904367d7f587dd39423f44d45ca0d-gear.png"/>
              <p:cNvPicPr/>
              <p:nvPr/>
            </p:nvPicPr>
            <p:blipFill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37" y="1495425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Oval 9"/>
              <p:cNvSpPr/>
              <p:nvPr/>
            </p:nvSpPr>
            <p:spPr>
              <a:xfrm>
                <a:off x="728213" y="1694457"/>
                <a:ext cx="363866" cy="3640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24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1036" y="1637898"/>
                <a:ext cx="457200" cy="47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96" b="1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62037" y="1139994"/>
              <a:ext cx="10891838" cy="55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836" b="1" dirty="0">
                  <a:solidFill>
                    <a:prstClr val="white"/>
                  </a:solidFill>
                </a:rPr>
                <a:t>Kontribusi Eksisting BLU Dalam Peningkatan Pelayanan dan Pembangunan</a:t>
              </a:r>
              <a:endParaRPr lang="id-ID" sz="1836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947171" y="1060862"/>
            <a:ext cx="502548" cy="502548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50">
            <a:solidFill>
              <a:schemeClr val="accent6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869245" y="2300036"/>
            <a:ext cx="502548" cy="502548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3" name="Picture 52" descr="Gambar terkai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6" y="1638924"/>
            <a:ext cx="586500" cy="56682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9"/>
          <p:cNvSpPr txBox="1"/>
          <p:nvPr/>
        </p:nvSpPr>
        <p:spPr>
          <a:xfrm>
            <a:off x="4690683" y="4232462"/>
            <a:ext cx="184731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1193" dirty="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708" y="1068863"/>
            <a:ext cx="3213068" cy="181382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92519" y="722951"/>
            <a:ext cx="3377795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360" b="1" u="sng" dirty="0">
                <a:solidFill>
                  <a:srgbClr val="44546A"/>
                </a:solidFill>
              </a:rPr>
              <a:t>Kontribusi Dalam Peningkatan Pelayanan</a:t>
            </a:r>
            <a:endParaRPr lang="id-ID" sz="1360" b="1" i="1" u="sng" dirty="0">
              <a:solidFill>
                <a:srgbClr val="44546A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85284" y="706098"/>
            <a:ext cx="332531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360" b="1" u="sng" dirty="0">
                <a:solidFill>
                  <a:srgbClr val="44546A"/>
                </a:solidFill>
              </a:rPr>
              <a:t>Kontribusi Terhadap Pembangunan</a:t>
            </a:r>
            <a:endParaRPr lang="id-ID" sz="1360" b="1" i="1" u="sng" dirty="0">
              <a:solidFill>
                <a:srgbClr val="44546A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090237" y="981012"/>
            <a:ext cx="0" cy="2005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2519" y="2986339"/>
            <a:ext cx="74728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843" y="3320238"/>
            <a:ext cx="2665860" cy="1272636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685224" y="3089987"/>
            <a:ext cx="2890343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88" b="1" dirty="0">
                <a:solidFill>
                  <a:srgbClr val="44546A"/>
                </a:solidFill>
              </a:rPr>
              <a:t>Rasio Daya Tampung PTN BLU Secara Nasional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281" y="3320238"/>
            <a:ext cx="2665860" cy="1283536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5494909" y="3089987"/>
            <a:ext cx="3119338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88" b="1" dirty="0">
                <a:solidFill>
                  <a:srgbClr val="44546A"/>
                </a:solidFill>
              </a:rPr>
              <a:t>Rasio Daya Tampung BLU/D Secara Nasional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98293" y="3400929"/>
            <a:ext cx="1637883" cy="76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088" dirty="0">
                <a:solidFill>
                  <a:srgbClr val="44546A"/>
                </a:solidFill>
              </a:rPr>
              <a:t>PTN BLU 2,75% dari seluruh PT, namun </a:t>
            </a:r>
            <a:r>
              <a:rPr lang="id-ID" sz="1088" dirty="0">
                <a:solidFill>
                  <a:srgbClr val="44546A"/>
                </a:solidFill>
                <a:sym typeface="Wingdings" panose="05000000000000000000" pitchFamily="2" charset="2"/>
              </a:rPr>
              <a:t>mahasiswanya 14,82% dari seluruh PT di Indonesia</a:t>
            </a:r>
            <a:endParaRPr lang="id-ID" sz="1088" dirty="0">
              <a:solidFill>
                <a:srgbClr val="44546A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96892" y="4097868"/>
            <a:ext cx="1452463" cy="76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088" dirty="0">
                <a:solidFill>
                  <a:srgbClr val="44546A"/>
                </a:solidFill>
              </a:rPr>
              <a:t>RS BLU hanya 38,7% dari seluruh RS, namun pasiennya 58,62% dari seluruh RS di Indonesia</a:t>
            </a:r>
          </a:p>
        </p:txBody>
      </p:sp>
      <p:sp>
        <p:nvSpPr>
          <p:cNvPr id="74" name="Striped Right Arrow 73"/>
          <p:cNvSpPr/>
          <p:nvPr/>
        </p:nvSpPr>
        <p:spPr>
          <a:xfrm>
            <a:off x="5368316" y="3970989"/>
            <a:ext cx="291982" cy="73048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 b="1" dirty="0">
              <a:solidFill>
                <a:prstClr val="white"/>
              </a:solidFill>
            </a:endParaRPr>
          </a:p>
        </p:txBody>
      </p:sp>
      <p:sp>
        <p:nvSpPr>
          <p:cNvPr id="76" name="Striped Right Arrow 75"/>
          <p:cNvSpPr/>
          <p:nvPr/>
        </p:nvSpPr>
        <p:spPr>
          <a:xfrm rot="10800000">
            <a:off x="3598849" y="3349105"/>
            <a:ext cx="291982" cy="73048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24" b="1" dirty="0">
              <a:solidFill>
                <a:prstClr val="white"/>
              </a:solidFill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869245" y="4580630"/>
            <a:ext cx="2614459" cy="112653"/>
          </a:xfrm>
          <a:prstGeom prst="rect">
            <a:avLst/>
          </a:prstGeom>
        </p:spPr>
        <p:txBody>
          <a:bodyPr vert="horz" lIns="54939" tIns="27469" rIns="54939" bIns="2746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680" i="1" dirty="0">
                <a:solidFill>
                  <a:prstClr val="white">
                    <a:lumMod val="65000"/>
                  </a:prstClr>
                </a:solidFill>
              </a:rPr>
              <a:t>(Sumber: Statistik Pendidikan Tinggi 2017 dan BIOS)</a:t>
            </a:r>
          </a:p>
          <a:p>
            <a:pPr marL="0" indent="0" algn="ctr">
              <a:buNone/>
            </a:pPr>
            <a:endParaRPr lang="id-ID" sz="680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5762544" y="4592874"/>
            <a:ext cx="2696232" cy="120840"/>
          </a:xfrm>
          <a:prstGeom prst="rect">
            <a:avLst/>
          </a:prstGeom>
        </p:spPr>
        <p:txBody>
          <a:bodyPr vert="horz" lIns="54939" tIns="27469" rIns="54939" bIns="2746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680" i="1" dirty="0">
                <a:solidFill>
                  <a:prstClr val="white">
                    <a:lumMod val="65000"/>
                  </a:prstClr>
                </a:solidFill>
              </a:rPr>
              <a:t>(Sumber: SIRS Yankes Kemkes dan BIOS)</a:t>
            </a:r>
            <a:endParaRPr lang="id-ID" sz="680" dirty="0">
              <a:solidFill>
                <a:prstClr val="white">
                  <a:lumMod val="65000"/>
                </a:prstClr>
              </a:solidFill>
            </a:endParaRPr>
          </a:p>
          <a:p>
            <a:pPr marL="0" indent="0" algn="ctr">
              <a:buNone/>
            </a:pPr>
            <a:endParaRPr lang="id-ID" sz="68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D0B554-3331-4546-9B5B-82841583F58D}"/>
              </a:ext>
            </a:extLst>
          </p:cNvPr>
          <p:cNvSpPr txBox="1"/>
          <p:nvPr/>
        </p:nvSpPr>
        <p:spPr>
          <a:xfrm>
            <a:off x="152400" y="13071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0070C0"/>
                </a:solidFill>
              </a:rPr>
              <a:t>BADAN LAYANAN UMUM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2" name="Oval 8"/>
          <p:cNvSpPr/>
          <p:nvPr/>
        </p:nvSpPr>
        <p:spPr>
          <a:xfrm>
            <a:off x="3938066" y="2042286"/>
            <a:ext cx="1076906" cy="930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/>
              <a:t>BLU</a:t>
            </a:r>
            <a:endParaRPr lang="en-US" sz="2000" dirty="0"/>
          </a:p>
        </p:txBody>
      </p:sp>
      <p:grpSp>
        <p:nvGrpSpPr>
          <p:cNvPr id="23" name="Group 7"/>
          <p:cNvGrpSpPr/>
          <p:nvPr/>
        </p:nvGrpSpPr>
        <p:grpSpPr>
          <a:xfrm rot="5400000">
            <a:off x="2649901" y="1995615"/>
            <a:ext cx="2337890" cy="1061857"/>
            <a:chOff x="3711576" y="3432176"/>
            <a:chExt cx="4776788" cy="2389188"/>
          </a:xfrm>
        </p:grpSpPr>
        <p:sp>
          <p:nvSpPr>
            <p:cNvPr id="24" name="Freeform 47"/>
            <p:cNvSpPr/>
            <p:nvPr/>
          </p:nvSpPr>
          <p:spPr bwMode="auto">
            <a:xfrm>
              <a:off x="6943726" y="3432176"/>
              <a:ext cx="1544638" cy="1689100"/>
            </a:xfrm>
            <a:custGeom>
              <a:avLst/>
              <a:gdLst>
                <a:gd name="T0" fmla="*/ 2380 w 2380"/>
                <a:gd name="T1" fmla="*/ 0 h 2602"/>
                <a:gd name="T2" fmla="*/ 1302 w 2380"/>
                <a:gd name="T3" fmla="*/ 2602 h 2602"/>
                <a:gd name="T4" fmla="*/ 0 w 2380"/>
                <a:gd name="T5" fmla="*/ 1301 h 2602"/>
                <a:gd name="T6" fmla="*/ 539 w 2380"/>
                <a:gd name="T7" fmla="*/ 0 h 2602"/>
                <a:gd name="T8" fmla="*/ 2380 w 2380"/>
                <a:gd name="T9" fmla="*/ 0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0" h="2602">
                  <a:moveTo>
                    <a:pt x="2380" y="0"/>
                  </a:moveTo>
                  <a:cubicBezTo>
                    <a:pt x="2380" y="976"/>
                    <a:pt x="1992" y="1912"/>
                    <a:pt x="1302" y="2602"/>
                  </a:cubicBezTo>
                  <a:lnTo>
                    <a:pt x="0" y="1301"/>
                  </a:lnTo>
                  <a:cubicBezTo>
                    <a:pt x="346" y="956"/>
                    <a:pt x="539" y="488"/>
                    <a:pt x="539" y="0"/>
                  </a:cubicBezTo>
                  <a:lnTo>
                    <a:pt x="2380" y="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25" name="Freeform 49"/>
            <p:cNvSpPr/>
            <p:nvPr/>
          </p:nvSpPr>
          <p:spPr bwMode="auto">
            <a:xfrm>
              <a:off x="6099176" y="4276726"/>
              <a:ext cx="1689100" cy="1544638"/>
            </a:xfrm>
            <a:custGeom>
              <a:avLst/>
              <a:gdLst>
                <a:gd name="T0" fmla="*/ 2603 w 2603"/>
                <a:gd name="T1" fmla="*/ 1301 h 2379"/>
                <a:gd name="T2" fmla="*/ 0 w 2603"/>
                <a:gd name="T3" fmla="*/ 2379 h 2379"/>
                <a:gd name="T4" fmla="*/ 0 w 2603"/>
                <a:gd name="T5" fmla="*/ 539 h 2379"/>
                <a:gd name="T6" fmla="*/ 1301 w 2603"/>
                <a:gd name="T7" fmla="*/ 0 h 2379"/>
                <a:gd name="T8" fmla="*/ 2603 w 2603"/>
                <a:gd name="T9" fmla="*/ 1301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3" h="2379">
                  <a:moveTo>
                    <a:pt x="2603" y="1301"/>
                  </a:moveTo>
                  <a:cubicBezTo>
                    <a:pt x="1912" y="1991"/>
                    <a:pt x="976" y="2379"/>
                    <a:pt x="0" y="2379"/>
                  </a:cubicBezTo>
                  <a:lnTo>
                    <a:pt x="0" y="539"/>
                  </a:lnTo>
                  <a:cubicBezTo>
                    <a:pt x="488" y="539"/>
                    <a:pt x="956" y="345"/>
                    <a:pt x="1301" y="0"/>
                  </a:cubicBezTo>
                  <a:lnTo>
                    <a:pt x="2603" y="1301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26" name="Freeform 51"/>
            <p:cNvSpPr/>
            <p:nvPr/>
          </p:nvSpPr>
          <p:spPr bwMode="auto">
            <a:xfrm>
              <a:off x="4411663" y="4276726"/>
              <a:ext cx="1687513" cy="1544638"/>
            </a:xfrm>
            <a:custGeom>
              <a:avLst/>
              <a:gdLst>
                <a:gd name="T0" fmla="*/ 2602 w 2602"/>
                <a:gd name="T1" fmla="*/ 2379 h 2379"/>
                <a:gd name="T2" fmla="*/ 0 w 2602"/>
                <a:gd name="T3" fmla="*/ 1301 h 2379"/>
                <a:gd name="T4" fmla="*/ 1301 w 2602"/>
                <a:gd name="T5" fmla="*/ 0 h 2379"/>
                <a:gd name="T6" fmla="*/ 2602 w 2602"/>
                <a:gd name="T7" fmla="*/ 539 h 2379"/>
                <a:gd name="T8" fmla="*/ 2602 w 2602"/>
                <a:gd name="T9" fmla="*/ 2379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2" h="2379">
                  <a:moveTo>
                    <a:pt x="2602" y="2379"/>
                  </a:moveTo>
                  <a:cubicBezTo>
                    <a:pt x="1626" y="2379"/>
                    <a:pt x="690" y="1991"/>
                    <a:pt x="0" y="1301"/>
                  </a:cubicBezTo>
                  <a:lnTo>
                    <a:pt x="1301" y="0"/>
                  </a:lnTo>
                  <a:cubicBezTo>
                    <a:pt x="1646" y="345"/>
                    <a:pt x="2114" y="539"/>
                    <a:pt x="2602" y="539"/>
                  </a:cubicBezTo>
                  <a:lnTo>
                    <a:pt x="2602" y="2379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3711576" y="3432176"/>
              <a:ext cx="1544638" cy="1689100"/>
            </a:xfrm>
            <a:custGeom>
              <a:avLst/>
              <a:gdLst>
                <a:gd name="T0" fmla="*/ 1078 w 2379"/>
                <a:gd name="T1" fmla="*/ 2602 h 2602"/>
                <a:gd name="T2" fmla="*/ 0 w 2379"/>
                <a:gd name="T3" fmla="*/ 0 h 2602"/>
                <a:gd name="T4" fmla="*/ 1840 w 2379"/>
                <a:gd name="T5" fmla="*/ 0 h 2602"/>
                <a:gd name="T6" fmla="*/ 2379 w 2379"/>
                <a:gd name="T7" fmla="*/ 1301 h 2602"/>
                <a:gd name="T8" fmla="*/ 1078 w 2379"/>
                <a:gd name="T9" fmla="*/ 2602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2602">
                  <a:moveTo>
                    <a:pt x="1078" y="2602"/>
                  </a:moveTo>
                  <a:cubicBezTo>
                    <a:pt x="388" y="1912"/>
                    <a:pt x="0" y="976"/>
                    <a:pt x="0" y="0"/>
                  </a:cubicBezTo>
                  <a:lnTo>
                    <a:pt x="1840" y="0"/>
                  </a:lnTo>
                  <a:cubicBezTo>
                    <a:pt x="1840" y="488"/>
                    <a:pt x="2034" y="956"/>
                    <a:pt x="2379" y="1301"/>
                  </a:cubicBezTo>
                  <a:lnTo>
                    <a:pt x="1078" y="2602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</p:grpSp>
      <p:grpSp>
        <p:nvGrpSpPr>
          <p:cNvPr id="28" name="Group 6"/>
          <p:cNvGrpSpPr/>
          <p:nvPr/>
        </p:nvGrpSpPr>
        <p:grpSpPr>
          <a:xfrm rot="5400000">
            <a:off x="3933562" y="2004750"/>
            <a:ext cx="2357454" cy="1062562"/>
            <a:chOff x="3711576" y="1041401"/>
            <a:chExt cx="4776788" cy="2390775"/>
          </a:xfrm>
        </p:grpSpPr>
        <p:sp>
          <p:nvSpPr>
            <p:cNvPr id="29" name="Freeform 43"/>
            <p:cNvSpPr/>
            <p:nvPr/>
          </p:nvSpPr>
          <p:spPr bwMode="auto">
            <a:xfrm>
              <a:off x="6099176" y="1041401"/>
              <a:ext cx="1689100" cy="1544638"/>
            </a:xfrm>
            <a:custGeom>
              <a:avLst/>
              <a:gdLst>
                <a:gd name="T0" fmla="*/ 0 w 2603"/>
                <a:gd name="T1" fmla="*/ 0 h 2379"/>
                <a:gd name="T2" fmla="*/ 2603 w 2603"/>
                <a:gd name="T3" fmla="*/ 1078 h 2379"/>
                <a:gd name="T4" fmla="*/ 1301 w 2603"/>
                <a:gd name="T5" fmla="*/ 2379 h 2379"/>
                <a:gd name="T6" fmla="*/ 0 w 2603"/>
                <a:gd name="T7" fmla="*/ 1840 h 2379"/>
                <a:gd name="T8" fmla="*/ 0 w 2603"/>
                <a:gd name="T9" fmla="*/ 0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3" h="2379">
                  <a:moveTo>
                    <a:pt x="0" y="0"/>
                  </a:moveTo>
                  <a:cubicBezTo>
                    <a:pt x="976" y="0"/>
                    <a:pt x="1912" y="388"/>
                    <a:pt x="2603" y="1078"/>
                  </a:cubicBezTo>
                  <a:lnTo>
                    <a:pt x="1301" y="2379"/>
                  </a:lnTo>
                  <a:cubicBezTo>
                    <a:pt x="956" y="2034"/>
                    <a:pt x="488" y="1840"/>
                    <a:pt x="0" y="18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943726" y="1741488"/>
              <a:ext cx="1544638" cy="1690688"/>
            </a:xfrm>
            <a:custGeom>
              <a:avLst/>
              <a:gdLst>
                <a:gd name="T0" fmla="*/ 1302 w 2380"/>
                <a:gd name="T1" fmla="*/ 0 h 2603"/>
                <a:gd name="T2" fmla="*/ 2380 w 2380"/>
                <a:gd name="T3" fmla="*/ 2603 h 2603"/>
                <a:gd name="T4" fmla="*/ 539 w 2380"/>
                <a:gd name="T5" fmla="*/ 2603 h 2603"/>
                <a:gd name="T6" fmla="*/ 0 w 2380"/>
                <a:gd name="T7" fmla="*/ 1301 h 2603"/>
                <a:gd name="T8" fmla="*/ 1302 w 2380"/>
                <a:gd name="T9" fmla="*/ 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0" h="2603">
                  <a:moveTo>
                    <a:pt x="1302" y="0"/>
                  </a:moveTo>
                  <a:cubicBezTo>
                    <a:pt x="1992" y="690"/>
                    <a:pt x="2380" y="1627"/>
                    <a:pt x="2380" y="2603"/>
                  </a:cubicBezTo>
                  <a:lnTo>
                    <a:pt x="539" y="2603"/>
                  </a:lnTo>
                  <a:cubicBezTo>
                    <a:pt x="539" y="2115"/>
                    <a:pt x="346" y="1646"/>
                    <a:pt x="0" y="1301"/>
                  </a:cubicBezTo>
                  <a:lnTo>
                    <a:pt x="130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3711576" y="1741488"/>
              <a:ext cx="1544638" cy="1690688"/>
            </a:xfrm>
            <a:custGeom>
              <a:avLst/>
              <a:gdLst>
                <a:gd name="T0" fmla="*/ 0 w 2379"/>
                <a:gd name="T1" fmla="*/ 2603 h 2603"/>
                <a:gd name="T2" fmla="*/ 1078 w 2379"/>
                <a:gd name="T3" fmla="*/ 0 h 2603"/>
                <a:gd name="T4" fmla="*/ 2379 w 2379"/>
                <a:gd name="T5" fmla="*/ 1301 h 2603"/>
                <a:gd name="T6" fmla="*/ 1840 w 2379"/>
                <a:gd name="T7" fmla="*/ 2603 h 2603"/>
                <a:gd name="T8" fmla="*/ 0 w 2379"/>
                <a:gd name="T9" fmla="*/ 2603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2603">
                  <a:moveTo>
                    <a:pt x="0" y="2603"/>
                  </a:moveTo>
                  <a:cubicBezTo>
                    <a:pt x="0" y="1627"/>
                    <a:pt x="388" y="690"/>
                    <a:pt x="1078" y="0"/>
                  </a:cubicBezTo>
                  <a:lnTo>
                    <a:pt x="2379" y="1301"/>
                  </a:lnTo>
                  <a:cubicBezTo>
                    <a:pt x="2034" y="1646"/>
                    <a:pt x="1840" y="2115"/>
                    <a:pt x="1840" y="2603"/>
                  </a:cubicBezTo>
                  <a:lnTo>
                    <a:pt x="0" y="260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4411663" y="1041401"/>
              <a:ext cx="1687513" cy="1544638"/>
            </a:xfrm>
            <a:custGeom>
              <a:avLst/>
              <a:gdLst>
                <a:gd name="T0" fmla="*/ 0 w 2602"/>
                <a:gd name="T1" fmla="*/ 1078 h 2379"/>
                <a:gd name="T2" fmla="*/ 2602 w 2602"/>
                <a:gd name="T3" fmla="*/ 0 h 2379"/>
                <a:gd name="T4" fmla="*/ 2602 w 2602"/>
                <a:gd name="T5" fmla="*/ 1840 h 2379"/>
                <a:gd name="T6" fmla="*/ 1301 w 2602"/>
                <a:gd name="T7" fmla="*/ 2379 h 2379"/>
                <a:gd name="T8" fmla="*/ 0 w 2602"/>
                <a:gd name="T9" fmla="*/ 107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2" h="2379">
                  <a:moveTo>
                    <a:pt x="0" y="1078"/>
                  </a:moveTo>
                  <a:cubicBezTo>
                    <a:pt x="690" y="388"/>
                    <a:pt x="1626" y="0"/>
                    <a:pt x="2602" y="0"/>
                  </a:cubicBezTo>
                  <a:lnTo>
                    <a:pt x="2602" y="1840"/>
                  </a:lnTo>
                  <a:cubicBezTo>
                    <a:pt x="2114" y="1840"/>
                    <a:pt x="1646" y="2034"/>
                    <a:pt x="1301" y="2379"/>
                  </a:cubicBezTo>
                  <a:lnTo>
                    <a:pt x="0" y="107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D398DF2-E729-41F5-BA17-8A3FC6FBFEB1}"/>
              </a:ext>
            </a:extLst>
          </p:cNvPr>
          <p:cNvSpPr/>
          <p:nvPr/>
        </p:nvSpPr>
        <p:spPr>
          <a:xfrm>
            <a:off x="214282" y="785800"/>
            <a:ext cx="3143272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d-ID" sz="1600" dirty="0"/>
              <a:t>Layanan kepada masyarakat berupa penyediaan barang dan/atau jasa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D398DF2-E729-41F5-BA17-8A3FC6FBFEB1}"/>
              </a:ext>
            </a:extLst>
          </p:cNvPr>
          <p:cNvSpPr/>
          <p:nvPr/>
        </p:nvSpPr>
        <p:spPr>
          <a:xfrm>
            <a:off x="5786446" y="785800"/>
            <a:ext cx="3143272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d-ID" sz="1600" dirty="0"/>
              <a:t>Managemen pengelolaan keuangan berbasis kinerja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6512" y="1643056"/>
            <a:ext cx="2837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rgbClr val="C00000"/>
                </a:solidFill>
              </a:rPr>
              <a:t>Perencanaan dan Penganggaran</a:t>
            </a:r>
          </a:p>
        </p:txBody>
      </p:sp>
      <p:cxnSp>
        <p:nvCxnSpPr>
          <p:cNvPr id="53" name="Shape 52"/>
          <p:cNvCxnSpPr>
            <a:stCxn id="36" idx="1"/>
          </p:cNvCxnSpPr>
          <p:nvPr/>
        </p:nvCxnSpPr>
        <p:spPr>
          <a:xfrm rot="10800000">
            <a:off x="6142672" y="1428801"/>
            <a:ext cx="143841" cy="383533"/>
          </a:xfrm>
          <a:prstGeom prst="bentConnector2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15074" y="2786064"/>
            <a:ext cx="255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  </a:t>
            </a:r>
            <a:r>
              <a:rPr lang="id-ID" sz="1600" dirty="0">
                <a:solidFill>
                  <a:srgbClr val="00B050"/>
                </a:solidFill>
              </a:rPr>
              <a:t>Pelaksanaan (business like) </a:t>
            </a:r>
            <a:endParaRPr lang="id-ID" sz="1400" dirty="0">
              <a:solidFill>
                <a:srgbClr val="00B050"/>
              </a:solidFill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4071934" y="3857634"/>
            <a:ext cx="785818" cy="21431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TextBox 61"/>
          <p:cNvSpPr txBox="1"/>
          <p:nvPr/>
        </p:nvSpPr>
        <p:spPr>
          <a:xfrm>
            <a:off x="3749538" y="4214824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Efektif – Efisien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6674" y="1903395"/>
            <a:ext cx="2536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Rencana Bisnis dan Anggaran </a:t>
            </a:r>
          </a:p>
          <a:p>
            <a:r>
              <a:rPr lang="id-ID" sz="1400" dirty="0"/>
              <a:t>     (tahunan)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Rencana Strategis Bisnis</a:t>
            </a:r>
          </a:p>
          <a:p>
            <a:r>
              <a:rPr lang="id-ID" sz="1400" dirty="0"/>
              <a:t>     (5 tahun)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00826" y="3047532"/>
            <a:ext cx="2534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Fleksibilitas kas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Fleksibilitas pengelolaan aset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Fleksibilitas pengelolaan SDM</a:t>
            </a:r>
          </a:p>
        </p:txBody>
      </p:sp>
      <p:cxnSp>
        <p:nvCxnSpPr>
          <p:cNvPr id="72" name="Shape 71"/>
          <p:cNvCxnSpPr>
            <a:stCxn id="57" idx="1"/>
          </p:cNvCxnSpPr>
          <p:nvPr/>
        </p:nvCxnSpPr>
        <p:spPr>
          <a:xfrm rot="10800000">
            <a:off x="6000760" y="1428775"/>
            <a:ext cx="214314" cy="1526567"/>
          </a:xfrm>
          <a:prstGeom prst="bentConnector2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286512" y="378619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rgbClr val="0070C0"/>
                </a:solidFill>
              </a:rPr>
              <a:t>Modernisasi IT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00826" y="4000510"/>
            <a:ext cx="2531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BIOS G-2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CMS (inquiry, transfer, payrol)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id-ID" sz="1400" dirty="0"/>
              <a:t>paperless</a:t>
            </a:r>
          </a:p>
        </p:txBody>
      </p:sp>
      <p:cxnSp>
        <p:nvCxnSpPr>
          <p:cNvPr id="76" name="Shape 75"/>
          <p:cNvCxnSpPr>
            <a:stCxn id="73" idx="1"/>
          </p:cNvCxnSpPr>
          <p:nvPr/>
        </p:nvCxnSpPr>
        <p:spPr>
          <a:xfrm rot="10800000">
            <a:off x="5857884" y="1428743"/>
            <a:ext cx="428628" cy="2511343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0034" y="1702352"/>
            <a:ext cx="1728318" cy="33855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i="1" dirty="0"/>
              <a:t>Agencification</a:t>
            </a:r>
          </a:p>
        </p:txBody>
      </p:sp>
      <p:cxnSp>
        <p:nvCxnSpPr>
          <p:cNvPr id="79" name="Shape 78"/>
          <p:cNvCxnSpPr/>
          <p:nvPr/>
        </p:nvCxnSpPr>
        <p:spPr>
          <a:xfrm rot="10800000" flipV="1">
            <a:off x="4465887" y="1029020"/>
            <a:ext cx="1095615" cy="970734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00034" y="2428874"/>
            <a:ext cx="2445413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id-ID" sz="1600" i="1" dirty="0"/>
              <a:t>a contractual performance </a:t>
            </a:r>
          </a:p>
          <a:p>
            <a:r>
              <a:rPr lang="id-ID" sz="1600" i="1" dirty="0"/>
              <a:t>agreement</a:t>
            </a:r>
            <a:endParaRPr lang="id-ID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500034" y="3429006"/>
            <a:ext cx="599138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d-ID" sz="1600" i="1" dirty="0"/>
              <a:t>tariff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0034" y="4143386"/>
            <a:ext cx="2212080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id-ID" sz="1600" i="1" dirty="0"/>
              <a:t>Reward and punishment</a:t>
            </a:r>
          </a:p>
        </p:txBody>
      </p:sp>
      <p:cxnSp>
        <p:nvCxnSpPr>
          <p:cNvPr id="101" name="Elbow Connector 100"/>
          <p:cNvCxnSpPr>
            <a:stCxn id="85" idx="3"/>
          </p:cNvCxnSpPr>
          <p:nvPr/>
        </p:nvCxnSpPr>
        <p:spPr>
          <a:xfrm flipV="1">
            <a:off x="2712114" y="3429006"/>
            <a:ext cx="1216944" cy="883657"/>
          </a:xfrm>
          <a:prstGeom prst="bentConnector3">
            <a:avLst>
              <a:gd name="adj1" fmla="val 7184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84" idx="3"/>
          </p:cNvCxnSpPr>
          <p:nvPr/>
        </p:nvCxnSpPr>
        <p:spPr>
          <a:xfrm flipV="1">
            <a:off x="1099172" y="2928940"/>
            <a:ext cx="2401258" cy="669343"/>
          </a:xfrm>
          <a:prstGeom prst="bentConnector3">
            <a:avLst>
              <a:gd name="adj1" fmla="val 880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83" idx="3"/>
          </p:cNvCxnSpPr>
          <p:nvPr/>
        </p:nvCxnSpPr>
        <p:spPr>
          <a:xfrm flipV="1">
            <a:off x="2945447" y="2214560"/>
            <a:ext cx="554983" cy="506702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77" idx="3"/>
          </p:cNvCxnSpPr>
          <p:nvPr/>
        </p:nvCxnSpPr>
        <p:spPr>
          <a:xfrm flipV="1">
            <a:off x="2228352" y="1571618"/>
            <a:ext cx="1629268" cy="300011"/>
          </a:xfrm>
          <a:prstGeom prst="bentConnector3">
            <a:avLst>
              <a:gd name="adj1" fmla="val 695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113"/>
          <p:cNvCxnSpPr/>
          <p:nvPr/>
        </p:nvCxnSpPr>
        <p:spPr>
          <a:xfrm>
            <a:off x="3418359" y="1029020"/>
            <a:ext cx="1047527" cy="970734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d-ID" dirty="0"/>
              <a:t>7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4227" y="158750"/>
            <a:ext cx="7397761" cy="372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367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id-ID" sz="1600"/>
              <a:t>Bagaimana BLU menjawab Tantangan??</a:t>
            </a:r>
            <a:endParaRPr lang="id-ID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8811" y="1554717"/>
            <a:ext cx="2455922" cy="2124419"/>
            <a:chOff x="3711576" y="1041401"/>
            <a:chExt cx="4776788" cy="4779963"/>
          </a:xfrm>
        </p:grpSpPr>
        <p:sp>
          <p:nvSpPr>
            <p:cNvPr id="7" name="Freeform 47"/>
            <p:cNvSpPr/>
            <p:nvPr/>
          </p:nvSpPr>
          <p:spPr bwMode="auto">
            <a:xfrm>
              <a:off x="6943726" y="3432176"/>
              <a:ext cx="1544638" cy="1689100"/>
            </a:xfrm>
            <a:custGeom>
              <a:avLst/>
              <a:gdLst>
                <a:gd name="T0" fmla="*/ 2380 w 2380"/>
                <a:gd name="T1" fmla="*/ 0 h 2602"/>
                <a:gd name="T2" fmla="*/ 1302 w 2380"/>
                <a:gd name="T3" fmla="*/ 2602 h 2602"/>
                <a:gd name="T4" fmla="*/ 0 w 2380"/>
                <a:gd name="T5" fmla="*/ 1301 h 2602"/>
                <a:gd name="T6" fmla="*/ 539 w 2380"/>
                <a:gd name="T7" fmla="*/ 0 h 2602"/>
                <a:gd name="T8" fmla="*/ 2380 w 2380"/>
                <a:gd name="T9" fmla="*/ 0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0" h="2602">
                  <a:moveTo>
                    <a:pt x="2380" y="0"/>
                  </a:moveTo>
                  <a:cubicBezTo>
                    <a:pt x="2380" y="976"/>
                    <a:pt x="1992" y="1912"/>
                    <a:pt x="1302" y="2602"/>
                  </a:cubicBezTo>
                  <a:lnTo>
                    <a:pt x="0" y="1301"/>
                  </a:lnTo>
                  <a:cubicBezTo>
                    <a:pt x="346" y="956"/>
                    <a:pt x="539" y="488"/>
                    <a:pt x="539" y="0"/>
                  </a:cubicBezTo>
                  <a:lnTo>
                    <a:pt x="23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8" name="Freeform 49"/>
            <p:cNvSpPr/>
            <p:nvPr/>
          </p:nvSpPr>
          <p:spPr bwMode="auto">
            <a:xfrm>
              <a:off x="6099176" y="4276726"/>
              <a:ext cx="1689100" cy="1544638"/>
            </a:xfrm>
            <a:custGeom>
              <a:avLst/>
              <a:gdLst>
                <a:gd name="T0" fmla="*/ 2603 w 2603"/>
                <a:gd name="T1" fmla="*/ 1301 h 2379"/>
                <a:gd name="T2" fmla="*/ 0 w 2603"/>
                <a:gd name="T3" fmla="*/ 2379 h 2379"/>
                <a:gd name="T4" fmla="*/ 0 w 2603"/>
                <a:gd name="T5" fmla="*/ 539 h 2379"/>
                <a:gd name="T6" fmla="*/ 1301 w 2603"/>
                <a:gd name="T7" fmla="*/ 0 h 2379"/>
                <a:gd name="T8" fmla="*/ 2603 w 2603"/>
                <a:gd name="T9" fmla="*/ 1301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3" h="2379">
                  <a:moveTo>
                    <a:pt x="2603" y="1301"/>
                  </a:moveTo>
                  <a:cubicBezTo>
                    <a:pt x="1912" y="1991"/>
                    <a:pt x="976" y="2379"/>
                    <a:pt x="0" y="2379"/>
                  </a:cubicBezTo>
                  <a:lnTo>
                    <a:pt x="0" y="539"/>
                  </a:lnTo>
                  <a:cubicBezTo>
                    <a:pt x="488" y="539"/>
                    <a:pt x="956" y="345"/>
                    <a:pt x="1301" y="0"/>
                  </a:cubicBezTo>
                  <a:lnTo>
                    <a:pt x="2603" y="1301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4411663" y="4276726"/>
              <a:ext cx="1687513" cy="1544638"/>
            </a:xfrm>
            <a:custGeom>
              <a:avLst/>
              <a:gdLst>
                <a:gd name="T0" fmla="*/ 2602 w 2602"/>
                <a:gd name="T1" fmla="*/ 2379 h 2379"/>
                <a:gd name="T2" fmla="*/ 0 w 2602"/>
                <a:gd name="T3" fmla="*/ 1301 h 2379"/>
                <a:gd name="T4" fmla="*/ 1301 w 2602"/>
                <a:gd name="T5" fmla="*/ 0 h 2379"/>
                <a:gd name="T6" fmla="*/ 2602 w 2602"/>
                <a:gd name="T7" fmla="*/ 539 h 2379"/>
                <a:gd name="T8" fmla="*/ 2602 w 2602"/>
                <a:gd name="T9" fmla="*/ 2379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2" h="2379">
                  <a:moveTo>
                    <a:pt x="2602" y="2379"/>
                  </a:moveTo>
                  <a:cubicBezTo>
                    <a:pt x="1626" y="2379"/>
                    <a:pt x="690" y="1991"/>
                    <a:pt x="0" y="1301"/>
                  </a:cubicBezTo>
                  <a:lnTo>
                    <a:pt x="1301" y="0"/>
                  </a:lnTo>
                  <a:cubicBezTo>
                    <a:pt x="1646" y="345"/>
                    <a:pt x="2114" y="539"/>
                    <a:pt x="2602" y="539"/>
                  </a:cubicBezTo>
                  <a:lnTo>
                    <a:pt x="2602" y="2379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10" name="Freeform 53"/>
            <p:cNvSpPr/>
            <p:nvPr/>
          </p:nvSpPr>
          <p:spPr bwMode="auto">
            <a:xfrm>
              <a:off x="3711576" y="3432176"/>
              <a:ext cx="1544638" cy="1689100"/>
            </a:xfrm>
            <a:custGeom>
              <a:avLst/>
              <a:gdLst>
                <a:gd name="T0" fmla="*/ 1078 w 2379"/>
                <a:gd name="T1" fmla="*/ 2602 h 2602"/>
                <a:gd name="T2" fmla="*/ 0 w 2379"/>
                <a:gd name="T3" fmla="*/ 0 h 2602"/>
                <a:gd name="T4" fmla="*/ 1840 w 2379"/>
                <a:gd name="T5" fmla="*/ 0 h 2602"/>
                <a:gd name="T6" fmla="*/ 2379 w 2379"/>
                <a:gd name="T7" fmla="*/ 1301 h 2602"/>
                <a:gd name="T8" fmla="*/ 1078 w 2379"/>
                <a:gd name="T9" fmla="*/ 2602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2602">
                  <a:moveTo>
                    <a:pt x="1078" y="2602"/>
                  </a:moveTo>
                  <a:cubicBezTo>
                    <a:pt x="388" y="1912"/>
                    <a:pt x="0" y="976"/>
                    <a:pt x="0" y="0"/>
                  </a:cubicBezTo>
                  <a:lnTo>
                    <a:pt x="1840" y="0"/>
                  </a:lnTo>
                  <a:cubicBezTo>
                    <a:pt x="1840" y="488"/>
                    <a:pt x="2034" y="956"/>
                    <a:pt x="2379" y="1301"/>
                  </a:cubicBezTo>
                  <a:lnTo>
                    <a:pt x="1078" y="2602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11" name="Freeform 55"/>
            <p:cNvSpPr/>
            <p:nvPr/>
          </p:nvSpPr>
          <p:spPr bwMode="auto">
            <a:xfrm>
              <a:off x="3711576" y="1741488"/>
              <a:ext cx="1544638" cy="1690688"/>
            </a:xfrm>
            <a:custGeom>
              <a:avLst/>
              <a:gdLst>
                <a:gd name="T0" fmla="*/ 0 w 2379"/>
                <a:gd name="T1" fmla="*/ 2603 h 2603"/>
                <a:gd name="T2" fmla="*/ 1078 w 2379"/>
                <a:gd name="T3" fmla="*/ 0 h 2603"/>
                <a:gd name="T4" fmla="*/ 2379 w 2379"/>
                <a:gd name="T5" fmla="*/ 1301 h 2603"/>
                <a:gd name="T6" fmla="*/ 1840 w 2379"/>
                <a:gd name="T7" fmla="*/ 2603 h 2603"/>
                <a:gd name="T8" fmla="*/ 0 w 2379"/>
                <a:gd name="T9" fmla="*/ 2603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2603">
                  <a:moveTo>
                    <a:pt x="0" y="2603"/>
                  </a:moveTo>
                  <a:cubicBezTo>
                    <a:pt x="0" y="1627"/>
                    <a:pt x="388" y="690"/>
                    <a:pt x="1078" y="0"/>
                  </a:cubicBezTo>
                  <a:lnTo>
                    <a:pt x="2379" y="1301"/>
                  </a:lnTo>
                  <a:cubicBezTo>
                    <a:pt x="2034" y="1646"/>
                    <a:pt x="1840" y="2115"/>
                    <a:pt x="1840" y="2603"/>
                  </a:cubicBezTo>
                  <a:lnTo>
                    <a:pt x="0" y="2603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4411663" y="1041401"/>
              <a:ext cx="1687513" cy="1544638"/>
            </a:xfrm>
            <a:custGeom>
              <a:avLst/>
              <a:gdLst>
                <a:gd name="T0" fmla="*/ 0 w 2602"/>
                <a:gd name="T1" fmla="*/ 1078 h 2379"/>
                <a:gd name="T2" fmla="*/ 2602 w 2602"/>
                <a:gd name="T3" fmla="*/ 0 h 2379"/>
                <a:gd name="T4" fmla="*/ 2602 w 2602"/>
                <a:gd name="T5" fmla="*/ 1840 h 2379"/>
                <a:gd name="T6" fmla="*/ 1301 w 2602"/>
                <a:gd name="T7" fmla="*/ 2379 h 2379"/>
                <a:gd name="T8" fmla="*/ 0 w 2602"/>
                <a:gd name="T9" fmla="*/ 107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2" h="2379">
                  <a:moveTo>
                    <a:pt x="0" y="1078"/>
                  </a:moveTo>
                  <a:cubicBezTo>
                    <a:pt x="690" y="388"/>
                    <a:pt x="1626" y="0"/>
                    <a:pt x="2602" y="0"/>
                  </a:cubicBezTo>
                  <a:lnTo>
                    <a:pt x="2602" y="1840"/>
                  </a:lnTo>
                  <a:cubicBezTo>
                    <a:pt x="2114" y="1840"/>
                    <a:pt x="1646" y="2034"/>
                    <a:pt x="1301" y="2379"/>
                  </a:cubicBezTo>
                  <a:lnTo>
                    <a:pt x="0" y="10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2528008" y="1561696"/>
            <a:ext cx="2455922" cy="1062562"/>
            <a:chOff x="3711576" y="1041401"/>
            <a:chExt cx="4776788" cy="2390775"/>
          </a:xfrm>
        </p:grpSpPr>
        <p:sp>
          <p:nvSpPr>
            <p:cNvPr id="14" name="Freeform 43"/>
            <p:cNvSpPr/>
            <p:nvPr/>
          </p:nvSpPr>
          <p:spPr bwMode="auto">
            <a:xfrm>
              <a:off x="6099176" y="1041401"/>
              <a:ext cx="1689100" cy="1544638"/>
            </a:xfrm>
            <a:custGeom>
              <a:avLst/>
              <a:gdLst>
                <a:gd name="T0" fmla="*/ 0 w 2603"/>
                <a:gd name="T1" fmla="*/ 0 h 2379"/>
                <a:gd name="T2" fmla="*/ 2603 w 2603"/>
                <a:gd name="T3" fmla="*/ 1078 h 2379"/>
                <a:gd name="T4" fmla="*/ 1301 w 2603"/>
                <a:gd name="T5" fmla="*/ 2379 h 2379"/>
                <a:gd name="T6" fmla="*/ 0 w 2603"/>
                <a:gd name="T7" fmla="*/ 1840 h 2379"/>
                <a:gd name="T8" fmla="*/ 0 w 2603"/>
                <a:gd name="T9" fmla="*/ 0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3" h="2379">
                  <a:moveTo>
                    <a:pt x="0" y="0"/>
                  </a:moveTo>
                  <a:cubicBezTo>
                    <a:pt x="976" y="0"/>
                    <a:pt x="1912" y="388"/>
                    <a:pt x="2603" y="1078"/>
                  </a:cubicBezTo>
                  <a:lnTo>
                    <a:pt x="1301" y="2379"/>
                  </a:lnTo>
                  <a:cubicBezTo>
                    <a:pt x="956" y="2034"/>
                    <a:pt x="488" y="1840"/>
                    <a:pt x="0" y="18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6943726" y="1741488"/>
              <a:ext cx="1544638" cy="1690688"/>
            </a:xfrm>
            <a:custGeom>
              <a:avLst/>
              <a:gdLst>
                <a:gd name="T0" fmla="*/ 1302 w 2380"/>
                <a:gd name="T1" fmla="*/ 0 h 2603"/>
                <a:gd name="T2" fmla="*/ 2380 w 2380"/>
                <a:gd name="T3" fmla="*/ 2603 h 2603"/>
                <a:gd name="T4" fmla="*/ 539 w 2380"/>
                <a:gd name="T5" fmla="*/ 2603 h 2603"/>
                <a:gd name="T6" fmla="*/ 0 w 2380"/>
                <a:gd name="T7" fmla="*/ 1301 h 2603"/>
                <a:gd name="T8" fmla="*/ 1302 w 2380"/>
                <a:gd name="T9" fmla="*/ 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0" h="2603">
                  <a:moveTo>
                    <a:pt x="1302" y="0"/>
                  </a:moveTo>
                  <a:cubicBezTo>
                    <a:pt x="1992" y="690"/>
                    <a:pt x="2380" y="1627"/>
                    <a:pt x="2380" y="2603"/>
                  </a:cubicBezTo>
                  <a:lnTo>
                    <a:pt x="539" y="2603"/>
                  </a:lnTo>
                  <a:cubicBezTo>
                    <a:pt x="539" y="2115"/>
                    <a:pt x="346" y="1646"/>
                    <a:pt x="0" y="1301"/>
                  </a:cubicBezTo>
                  <a:lnTo>
                    <a:pt x="130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3711576" y="1741488"/>
              <a:ext cx="1544638" cy="1690688"/>
            </a:xfrm>
            <a:custGeom>
              <a:avLst/>
              <a:gdLst>
                <a:gd name="T0" fmla="*/ 0 w 2379"/>
                <a:gd name="T1" fmla="*/ 2603 h 2603"/>
                <a:gd name="T2" fmla="*/ 1078 w 2379"/>
                <a:gd name="T3" fmla="*/ 0 h 2603"/>
                <a:gd name="T4" fmla="*/ 2379 w 2379"/>
                <a:gd name="T5" fmla="*/ 1301 h 2603"/>
                <a:gd name="T6" fmla="*/ 1840 w 2379"/>
                <a:gd name="T7" fmla="*/ 2603 h 2603"/>
                <a:gd name="T8" fmla="*/ 0 w 2379"/>
                <a:gd name="T9" fmla="*/ 2603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2603">
                  <a:moveTo>
                    <a:pt x="0" y="2603"/>
                  </a:moveTo>
                  <a:cubicBezTo>
                    <a:pt x="0" y="1627"/>
                    <a:pt x="388" y="690"/>
                    <a:pt x="1078" y="0"/>
                  </a:cubicBezTo>
                  <a:lnTo>
                    <a:pt x="2379" y="1301"/>
                  </a:lnTo>
                  <a:cubicBezTo>
                    <a:pt x="2034" y="1646"/>
                    <a:pt x="1840" y="2115"/>
                    <a:pt x="1840" y="2603"/>
                  </a:cubicBezTo>
                  <a:lnTo>
                    <a:pt x="0" y="2603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17" name="Freeform 57"/>
            <p:cNvSpPr/>
            <p:nvPr/>
          </p:nvSpPr>
          <p:spPr bwMode="auto">
            <a:xfrm>
              <a:off x="4411663" y="1041401"/>
              <a:ext cx="1687513" cy="1544638"/>
            </a:xfrm>
            <a:custGeom>
              <a:avLst/>
              <a:gdLst>
                <a:gd name="T0" fmla="*/ 0 w 2602"/>
                <a:gd name="T1" fmla="*/ 1078 h 2379"/>
                <a:gd name="T2" fmla="*/ 2602 w 2602"/>
                <a:gd name="T3" fmla="*/ 0 h 2379"/>
                <a:gd name="T4" fmla="*/ 2602 w 2602"/>
                <a:gd name="T5" fmla="*/ 1840 h 2379"/>
                <a:gd name="T6" fmla="*/ 1301 w 2602"/>
                <a:gd name="T7" fmla="*/ 2379 h 2379"/>
                <a:gd name="T8" fmla="*/ 0 w 2602"/>
                <a:gd name="T9" fmla="*/ 107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2" h="2379">
                  <a:moveTo>
                    <a:pt x="0" y="1078"/>
                  </a:moveTo>
                  <a:cubicBezTo>
                    <a:pt x="690" y="388"/>
                    <a:pt x="1626" y="0"/>
                    <a:pt x="2602" y="0"/>
                  </a:cubicBezTo>
                  <a:lnTo>
                    <a:pt x="2602" y="1840"/>
                  </a:lnTo>
                  <a:cubicBezTo>
                    <a:pt x="2114" y="1840"/>
                    <a:pt x="1646" y="2034"/>
                    <a:pt x="1301" y="2379"/>
                  </a:cubicBezTo>
                  <a:lnTo>
                    <a:pt x="0" y="1078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4370865" y="2617632"/>
            <a:ext cx="2455922" cy="1061857"/>
            <a:chOff x="3711576" y="3432176"/>
            <a:chExt cx="4776788" cy="2389188"/>
          </a:xfrm>
        </p:grpSpPr>
        <p:sp>
          <p:nvSpPr>
            <p:cNvPr id="19" name="Freeform 47"/>
            <p:cNvSpPr/>
            <p:nvPr/>
          </p:nvSpPr>
          <p:spPr bwMode="auto">
            <a:xfrm>
              <a:off x="6943726" y="3432176"/>
              <a:ext cx="1544638" cy="1689100"/>
            </a:xfrm>
            <a:custGeom>
              <a:avLst/>
              <a:gdLst>
                <a:gd name="T0" fmla="*/ 2380 w 2380"/>
                <a:gd name="T1" fmla="*/ 0 h 2602"/>
                <a:gd name="T2" fmla="*/ 1302 w 2380"/>
                <a:gd name="T3" fmla="*/ 2602 h 2602"/>
                <a:gd name="T4" fmla="*/ 0 w 2380"/>
                <a:gd name="T5" fmla="*/ 1301 h 2602"/>
                <a:gd name="T6" fmla="*/ 539 w 2380"/>
                <a:gd name="T7" fmla="*/ 0 h 2602"/>
                <a:gd name="T8" fmla="*/ 2380 w 2380"/>
                <a:gd name="T9" fmla="*/ 0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0" h="2602">
                  <a:moveTo>
                    <a:pt x="2380" y="0"/>
                  </a:moveTo>
                  <a:cubicBezTo>
                    <a:pt x="2380" y="976"/>
                    <a:pt x="1992" y="1912"/>
                    <a:pt x="1302" y="2602"/>
                  </a:cubicBezTo>
                  <a:lnTo>
                    <a:pt x="0" y="1301"/>
                  </a:lnTo>
                  <a:cubicBezTo>
                    <a:pt x="346" y="956"/>
                    <a:pt x="539" y="488"/>
                    <a:pt x="539" y="0"/>
                  </a:cubicBezTo>
                  <a:lnTo>
                    <a:pt x="2380" y="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20" name="Freeform 49"/>
            <p:cNvSpPr/>
            <p:nvPr/>
          </p:nvSpPr>
          <p:spPr bwMode="auto">
            <a:xfrm>
              <a:off x="6099176" y="4276726"/>
              <a:ext cx="1689100" cy="1544638"/>
            </a:xfrm>
            <a:custGeom>
              <a:avLst/>
              <a:gdLst>
                <a:gd name="T0" fmla="*/ 2603 w 2603"/>
                <a:gd name="T1" fmla="*/ 1301 h 2379"/>
                <a:gd name="T2" fmla="*/ 0 w 2603"/>
                <a:gd name="T3" fmla="*/ 2379 h 2379"/>
                <a:gd name="T4" fmla="*/ 0 w 2603"/>
                <a:gd name="T5" fmla="*/ 539 h 2379"/>
                <a:gd name="T6" fmla="*/ 1301 w 2603"/>
                <a:gd name="T7" fmla="*/ 0 h 2379"/>
                <a:gd name="T8" fmla="*/ 2603 w 2603"/>
                <a:gd name="T9" fmla="*/ 1301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3" h="2379">
                  <a:moveTo>
                    <a:pt x="2603" y="1301"/>
                  </a:moveTo>
                  <a:cubicBezTo>
                    <a:pt x="1912" y="1991"/>
                    <a:pt x="976" y="2379"/>
                    <a:pt x="0" y="2379"/>
                  </a:cubicBezTo>
                  <a:lnTo>
                    <a:pt x="0" y="539"/>
                  </a:lnTo>
                  <a:cubicBezTo>
                    <a:pt x="488" y="539"/>
                    <a:pt x="956" y="345"/>
                    <a:pt x="1301" y="0"/>
                  </a:cubicBezTo>
                  <a:lnTo>
                    <a:pt x="2603" y="1301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21" name="Freeform 51"/>
            <p:cNvSpPr/>
            <p:nvPr/>
          </p:nvSpPr>
          <p:spPr bwMode="auto">
            <a:xfrm>
              <a:off x="4411663" y="4276726"/>
              <a:ext cx="1687513" cy="1544638"/>
            </a:xfrm>
            <a:custGeom>
              <a:avLst/>
              <a:gdLst>
                <a:gd name="T0" fmla="*/ 2602 w 2602"/>
                <a:gd name="T1" fmla="*/ 2379 h 2379"/>
                <a:gd name="T2" fmla="*/ 0 w 2602"/>
                <a:gd name="T3" fmla="*/ 1301 h 2379"/>
                <a:gd name="T4" fmla="*/ 1301 w 2602"/>
                <a:gd name="T5" fmla="*/ 0 h 2379"/>
                <a:gd name="T6" fmla="*/ 2602 w 2602"/>
                <a:gd name="T7" fmla="*/ 539 h 2379"/>
                <a:gd name="T8" fmla="*/ 2602 w 2602"/>
                <a:gd name="T9" fmla="*/ 2379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2" h="2379">
                  <a:moveTo>
                    <a:pt x="2602" y="2379"/>
                  </a:moveTo>
                  <a:cubicBezTo>
                    <a:pt x="1626" y="2379"/>
                    <a:pt x="690" y="1991"/>
                    <a:pt x="0" y="1301"/>
                  </a:cubicBezTo>
                  <a:lnTo>
                    <a:pt x="1301" y="0"/>
                  </a:lnTo>
                  <a:cubicBezTo>
                    <a:pt x="1646" y="345"/>
                    <a:pt x="2114" y="539"/>
                    <a:pt x="2602" y="539"/>
                  </a:cubicBezTo>
                  <a:lnTo>
                    <a:pt x="2602" y="2379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3711576" y="3432176"/>
              <a:ext cx="1544638" cy="1689100"/>
            </a:xfrm>
            <a:custGeom>
              <a:avLst/>
              <a:gdLst>
                <a:gd name="T0" fmla="*/ 1078 w 2379"/>
                <a:gd name="T1" fmla="*/ 2602 h 2602"/>
                <a:gd name="T2" fmla="*/ 0 w 2379"/>
                <a:gd name="T3" fmla="*/ 0 h 2602"/>
                <a:gd name="T4" fmla="*/ 1840 w 2379"/>
                <a:gd name="T5" fmla="*/ 0 h 2602"/>
                <a:gd name="T6" fmla="*/ 2379 w 2379"/>
                <a:gd name="T7" fmla="*/ 1301 h 2602"/>
                <a:gd name="T8" fmla="*/ 1078 w 2379"/>
                <a:gd name="T9" fmla="*/ 2602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2602">
                  <a:moveTo>
                    <a:pt x="1078" y="2602"/>
                  </a:moveTo>
                  <a:cubicBezTo>
                    <a:pt x="388" y="1912"/>
                    <a:pt x="0" y="976"/>
                    <a:pt x="0" y="0"/>
                  </a:cubicBezTo>
                  <a:lnTo>
                    <a:pt x="1840" y="0"/>
                  </a:lnTo>
                  <a:cubicBezTo>
                    <a:pt x="1840" y="488"/>
                    <a:pt x="2034" y="956"/>
                    <a:pt x="2379" y="1301"/>
                  </a:cubicBezTo>
                  <a:lnTo>
                    <a:pt x="1078" y="2602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</p:grpSp>
      <p:sp>
        <p:nvSpPr>
          <p:cNvPr id="23" name="Oval 8"/>
          <p:cNvSpPr/>
          <p:nvPr/>
        </p:nvSpPr>
        <p:spPr>
          <a:xfrm>
            <a:off x="1378659" y="2151111"/>
            <a:ext cx="1076906" cy="930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8" dirty="0"/>
          </a:p>
        </p:txBody>
      </p:sp>
      <p:sp>
        <p:nvSpPr>
          <p:cNvPr id="24" name="Oval 9"/>
          <p:cNvSpPr/>
          <p:nvPr/>
        </p:nvSpPr>
        <p:spPr>
          <a:xfrm>
            <a:off x="3218938" y="2151111"/>
            <a:ext cx="1076906" cy="9309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8"/>
          </a:p>
        </p:txBody>
      </p:sp>
      <p:sp>
        <p:nvSpPr>
          <p:cNvPr id="25" name="Oval 10"/>
          <p:cNvSpPr/>
          <p:nvPr/>
        </p:nvSpPr>
        <p:spPr>
          <a:xfrm>
            <a:off x="5061530" y="2151111"/>
            <a:ext cx="1076906" cy="9309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8"/>
          </a:p>
        </p:txBody>
      </p:sp>
      <p:sp>
        <p:nvSpPr>
          <p:cNvPr id="26" name="TextBox 39"/>
          <p:cNvSpPr txBox="1"/>
          <p:nvPr/>
        </p:nvSpPr>
        <p:spPr>
          <a:xfrm>
            <a:off x="1431121" y="2277010"/>
            <a:ext cx="941363" cy="65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24" dirty="0"/>
              <a:t>Internal Bisnis Proses</a:t>
            </a:r>
          </a:p>
        </p:txBody>
      </p:sp>
      <p:sp>
        <p:nvSpPr>
          <p:cNvPr id="27" name="TextBox 40"/>
          <p:cNvSpPr txBox="1"/>
          <p:nvPr/>
        </p:nvSpPr>
        <p:spPr>
          <a:xfrm>
            <a:off x="3320953" y="2251031"/>
            <a:ext cx="947898" cy="65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24" dirty="0"/>
              <a:t>Internal &amp; manajemen perspective</a:t>
            </a:r>
          </a:p>
        </p:txBody>
      </p:sp>
      <p:sp>
        <p:nvSpPr>
          <p:cNvPr id="28" name="TextBox 41"/>
          <p:cNvSpPr txBox="1"/>
          <p:nvPr/>
        </p:nvSpPr>
        <p:spPr>
          <a:xfrm>
            <a:off x="4999284" y="2366274"/>
            <a:ext cx="1199084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24" dirty="0"/>
              <a:t>Institutional</a:t>
            </a:r>
          </a:p>
          <a:p>
            <a:pPr algn="ctr"/>
            <a:r>
              <a:rPr lang="id-ID" sz="1224" dirty="0"/>
              <a:t>perspective</a:t>
            </a:r>
          </a:p>
        </p:txBody>
      </p:sp>
      <p:cxnSp>
        <p:nvCxnSpPr>
          <p:cNvPr id="29" name="Straight Connector 47"/>
          <p:cNvCxnSpPr>
            <a:cxnSpLocks/>
          </p:cNvCxnSpPr>
          <p:nvPr/>
        </p:nvCxnSpPr>
        <p:spPr>
          <a:xfrm>
            <a:off x="7928331" y="849312"/>
            <a:ext cx="0" cy="4021928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80680" y="583865"/>
            <a:ext cx="3566859" cy="1244892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tx1"/>
                </a:solidFill>
              </a:rPr>
              <a:t>BLU memperkuat </a:t>
            </a:r>
            <a:r>
              <a:rPr lang="id-ID" sz="1000" b="1" dirty="0">
                <a:solidFill>
                  <a:schemeClr val="tx1"/>
                </a:solidFill>
              </a:rPr>
              <a:t>regulasi/pedoman internal </a:t>
            </a:r>
            <a:r>
              <a:rPr lang="id-ID" sz="1000" dirty="0">
                <a:solidFill>
                  <a:schemeClr val="tx1"/>
                </a:solidFill>
              </a:rPr>
              <a:t>terutama pada prosedur pengelolaan kas dengan mengutamakan pengendalian internal yang memadai </a:t>
            </a:r>
            <a:r>
              <a:rPr lang="id-ID" sz="1000" i="1" dirty="0">
                <a:solidFill>
                  <a:schemeClr val="tx1"/>
                </a:solidFill>
              </a:rPr>
              <a:t>(check and balance mechanism)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>
                <a:solidFill>
                  <a:schemeClr val="tx1"/>
                </a:solidFill>
              </a:rPr>
              <a:t>Modernisasi</a:t>
            </a:r>
            <a:r>
              <a:rPr lang="id-ID" sz="1000" dirty="0">
                <a:solidFill>
                  <a:schemeClr val="tx1"/>
                </a:solidFill>
              </a:rPr>
              <a:t> pengelolaan keuangan BLU melalui penggunaan sistem informasi, terintegrasi dari penerimaan, pengeluaran, hingga pelaporan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000" dirty="0"/>
          </a:p>
        </p:txBody>
      </p:sp>
      <p:grpSp>
        <p:nvGrpSpPr>
          <p:cNvPr id="31" name="Group 6"/>
          <p:cNvGrpSpPr/>
          <p:nvPr/>
        </p:nvGrpSpPr>
        <p:grpSpPr>
          <a:xfrm>
            <a:off x="6211891" y="1554717"/>
            <a:ext cx="2455922" cy="1062562"/>
            <a:chOff x="3711576" y="1041401"/>
            <a:chExt cx="4776788" cy="2390775"/>
          </a:xfrm>
        </p:grpSpPr>
        <p:sp>
          <p:nvSpPr>
            <p:cNvPr id="32" name="Freeform 43"/>
            <p:cNvSpPr/>
            <p:nvPr/>
          </p:nvSpPr>
          <p:spPr bwMode="auto">
            <a:xfrm>
              <a:off x="6099176" y="1041401"/>
              <a:ext cx="1689100" cy="1544638"/>
            </a:xfrm>
            <a:custGeom>
              <a:avLst/>
              <a:gdLst>
                <a:gd name="T0" fmla="*/ 0 w 2603"/>
                <a:gd name="T1" fmla="*/ 0 h 2379"/>
                <a:gd name="T2" fmla="*/ 2603 w 2603"/>
                <a:gd name="T3" fmla="*/ 1078 h 2379"/>
                <a:gd name="T4" fmla="*/ 1301 w 2603"/>
                <a:gd name="T5" fmla="*/ 2379 h 2379"/>
                <a:gd name="T6" fmla="*/ 0 w 2603"/>
                <a:gd name="T7" fmla="*/ 1840 h 2379"/>
                <a:gd name="T8" fmla="*/ 0 w 2603"/>
                <a:gd name="T9" fmla="*/ 0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3" h="2379">
                  <a:moveTo>
                    <a:pt x="0" y="0"/>
                  </a:moveTo>
                  <a:cubicBezTo>
                    <a:pt x="976" y="0"/>
                    <a:pt x="1912" y="388"/>
                    <a:pt x="2603" y="1078"/>
                  </a:cubicBezTo>
                  <a:lnTo>
                    <a:pt x="1301" y="2379"/>
                  </a:lnTo>
                  <a:cubicBezTo>
                    <a:pt x="956" y="2034"/>
                    <a:pt x="488" y="1840"/>
                    <a:pt x="0" y="18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6943726" y="1741488"/>
              <a:ext cx="1544638" cy="1690688"/>
            </a:xfrm>
            <a:custGeom>
              <a:avLst/>
              <a:gdLst>
                <a:gd name="T0" fmla="*/ 1302 w 2380"/>
                <a:gd name="T1" fmla="*/ 0 h 2603"/>
                <a:gd name="T2" fmla="*/ 2380 w 2380"/>
                <a:gd name="T3" fmla="*/ 2603 h 2603"/>
                <a:gd name="T4" fmla="*/ 539 w 2380"/>
                <a:gd name="T5" fmla="*/ 2603 h 2603"/>
                <a:gd name="T6" fmla="*/ 0 w 2380"/>
                <a:gd name="T7" fmla="*/ 1301 h 2603"/>
                <a:gd name="T8" fmla="*/ 1302 w 2380"/>
                <a:gd name="T9" fmla="*/ 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0" h="2603">
                  <a:moveTo>
                    <a:pt x="1302" y="0"/>
                  </a:moveTo>
                  <a:cubicBezTo>
                    <a:pt x="1992" y="690"/>
                    <a:pt x="2380" y="1627"/>
                    <a:pt x="2380" y="2603"/>
                  </a:cubicBezTo>
                  <a:lnTo>
                    <a:pt x="539" y="2603"/>
                  </a:lnTo>
                  <a:cubicBezTo>
                    <a:pt x="539" y="2115"/>
                    <a:pt x="346" y="1646"/>
                    <a:pt x="0" y="1301"/>
                  </a:cubicBezTo>
                  <a:lnTo>
                    <a:pt x="130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34" name="Freeform 55"/>
            <p:cNvSpPr/>
            <p:nvPr/>
          </p:nvSpPr>
          <p:spPr bwMode="auto">
            <a:xfrm>
              <a:off x="3711576" y="1741488"/>
              <a:ext cx="1544638" cy="1690688"/>
            </a:xfrm>
            <a:custGeom>
              <a:avLst/>
              <a:gdLst>
                <a:gd name="T0" fmla="*/ 0 w 2379"/>
                <a:gd name="T1" fmla="*/ 2603 h 2603"/>
                <a:gd name="T2" fmla="*/ 1078 w 2379"/>
                <a:gd name="T3" fmla="*/ 0 h 2603"/>
                <a:gd name="T4" fmla="*/ 2379 w 2379"/>
                <a:gd name="T5" fmla="*/ 1301 h 2603"/>
                <a:gd name="T6" fmla="*/ 1840 w 2379"/>
                <a:gd name="T7" fmla="*/ 2603 h 2603"/>
                <a:gd name="T8" fmla="*/ 0 w 2379"/>
                <a:gd name="T9" fmla="*/ 2603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2603">
                  <a:moveTo>
                    <a:pt x="0" y="2603"/>
                  </a:moveTo>
                  <a:cubicBezTo>
                    <a:pt x="0" y="1627"/>
                    <a:pt x="388" y="690"/>
                    <a:pt x="1078" y="0"/>
                  </a:cubicBezTo>
                  <a:lnTo>
                    <a:pt x="2379" y="1301"/>
                  </a:lnTo>
                  <a:cubicBezTo>
                    <a:pt x="2034" y="1646"/>
                    <a:pt x="1840" y="2115"/>
                    <a:pt x="1840" y="2603"/>
                  </a:cubicBezTo>
                  <a:lnTo>
                    <a:pt x="0" y="260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  <p:sp>
          <p:nvSpPr>
            <p:cNvPr id="35" name="Freeform 57"/>
            <p:cNvSpPr/>
            <p:nvPr/>
          </p:nvSpPr>
          <p:spPr bwMode="auto">
            <a:xfrm>
              <a:off x="4411663" y="1041401"/>
              <a:ext cx="1687513" cy="1544638"/>
            </a:xfrm>
            <a:custGeom>
              <a:avLst/>
              <a:gdLst>
                <a:gd name="T0" fmla="*/ 0 w 2602"/>
                <a:gd name="T1" fmla="*/ 1078 h 2379"/>
                <a:gd name="T2" fmla="*/ 2602 w 2602"/>
                <a:gd name="T3" fmla="*/ 0 h 2379"/>
                <a:gd name="T4" fmla="*/ 2602 w 2602"/>
                <a:gd name="T5" fmla="*/ 1840 h 2379"/>
                <a:gd name="T6" fmla="*/ 1301 w 2602"/>
                <a:gd name="T7" fmla="*/ 2379 h 2379"/>
                <a:gd name="T8" fmla="*/ 0 w 2602"/>
                <a:gd name="T9" fmla="*/ 107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2" h="2379">
                  <a:moveTo>
                    <a:pt x="0" y="1078"/>
                  </a:moveTo>
                  <a:cubicBezTo>
                    <a:pt x="690" y="388"/>
                    <a:pt x="1626" y="0"/>
                    <a:pt x="2602" y="0"/>
                  </a:cubicBezTo>
                  <a:lnTo>
                    <a:pt x="2602" y="1840"/>
                  </a:lnTo>
                  <a:cubicBezTo>
                    <a:pt x="2114" y="1840"/>
                    <a:pt x="1646" y="2034"/>
                    <a:pt x="1301" y="2379"/>
                  </a:cubicBezTo>
                  <a:lnTo>
                    <a:pt x="0" y="107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6641" tIns="23321" rIns="46641" bIns="23321" numCol="1" anchor="t" anchorCtr="0" compatLnSpc="1">
              <a:prstTxWarp prst="textNoShape">
                <a:avLst/>
              </a:prstTxWarp>
            </a:bodyPr>
            <a:lstStyle/>
            <a:p>
              <a:endParaRPr lang="en-US" sz="918"/>
            </a:p>
          </p:txBody>
        </p:sp>
      </p:grpSp>
      <p:sp>
        <p:nvSpPr>
          <p:cNvPr id="36" name="Oval 10"/>
          <p:cNvSpPr/>
          <p:nvPr/>
        </p:nvSpPr>
        <p:spPr>
          <a:xfrm>
            <a:off x="6910558" y="2151111"/>
            <a:ext cx="1076906" cy="93092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dirty="0">
                <a:solidFill>
                  <a:schemeClr val="tx1"/>
                </a:solidFill>
              </a:rPr>
              <a:t>Customer Perspective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96105" y="3590086"/>
            <a:ext cx="3068580" cy="1165031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</a:rPr>
              <a:t>Perubahan paradigma dari satker biasa menjadi </a:t>
            </a:r>
            <a:r>
              <a:rPr lang="id-ID" sz="1100" b="1" i="1" dirty="0">
                <a:solidFill>
                  <a:schemeClr val="tx1"/>
                </a:solidFill>
              </a:rPr>
              <a:t>enterprising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</a:rPr>
              <a:t>Peningkatan produktifitas &amp; </a:t>
            </a:r>
            <a:r>
              <a:rPr lang="id-ID" sz="1100" b="1" dirty="0">
                <a:solidFill>
                  <a:schemeClr val="tx1"/>
                </a:solidFill>
              </a:rPr>
              <a:t>efisiensi belanja</a:t>
            </a:r>
            <a:r>
              <a:rPr lang="id-ID" sz="11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</a:rPr>
              <a:t>Implementasi penilaian kinerja dengan penerapan KPI bertingkat hingga level staff, </a:t>
            </a:r>
            <a:r>
              <a:rPr lang="id-ID" sz="1100" b="1" i="1" dirty="0">
                <a:solidFill>
                  <a:schemeClr val="tx1"/>
                </a:solidFill>
              </a:rPr>
              <a:t>performanced based pay</a:t>
            </a:r>
            <a:r>
              <a:rPr lang="id-ID" sz="1100" i="1" dirty="0">
                <a:solidFill>
                  <a:schemeClr val="tx1"/>
                </a:solidFill>
              </a:rPr>
              <a:t>/</a:t>
            </a:r>
            <a:r>
              <a:rPr lang="id-ID" sz="1100" dirty="0">
                <a:solidFill>
                  <a:schemeClr val="tx1"/>
                </a:solidFill>
              </a:rPr>
              <a:t>Implementasi </a:t>
            </a:r>
            <a:r>
              <a:rPr lang="id-ID" sz="1100" i="1" dirty="0">
                <a:solidFill>
                  <a:schemeClr val="tx1"/>
                </a:solidFill>
              </a:rPr>
              <a:t>reward &amp; punishment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41766" y="538991"/>
            <a:ext cx="3645697" cy="1346411"/>
          </a:xfrm>
          <a:prstGeom prst="rect">
            <a:avLst/>
          </a:prstGeom>
          <a:solidFill>
            <a:schemeClr val="accent4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tx1"/>
                </a:solidFill>
              </a:rPr>
              <a:t>Pembentukan unit pengembangan usaha yang diisi profesional. Hasil dari unit bisnis/</a:t>
            </a:r>
            <a:r>
              <a:rPr lang="id-ID" sz="1000" b="1" i="1" dirty="0">
                <a:solidFill>
                  <a:schemeClr val="tx1"/>
                </a:solidFill>
              </a:rPr>
              <a:t>idle assets</a:t>
            </a:r>
            <a:r>
              <a:rPr lang="id-ID" sz="1000" dirty="0">
                <a:solidFill>
                  <a:schemeClr val="tx1"/>
                </a:solidFill>
              </a:rPr>
              <a:t> tersebut digunakan untuk meningkatkan layanan (</a:t>
            </a:r>
            <a:r>
              <a:rPr lang="id-ID" sz="1000" i="1" dirty="0">
                <a:solidFill>
                  <a:schemeClr val="tx1"/>
                </a:solidFill>
              </a:rPr>
              <a:t>cross subsidize</a:t>
            </a:r>
            <a:r>
              <a:rPr lang="id-ID" sz="1000" dirty="0">
                <a:solidFill>
                  <a:schemeClr val="tx1"/>
                </a:solidFill>
              </a:rPr>
              <a:t>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tx1"/>
                </a:solidFill>
              </a:rPr>
              <a:t>Rasionalisasi struktur dan proporsi pegawai fungsional layanan dengan </a:t>
            </a:r>
            <a:r>
              <a:rPr lang="id-ID" sz="1000" i="1" dirty="0">
                <a:solidFill>
                  <a:schemeClr val="tx1"/>
                </a:solidFill>
              </a:rPr>
              <a:t>supporting unit</a:t>
            </a:r>
            <a:r>
              <a:rPr lang="id-ID" sz="1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tx1"/>
                </a:solidFill>
              </a:rPr>
              <a:t>Perencanaan kas yang akurat untuk mengoptimalkan </a:t>
            </a:r>
            <a:r>
              <a:rPr lang="id-ID" sz="1000" b="1" i="1" dirty="0">
                <a:solidFill>
                  <a:schemeClr val="tx1"/>
                </a:solidFill>
              </a:rPr>
              <a:t>idle cash, </a:t>
            </a:r>
            <a:r>
              <a:rPr lang="id-ID" sz="1000" dirty="0">
                <a:solidFill>
                  <a:schemeClr val="tx1"/>
                </a:solidFill>
              </a:rPr>
              <a:t>BLU mampu menghitung biaya operasional bulanan</a:t>
            </a:r>
            <a:endParaRPr lang="id-ID" sz="1000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tx1"/>
                </a:solidFill>
              </a:rPr>
              <a:t>Optimalisasi fungsi SPI dan Dewas dalam pengawasan BLU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87825" y="3233800"/>
            <a:ext cx="2522507" cy="1471419"/>
          </a:xfrm>
          <a:prstGeom prst="rect">
            <a:avLst/>
          </a:prstGeom>
          <a:solidFill>
            <a:schemeClr val="accent3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100" b="1" i="1" dirty="0">
                <a:solidFill>
                  <a:schemeClr val="tx1"/>
                </a:solidFill>
              </a:rPr>
              <a:t>Pricing strategy</a:t>
            </a:r>
          </a:p>
          <a:p>
            <a:pPr marL="228600" lvl="0" indent="-228600">
              <a:buFont typeface="+mj-lt"/>
              <a:buAutoNum type="arabicPeriod"/>
            </a:pPr>
            <a:r>
              <a:rPr lang="id-ID" sz="1100" b="1" dirty="0">
                <a:solidFill>
                  <a:schemeClr val="tx1"/>
                </a:solidFill>
              </a:rPr>
              <a:t>Fleksibilitas tarif</a:t>
            </a:r>
            <a:r>
              <a:rPr lang="id-ID" sz="1100" dirty="0">
                <a:solidFill>
                  <a:schemeClr val="tx1"/>
                </a:solidFill>
              </a:rPr>
              <a:t>, BLU membagi tarif yang dikenakan dalam kelompok-kelompok tertentu kemudian membuat range tarif, </a:t>
            </a:r>
            <a:r>
              <a:rPr lang="id-ID" sz="1100" i="1" dirty="0">
                <a:solidFill>
                  <a:schemeClr val="tx1"/>
                </a:solidFill>
              </a:rPr>
              <a:t>non-fixed rate.</a:t>
            </a:r>
          </a:p>
          <a:p>
            <a:pPr marL="228600" lvl="0" indent="-228600"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Membaca market pengguna layanan</a:t>
            </a:r>
          </a:p>
          <a:p>
            <a:pPr marL="228600" lvl="0" indent="-228600"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Menerapkan </a:t>
            </a:r>
            <a:r>
              <a:rPr lang="id-ID" sz="1100" b="1" i="1" dirty="0">
                <a:solidFill>
                  <a:schemeClr val="tx1"/>
                </a:solidFill>
              </a:rPr>
              <a:t>pricing discrimination </a:t>
            </a:r>
            <a:r>
              <a:rPr lang="id-ID" sz="1100" dirty="0">
                <a:solidFill>
                  <a:schemeClr val="tx1"/>
                </a:solidFill>
              </a:rPr>
              <a:t>secara proportional</a:t>
            </a:r>
            <a:endParaRPr lang="id-ID" sz="11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1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52ECAD-8DC0-44AB-A62C-458EB77D5B2E}"/>
              </a:ext>
            </a:extLst>
          </p:cNvPr>
          <p:cNvCxnSpPr>
            <a:cxnSpLocks/>
          </p:cNvCxnSpPr>
          <p:nvPr/>
        </p:nvCxnSpPr>
        <p:spPr>
          <a:xfrm flipH="1" flipV="1">
            <a:off x="1662227" y="1749233"/>
            <a:ext cx="334212" cy="501798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126D94A-9DE6-47B1-9260-725918AD8957}"/>
              </a:ext>
            </a:extLst>
          </p:cNvPr>
          <p:cNvCxnSpPr>
            <a:cxnSpLocks/>
          </p:cNvCxnSpPr>
          <p:nvPr/>
        </p:nvCxnSpPr>
        <p:spPr>
          <a:xfrm flipH="1">
            <a:off x="259631" y="1738578"/>
            <a:ext cx="1402596" cy="626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C52ECAD-8DC0-44AB-A62C-458EB77D5B2E}"/>
              </a:ext>
            </a:extLst>
          </p:cNvPr>
          <p:cNvCxnSpPr>
            <a:cxnSpLocks/>
          </p:cNvCxnSpPr>
          <p:nvPr/>
        </p:nvCxnSpPr>
        <p:spPr>
          <a:xfrm flipV="1">
            <a:off x="3377850" y="2916170"/>
            <a:ext cx="382482" cy="61578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126D94A-9DE6-47B1-9260-725918AD8957}"/>
              </a:ext>
            </a:extLst>
          </p:cNvPr>
          <p:cNvCxnSpPr>
            <a:cxnSpLocks/>
          </p:cNvCxnSpPr>
          <p:nvPr/>
        </p:nvCxnSpPr>
        <p:spPr>
          <a:xfrm flipH="1">
            <a:off x="2197663" y="3531951"/>
            <a:ext cx="1199986" cy="0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BA9C609-4797-4B93-A7D6-8AC714A7E4EB}"/>
              </a:ext>
            </a:extLst>
          </p:cNvPr>
          <p:cNvCxnSpPr>
            <a:cxnSpLocks/>
          </p:cNvCxnSpPr>
          <p:nvPr/>
        </p:nvCxnSpPr>
        <p:spPr>
          <a:xfrm flipV="1">
            <a:off x="5643593" y="1860155"/>
            <a:ext cx="451878" cy="46660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178C412E-A38E-425A-A3A9-39BC0AFA7F58}"/>
              </a:ext>
            </a:extLst>
          </p:cNvPr>
          <p:cNvCxnSpPr>
            <a:cxnSpLocks/>
          </p:cNvCxnSpPr>
          <p:nvPr/>
        </p:nvCxnSpPr>
        <p:spPr>
          <a:xfrm flipV="1">
            <a:off x="6087305" y="1860331"/>
            <a:ext cx="1017692" cy="2790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BA9C609-4797-4B93-A7D6-8AC714A7E4EB}"/>
              </a:ext>
            </a:extLst>
          </p:cNvPr>
          <p:cNvCxnSpPr>
            <a:cxnSpLocks/>
          </p:cNvCxnSpPr>
          <p:nvPr/>
        </p:nvCxnSpPr>
        <p:spPr>
          <a:xfrm>
            <a:off x="7513289" y="2835377"/>
            <a:ext cx="126621" cy="37829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178C412E-A38E-425A-A3A9-39BC0AFA7F58}"/>
              </a:ext>
            </a:extLst>
          </p:cNvPr>
          <p:cNvCxnSpPr>
            <a:cxnSpLocks/>
          </p:cNvCxnSpPr>
          <p:nvPr/>
        </p:nvCxnSpPr>
        <p:spPr>
          <a:xfrm>
            <a:off x="7639910" y="3213673"/>
            <a:ext cx="1495915" cy="0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d-ID" dirty="0"/>
              <a:t>8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633" y="-71456"/>
            <a:ext cx="4154005" cy="372198"/>
          </a:xfrm>
        </p:spPr>
        <p:txBody>
          <a:bodyPr>
            <a:normAutofit fontScale="90000"/>
          </a:bodyPr>
          <a:lstStyle/>
          <a:p>
            <a:pPr algn="l"/>
            <a:r>
              <a:rPr lang="id-ID" b="0" dirty="0"/>
              <a:t>Pengelolaan Kas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08" y="451230"/>
            <a:ext cx="1800000" cy="4292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7" name="Rectangle 6"/>
          <p:cNvSpPr/>
          <p:nvPr/>
        </p:nvSpPr>
        <p:spPr>
          <a:xfrm>
            <a:off x="7286644" y="457200"/>
            <a:ext cx="1724292" cy="4229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201304" y="571500"/>
            <a:ext cx="1600200" cy="457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>
                <a:solidFill>
                  <a:schemeClr val="tx1"/>
                </a:solidFill>
              </a:rPr>
              <a:t>APBN</a:t>
            </a:r>
          </a:p>
          <a:p>
            <a:pPr algn="ctr"/>
            <a:r>
              <a:rPr lang="id-ID" sz="1200">
                <a:solidFill>
                  <a:schemeClr val="tx1"/>
                </a:solidFill>
              </a:rPr>
              <a:t>(Rupiah Murni)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1102056"/>
            <a:ext cx="1524000" cy="2171700"/>
          </a:xfrm>
          <a:prstGeom prst="roundRect">
            <a:avLst>
              <a:gd name="adj" fmla="val 95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d-ID" sz="1600" b="1" dirty="0">
                <a:solidFill>
                  <a:schemeClr val="tx1"/>
                </a:solidFill>
              </a:rPr>
              <a:t>PNBP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Jasa Layanan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Hasil Investasi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Hibah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Pendapatan lainnya yang sah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4952" y="3991968"/>
            <a:ext cx="1537648" cy="5715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</a:rPr>
              <a:t>APBN</a:t>
            </a: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(Investasi Pemerintah)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4952" y="3347112"/>
            <a:ext cx="1537648" cy="5715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Dana yg Belum mjd Hak BLU dan Pinjaman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50784" y="571500"/>
            <a:ext cx="1600200" cy="1600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>
                <a:solidFill>
                  <a:schemeClr val="tx1"/>
                </a:solidFill>
              </a:rPr>
              <a:t>Belanja Operasional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29176" y="2971800"/>
            <a:ext cx="1620000" cy="1600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>
                <a:solidFill>
                  <a:schemeClr val="tx1"/>
                </a:solidFill>
              </a:rPr>
              <a:t>Penyaluran Dana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733800" y="534822"/>
            <a:ext cx="1600200" cy="530556"/>
          </a:xfrm>
          <a:prstGeom prst="foldedCorner">
            <a:avLst>
              <a:gd name="adj" fmla="val 4225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60632" y="531947"/>
            <a:ext cx="1218154" cy="491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600" dirty="0">
                <a:solidFill>
                  <a:schemeClr val="bg1"/>
                </a:solidFill>
              </a:rPr>
              <a:t>Rekening </a:t>
            </a:r>
          </a:p>
          <a:p>
            <a:pPr algn="ctr">
              <a:lnSpc>
                <a:spcPct val="80000"/>
              </a:lnSpc>
            </a:pPr>
            <a:r>
              <a:rPr lang="id-ID" sz="1600" dirty="0">
                <a:solidFill>
                  <a:schemeClr val="bg1"/>
                </a:solidFill>
              </a:rPr>
              <a:t>Pengeluaran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93544" y="800100"/>
            <a:ext cx="1944000" cy="0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800100"/>
            <a:ext cx="1908000" cy="0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33216" y="560853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dirty="0">
                <a:solidFill>
                  <a:srgbClr val="7030A0"/>
                </a:solidFill>
              </a:rPr>
              <a:t>Belanja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2209800" y="1285866"/>
            <a:ext cx="1600200" cy="530556"/>
          </a:xfrm>
          <a:prstGeom prst="foldedCorner">
            <a:avLst>
              <a:gd name="adj" fmla="val 4225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2366763" y="1254309"/>
            <a:ext cx="1083182" cy="613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Rekening </a:t>
            </a:r>
          </a:p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Operasional</a:t>
            </a:r>
          </a:p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Penerimaan</a:t>
            </a:r>
          </a:p>
        </p:txBody>
      </p:sp>
      <p:sp>
        <p:nvSpPr>
          <p:cNvPr id="25" name="Folded Corner 24"/>
          <p:cNvSpPr/>
          <p:nvPr/>
        </p:nvSpPr>
        <p:spPr>
          <a:xfrm>
            <a:off x="5029200" y="1294491"/>
            <a:ext cx="1600200" cy="530556"/>
          </a:xfrm>
          <a:prstGeom prst="foldedCorner">
            <a:avLst>
              <a:gd name="adj" fmla="val 42253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26" name="TextBox 25"/>
          <p:cNvSpPr txBox="1"/>
          <p:nvPr/>
        </p:nvSpPr>
        <p:spPr>
          <a:xfrm>
            <a:off x="5169684" y="1285866"/>
            <a:ext cx="1094467" cy="613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Rekening </a:t>
            </a:r>
          </a:p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Operasional</a:t>
            </a:r>
          </a:p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Pengeluaran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52600" y="1565226"/>
            <a:ext cx="468000" cy="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70805" y="1568385"/>
            <a:ext cx="1119190" cy="13866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93874" y="1565226"/>
            <a:ext cx="598260" cy="639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03074" y="1114084"/>
            <a:ext cx="125482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100" dirty="0">
                <a:solidFill>
                  <a:schemeClr val="accent5"/>
                </a:solidFill>
              </a:rPr>
              <a:t>Berdasarkan kebutuhan</a:t>
            </a:r>
          </a:p>
          <a:p>
            <a:pPr algn="ctr">
              <a:lnSpc>
                <a:spcPct val="80000"/>
              </a:lnSpc>
            </a:pPr>
            <a:r>
              <a:rPr lang="id-ID" sz="1100" dirty="0">
                <a:solidFill>
                  <a:schemeClr val="accent5"/>
                </a:solidFill>
              </a:rPr>
              <a:t>segera dicairkan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3276600" y="2286000"/>
            <a:ext cx="2030104" cy="1071568"/>
          </a:xfrm>
          <a:prstGeom prst="foldedCorner">
            <a:avLst>
              <a:gd name="adj" fmla="val 1764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TextBox 31"/>
          <p:cNvSpPr txBox="1"/>
          <p:nvPr/>
        </p:nvSpPr>
        <p:spPr>
          <a:xfrm>
            <a:off x="3550882" y="2296472"/>
            <a:ext cx="1526764" cy="491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600" dirty="0">
                <a:solidFill>
                  <a:schemeClr val="bg1"/>
                </a:solidFill>
              </a:rPr>
              <a:t>Rekening </a:t>
            </a:r>
          </a:p>
          <a:p>
            <a:pPr algn="ctr">
              <a:lnSpc>
                <a:spcPct val="80000"/>
              </a:lnSpc>
            </a:pPr>
            <a:r>
              <a:rPr lang="id-ID" sz="1600" dirty="0">
                <a:solidFill>
                  <a:schemeClr val="bg1"/>
                </a:solidFill>
              </a:rPr>
              <a:t>Pengelolaan Kas</a:t>
            </a:r>
          </a:p>
        </p:txBody>
      </p:sp>
      <p:sp>
        <p:nvSpPr>
          <p:cNvPr id="34" name="Folded Corner 33"/>
          <p:cNvSpPr/>
          <p:nvPr/>
        </p:nvSpPr>
        <p:spPr>
          <a:xfrm>
            <a:off x="3700816" y="2716758"/>
            <a:ext cx="1371600" cy="569372"/>
          </a:xfrm>
          <a:prstGeom prst="foldedCorner">
            <a:avLst>
              <a:gd name="adj" fmla="val 3159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3897558" y="2689958"/>
            <a:ext cx="929229" cy="638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100" b="1" dirty="0">
                <a:solidFill>
                  <a:schemeClr val="bg1"/>
                </a:solidFill>
              </a:rPr>
              <a:t>Termasuk</a:t>
            </a:r>
            <a:r>
              <a:rPr lang="id-ID" sz="1600" b="1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id-ID" sz="1400" b="1" dirty="0">
                <a:solidFill>
                  <a:schemeClr val="bg1"/>
                </a:solidFill>
              </a:rPr>
              <a:t>Rekening</a:t>
            </a:r>
          </a:p>
          <a:p>
            <a:pPr algn="ctr">
              <a:lnSpc>
                <a:spcPct val="80000"/>
              </a:lnSpc>
            </a:pPr>
            <a:r>
              <a:rPr lang="id-ID" sz="1400" b="1" dirty="0">
                <a:solidFill>
                  <a:schemeClr val="bg1"/>
                </a:solidFill>
              </a:rPr>
              <a:t>Kustodian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15000" y="2759406"/>
            <a:ext cx="12954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d-ID" sz="1600" b="1"/>
              <a:t>Manajer Investasi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091752" y="2951328"/>
            <a:ext cx="612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ded Corner 39"/>
          <p:cNvSpPr/>
          <p:nvPr/>
        </p:nvSpPr>
        <p:spPr>
          <a:xfrm>
            <a:off x="2590800" y="3729252"/>
            <a:ext cx="1600200" cy="530556"/>
          </a:xfrm>
          <a:prstGeom prst="foldedCorner">
            <a:avLst>
              <a:gd name="adj" fmla="val 422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>
            <a:off x="2848434" y="3739724"/>
            <a:ext cx="906466" cy="613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Rekening </a:t>
            </a:r>
          </a:p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Dana </a:t>
            </a:r>
          </a:p>
          <a:p>
            <a:pPr algn="ctr">
              <a:lnSpc>
                <a:spcPct val="80000"/>
              </a:lnSpc>
            </a:pPr>
            <a:r>
              <a:rPr lang="id-ID" sz="1400" dirty="0">
                <a:solidFill>
                  <a:schemeClr val="bg1"/>
                </a:solidFill>
              </a:rPr>
              <a:t>Kelolaan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66248" y="3798342"/>
            <a:ext cx="828000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4214810" y="4143386"/>
            <a:ext cx="2786082" cy="1588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58787" y="4069590"/>
            <a:ext cx="82800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>
            <a:off x="1725220" y="2775720"/>
            <a:ext cx="1890000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1878130" y="2649899"/>
            <a:ext cx="120015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100" dirty="0">
                <a:solidFill>
                  <a:schemeClr val="accent4">
                    <a:lumMod val="75000"/>
                  </a:schemeClr>
                </a:solidFill>
              </a:rPr>
              <a:t>Telah menjadi hak BLU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191000" y="3929072"/>
            <a:ext cx="2881330" cy="10012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91000" y="3643320"/>
            <a:ext cx="2881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>
                <a:solidFill>
                  <a:schemeClr val="accent2"/>
                </a:solidFill>
              </a:rPr>
              <a:t>Pengeluaran  Penyaluran Dana sesuai Mandat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368" y="4167528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>
                <a:solidFill>
                  <a:schemeClr val="accent2"/>
                </a:solidFill>
              </a:rPr>
              <a:t>Pengembalian Dana + Bunga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6200000">
            <a:off x="2091624" y="2773801"/>
            <a:ext cx="189000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2322727" y="2696378"/>
            <a:ext cx="1188132" cy="2616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100" dirty="0">
                <a:solidFill>
                  <a:schemeClr val="accent2">
                    <a:lumMod val="50000"/>
                  </a:schemeClr>
                </a:solidFill>
              </a:rPr>
              <a:t>Bunga/bagi hasil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3284430" y="2081478"/>
            <a:ext cx="432000" cy="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3041549" y="1847353"/>
            <a:ext cx="529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>
                <a:solidFill>
                  <a:schemeClr val="accent5"/>
                </a:solidFill>
              </a:rPr>
              <a:t>Idle Cash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3258123" y="3335391"/>
            <a:ext cx="529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>
                <a:solidFill>
                  <a:schemeClr val="accent2">
                    <a:lumMod val="50000"/>
                  </a:schemeClr>
                </a:solidFill>
              </a:rPr>
              <a:t>Idle Cash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3764916" y="1714494"/>
            <a:ext cx="1164274" cy="158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57620" y="1667198"/>
            <a:ext cx="11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>
                <a:solidFill>
                  <a:schemeClr val="accent5">
                    <a:lumMod val="50000"/>
                  </a:schemeClr>
                </a:solidFill>
              </a:rPr>
              <a:t>Bunga/bagi hasil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6200000">
            <a:off x="3400803" y="2021623"/>
            <a:ext cx="4590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400488" y="1841847"/>
            <a:ext cx="1242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>
                <a:solidFill>
                  <a:schemeClr val="accent6"/>
                </a:solidFill>
              </a:rPr>
              <a:t>Bunga/bagi hasil/hasil investasi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94144" y="130713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dirty="0">
                <a:solidFill>
                  <a:schemeClr val="accent5">
                    <a:lumMod val="50000"/>
                  </a:schemeClr>
                </a:solidFill>
              </a:rPr>
              <a:t>Belanja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V="1">
            <a:off x="3546863" y="3525449"/>
            <a:ext cx="341170" cy="540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>
            <a:off x="2184649" y="2772320"/>
            <a:ext cx="1890000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0F1-772D-4721-8142-2EAE43BDFD4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633" y="-71456"/>
            <a:ext cx="4154005" cy="372198"/>
          </a:xfrm>
        </p:spPr>
        <p:txBody>
          <a:bodyPr>
            <a:normAutofit fontScale="90000"/>
          </a:bodyPr>
          <a:lstStyle/>
          <a:p>
            <a:pPr algn="l"/>
            <a:r>
              <a:rPr lang="id-ID" b="0" dirty="0"/>
              <a:t>Pengelolaan Investasi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BCAB898-6B5E-0D4F-83C9-1D293DD41DE2}"/>
              </a:ext>
            </a:extLst>
          </p:cNvPr>
          <p:cNvGrpSpPr/>
          <p:nvPr/>
        </p:nvGrpSpPr>
        <p:grpSpPr>
          <a:xfrm>
            <a:off x="3500430" y="785800"/>
            <a:ext cx="2428892" cy="3643338"/>
            <a:chOff x="4375151" y="1629202"/>
            <a:chExt cx="3016993" cy="4645698"/>
          </a:xfrm>
        </p:grpSpPr>
        <p:sp>
          <p:nvSpPr>
            <p:cNvPr id="63" name="Freeform 187">
              <a:extLst>
                <a:ext uri="{FF2B5EF4-FFF2-40B4-BE49-F238E27FC236}">
                  <a16:creationId xmlns:a16="http://schemas.microsoft.com/office/drawing/2014/main" xmlns="" id="{2D2DAA28-7124-124D-BC95-37B1736B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038" y="5128414"/>
              <a:ext cx="1220138" cy="209842"/>
            </a:xfrm>
            <a:custGeom>
              <a:avLst/>
              <a:gdLst>
                <a:gd name="T0" fmla="*/ 75 w 878"/>
                <a:gd name="T1" fmla="*/ 0 h 151"/>
                <a:gd name="T2" fmla="*/ 802 w 878"/>
                <a:gd name="T3" fmla="*/ 0 h 151"/>
                <a:gd name="T4" fmla="*/ 826 w 878"/>
                <a:gd name="T5" fmla="*/ 4 h 151"/>
                <a:gd name="T6" fmla="*/ 847 w 878"/>
                <a:gd name="T7" fmla="*/ 15 h 151"/>
                <a:gd name="T8" fmla="*/ 864 w 878"/>
                <a:gd name="T9" fmla="*/ 30 h 151"/>
                <a:gd name="T10" fmla="*/ 874 w 878"/>
                <a:gd name="T11" fmla="*/ 51 h 151"/>
                <a:gd name="T12" fmla="*/ 878 w 878"/>
                <a:gd name="T13" fmla="*/ 75 h 151"/>
                <a:gd name="T14" fmla="*/ 874 w 878"/>
                <a:gd name="T15" fmla="*/ 100 h 151"/>
                <a:gd name="T16" fmla="*/ 864 w 878"/>
                <a:gd name="T17" fmla="*/ 119 h 151"/>
                <a:gd name="T18" fmla="*/ 847 w 878"/>
                <a:gd name="T19" fmla="*/ 136 h 151"/>
                <a:gd name="T20" fmla="*/ 826 w 878"/>
                <a:gd name="T21" fmla="*/ 147 h 151"/>
                <a:gd name="T22" fmla="*/ 802 w 878"/>
                <a:gd name="T23" fmla="*/ 151 h 151"/>
                <a:gd name="T24" fmla="*/ 75 w 878"/>
                <a:gd name="T25" fmla="*/ 151 h 151"/>
                <a:gd name="T26" fmla="*/ 52 w 878"/>
                <a:gd name="T27" fmla="*/ 147 h 151"/>
                <a:gd name="T28" fmla="*/ 31 w 878"/>
                <a:gd name="T29" fmla="*/ 136 h 151"/>
                <a:gd name="T30" fmla="*/ 15 w 878"/>
                <a:gd name="T31" fmla="*/ 119 h 151"/>
                <a:gd name="T32" fmla="*/ 4 w 878"/>
                <a:gd name="T33" fmla="*/ 100 h 151"/>
                <a:gd name="T34" fmla="*/ 0 w 878"/>
                <a:gd name="T35" fmla="*/ 75 h 151"/>
                <a:gd name="T36" fmla="*/ 4 w 878"/>
                <a:gd name="T37" fmla="*/ 51 h 151"/>
                <a:gd name="T38" fmla="*/ 15 w 878"/>
                <a:gd name="T39" fmla="*/ 30 h 151"/>
                <a:gd name="T40" fmla="*/ 31 w 878"/>
                <a:gd name="T41" fmla="*/ 15 h 151"/>
                <a:gd name="T42" fmla="*/ 52 w 878"/>
                <a:gd name="T43" fmla="*/ 4 h 151"/>
                <a:gd name="T44" fmla="*/ 75 w 878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1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5"/>
                  </a:lnTo>
                  <a:lnTo>
                    <a:pt x="864" y="30"/>
                  </a:lnTo>
                  <a:lnTo>
                    <a:pt x="874" y="51"/>
                  </a:lnTo>
                  <a:lnTo>
                    <a:pt x="878" y="75"/>
                  </a:lnTo>
                  <a:lnTo>
                    <a:pt x="874" y="100"/>
                  </a:lnTo>
                  <a:lnTo>
                    <a:pt x="864" y="119"/>
                  </a:lnTo>
                  <a:lnTo>
                    <a:pt x="847" y="136"/>
                  </a:lnTo>
                  <a:lnTo>
                    <a:pt x="826" y="147"/>
                  </a:lnTo>
                  <a:lnTo>
                    <a:pt x="802" y="151"/>
                  </a:lnTo>
                  <a:lnTo>
                    <a:pt x="75" y="151"/>
                  </a:lnTo>
                  <a:lnTo>
                    <a:pt x="52" y="147"/>
                  </a:lnTo>
                  <a:lnTo>
                    <a:pt x="31" y="136"/>
                  </a:lnTo>
                  <a:lnTo>
                    <a:pt x="15" y="119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1"/>
                  </a:lnTo>
                  <a:lnTo>
                    <a:pt x="15" y="30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8">
              <a:extLst>
                <a:ext uri="{FF2B5EF4-FFF2-40B4-BE49-F238E27FC236}">
                  <a16:creationId xmlns:a16="http://schemas.microsoft.com/office/drawing/2014/main" xmlns="" id="{01A55A2E-317E-434A-BC19-69B3695F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038" y="5398012"/>
              <a:ext cx="1220138" cy="211231"/>
            </a:xfrm>
            <a:custGeom>
              <a:avLst/>
              <a:gdLst>
                <a:gd name="T0" fmla="*/ 75 w 878"/>
                <a:gd name="T1" fmla="*/ 0 h 152"/>
                <a:gd name="T2" fmla="*/ 802 w 878"/>
                <a:gd name="T3" fmla="*/ 0 h 152"/>
                <a:gd name="T4" fmla="*/ 826 w 878"/>
                <a:gd name="T5" fmla="*/ 4 h 152"/>
                <a:gd name="T6" fmla="*/ 847 w 878"/>
                <a:gd name="T7" fmla="*/ 16 h 152"/>
                <a:gd name="T8" fmla="*/ 864 w 878"/>
                <a:gd name="T9" fmla="*/ 31 h 152"/>
                <a:gd name="T10" fmla="*/ 874 w 878"/>
                <a:gd name="T11" fmla="*/ 52 h 152"/>
                <a:gd name="T12" fmla="*/ 878 w 878"/>
                <a:gd name="T13" fmla="*/ 76 h 152"/>
                <a:gd name="T14" fmla="*/ 874 w 878"/>
                <a:gd name="T15" fmla="*/ 100 h 152"/>
                <a:gd name="T16" fmla="*/ 864 w 878"/>
                <a:gd name="T17" fmla="*/ 121 h 152"/>
                <a:gd name="T18" fmla="*/ 847 w 878"/>
                <a:gd name="T19" fmla="*/ 138 h 152"/>
                <a:gd name="T20" fmla="*/ 826 w 878"/>
                <a:gd name="T21" fmla="*/ 148 h 152"/>
                <a:gd name="T22" fmla="*/ 802 w 878"/>
                <a:gd name="T23" fmla="*/ 152 h 152"/>
                <a:gd name="T24" fmla="*/ 75 w 878"/>
                <a:gd name="T25" fmla="*/ 152 h 152"/>
                <a:gd name="T26" fmla="*/ 52 w 878"/>
                <a:gd name="T27" fmla="*/ 148 h 152"/>
                <a:gd name="T28" fmla="*/ 31 w 878"/>
                <a:gd name="T29" fmla="*/ 138 h 152"/>
                <a:gd name="T30" fmla="*/ 15 w 878"/>
                <a:gd name="T31" fmla="*/ 121 h 152"/>
                <a:gd name="T32" fmla="*/ 4 w 878"/>
                <a:gd name="T33" fmla="*/ 100 h 152"/>
                <a:gd name="T34" fmla="*/ 0 w 878"/>
                <a:gd name="T35" fmla="*/ 76 h 152"/>
                <a:gd name="T36" fmla="*/ 4 w 878"/>
                <a:gd name="T37" fmla="*/ 52 h 152"/>
                <a:gd name="T38" fmla="*/ 15 w 878"/>
                <a:gd name="T39" fmla="*/ 31 h 152"/>
                <a:gd name="T40" fmla="*/ 31 w 878"/>
                <a:gd name="T41" fmla="*/ 16 h 152"/>
                <a:gd name="T42" fmla="*/ 52 w 878"/>
                <a:gd name="T43" fmla="*/ 4 h 152"/>
                <a:gd name="T44" fmla="*/ 75 w 87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2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6"/>
                  </a:lnTo>
                  <a:lnTo>
                    <a:pt x="864" y="31"/>
                  </a:lnTo>
                  <a:lnTo>
                    <a:pt x="874" y="52"/>
                  </a:lnTo>
                  <a:lnTo>
                    <a:pt x="878" y="76"/>
                  </a:lnTo>
                  <a:lnTo>
                    <a:pt x="874" y="100"/>
                  </a:lnTo>
                  <a:lnTo>
                    <a:pt x="864" y="121"/>
                  </a:lnTo>
                  <a:lnTo>
                    <a:pt x="847" y="138"/>
                  </a:lnTo>
                  <a:lnTo>
                    <a:pt x="826" y="148"/>
                  </a:lnTo>
                  <a:lnTo>
                    <a:pt x="802" y="152"/>
                  </a:lnTo>
                  <a:lnTo>
                    <a:pt x="75" y="152"/>
                  </a:lnTo>
                  <a:lnTo>
                    <a:pt x="52" y="148"/>
                  </a:lnTo>
                  <a:lnTo>
                    <a:pt x="31" y="138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1" y="16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89">
              <a:extLst>
                <a:ext uri="{FF2B5EF4-FFF2-40B4-BE49-F238E27FC236}">
                  <a16:creationId xmlns:a16="http://schemas.microsoft.com/office/drawing/2014/main" xmlns="" id="{E1BA85B3-9211-E644-826C-D2AA5A1B0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038" y="5669000"/>
              <a:ext cx="1220138" cy="209842"/>
            </a:xfrm>
            <a:custGeom>
              <a:avLst/>
              <a:gdLst>
                <a:gd name="T0" fmla="*/ 75 w 878"/>
                <a:gd name="T1" fmla="*/ 0 h 151"/>
                <a:gd name="T2" fmla="*/ 802 w 878"/>
                <a:gd name="T3" fmla="*/ 0 h 151"/>
                <a:gd name="T4" fmla="*/ 826 w 878"/>
                <a:gd name="T5" fmla="*/ 4 h 151"/>
                <a:gd name="T6" fmla="*/ 847 w 878"/>
                <a:gd name="T7" fmla="*/ 15 h 151"/>
                <a:gd name="T8" fmla="*/ 864 w 878"/>
                <a:gd name="T9" fmla="*/ 32 h 151"/>
                <a:gd name="T10" fmla="*/ 874 w 878"/>
                <a:gd name="T11" fmla="*/ 51 h 151"/>
                <a:gd name="T12" fmla="*/ 878 w 878"/>
                <a:gd name="T13" fmla="*/ 76 h 151"/>
                <a:gd name="T14" fmla="*/ 874 w 878"/>
                <a:gd name="T15" fmla="*/ 100 h 151"/>
                <a:gd name="T16" fmla="*/ 864 w 878"/>
                <a:gd name="T17" fmla="*/ 121 h 151"/>
                <a:gd name="T18" fmla="*/ 847 w 878"/>
                <a:gd name="T19" fmla="*/ 136 h 151"/>
                <a:gd name="T20" fmla="*/ 826 w 878"/>
                <a:gd name="T21" fmla="*/ 147 h 151"/>
                <a:gd name="T22" fmla="*/ 802 w 878"/>
                <a:gd name="T23" fmla="*/ 151 h 151"/>
                <a:gd name="T24" fmla="*/ 75 w 878"/>
                <a:gd name="T25" fmla="*/ 151 h 151"/>
                <a:gd name="T26" fmla="*/ 52 w 878"/>
                <a:gd name="T27" fmla="*/ 147 h 151"/>
                <a:gd name="T28" fmla="*/ 31 w 878"/>
                <a:gd name="T29" fmla="*/ 136 h 151"/>
                <a:gd name="T30" fmla="*/ 15 w 878"/>
                <a:gd name="T31" fmla="*/ 121 h 151"/>
                <a:gd name="T32" fmla="*/ 4 w 878"/>
                <a:gd name="T33" fmla="*/ 100 h 151"/>
                <a:gd name="T34" fmla="*/ 0 w 878"/>
                <a:gd name="T35" fmla="*/ 76 h 151"/>
                <a:gd name="T36" fmla="*/ 4 w 878"/>
                <a:gd name="T37" fmla="*/ 51 h 151"/>
                <a:gd name="T38" fmla="*/ 15 w 878"/>
                <a:gd name="T39" fmla="*/ 32 h 151"/>
                <a:gd name="T40" fmla="*/ 31 w 878"/>
                <a:gd name="T41" fmla="*/ 15 h 151"/>
                <a:gd name="T42" fmla="*/ 52 w 878"/>
                <a:gd name="T43" fmla="*/ 4 h 151"/>
                <a:gd name="T44" fmla="*/ 75 w 878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1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5"/>
                  </a:lnTo>
                  <a:lnTo>
                    <a:pt x="864" y="32"/>
                  </a:lnTo>
                  <a:lnTo>
                    <a:pt x="874" y="51"/>
                  </a:lnTo>
                  <a:lnTo>
                    <a:pt x="878" y="76"/>
                  </a:lnTo>
                  <a:lnTo>
                    <a:pt x="874" y="100"/>
                  </a:lnTo>
                  <a:lnTo>
                    <a:pt x="864" y="121"/>
                  </a:lnTo>
                  <a:lnTo>
                    <a:pt x="847" y="136"/>
                  </a:lnTo>
                  <a:lnTo>
                    <a:pt x="826" y="147"/>
                  </a:lnTo>
                  <a:lnTo>
                    <a:pt x="802" y="151"/>
                  </a:lnTo>
                  <a:lnTo>
                    <a:pt x="75" y="151"/>
                  </a:lnTo>
                  <a:lnTo>
                    <a:pt x="52" y="147"/>
                  </a:lnTo>
                  <a:lnTo>
                    <a:pt x="31" y="136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5" y="32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90">
              <a:extLst>
                <a:ext uri="{FF2B5EF4-FFF2-40B4-BE49-F238E27FC236}">
                  <a16:creationId xmlns:a16="http://schemas.microsoft.com/office/drawing/2014/main" xmlns="" id="{005AFA6A-BA03-3B47-B840-5362BDBE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945" y="5942766"/>
              <a:ext cx="764324" cy="332134"/>
            </a:xfrm>
            <a:custGeom>
              <a:avLst/>
              <a:gdLst>
                <a:gd name="T0" fmla="*/ 0 w 550"/>
                <a:gd name="T1" fmla="*/ 0 h 239"/>
                <a:gd name="T2" fmla="*/ 550 w 550"/>
                <a:gd name="T3" fmla="*/ 0 h 239"/>
                <a:gd name="T4" fmla="*/ 550 w 550"/>
                <a:gd name="T5" fmla="*/ 43 h 239"/>
                <a:gd name="T6" fmla="*/ 546 w 550"/>
                <a:gd name="T7" fmla="*/ 83 h 239"/>
                <a:gd name="T8" fmla="*/ 535 w 550"/>
                <a:gd name="T9" fmla="*/ 119 h 239"/>
                <a:gd name="T10" fmla="*/ 516 w 550"/>
                <a:gd name="T11" fmla="*/ 153 h 239"/>
                <a:gd name="T12" fmla="*/ 493 w 550"/>
                <a:gd name="T13" fmla="*/ 182 h 239"/>
                <a:gd name="T14" fmla="*/ 464 w 550"/>
                <a:gd name="T15" fmla="*/ 205 h 239"/>
                <a:gd name="T16" fmla="*/ 431 w 550"/>
                <a:gd name="T17" fmla="*/ 224 h 239"/>
                <a:gd name="T18" fmla="*/ 394 w 550"/>
                <a:gd name="T19" fmla="*/ 235 h 239"/>
                <a:gd name="T20" fmla="*/ 355 w 550"/>
                <a:gd name="T21" fmla="*/ 239 h 239"/>
                <a:gd name="T22" fmla="*/ 195 w 550"/>
                <a:gd name="T23" fmla="*/ 239 h 239"/>
                <a:gd name="T24" fmla="*/ 156 w 550"/>
                <a:gd name="T25" fmla="*/ 235 h 239"/>
                <a:gd name="T26" fmla="*/ 119 w 550"/>
                <a:gd name="T27" fmla="*/ 224 h 239"/>
                <a:gd name="T28" fmla="*/ 85 w 550"/>
                <a:gd name="T29" fmla="*/ 205 h 239"/>
                <a:gd name="T30" fmla="*/ 56 w 550"/>
                <a:gd name="T31" fmla="*/ 182 h 239"/>
                <a:gd name="T32" fmla="*/ 33 w 550"/>
                <a:gd name="T33" fmla="*/ 153 h 239"/>
                <a:gd name="T34" fmla="*/ 15 w 550"/>
                <a:gd name="T35" fmla="*/ 119 h 239"/>
                <a:gd name="T36" fmla="*/ 4 w 550"/>
                <a:gd name="T37" fmla="*/ 83 h 239"/>
                <a:gd name="T38" fmla="*/ 0 w 550"/>
                <a:gd name="T39" fmla="*/ 43 h 239"/>
                <a:gd name="T40" fmla="*/ 0 w 550"/>
                <a:gd name="T4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239">
                  <a:moveTo>
                    <a:pt x="0" y="0"/>
                  </a:moveTo>
                  <a:lnTo>
                    <a:pt x="550" y="0"/>
                  </a:lnTo>
                  <a:lnTo>
                    <a:pt x="550" y="43"/>
                  </a:lnTo>
                  <a:lnTo>
                    <a:pt x="546" y="83"/>
                  </a:lnTo>
                  <a:lnTo>
                    <a:pt x="535" y="119"/>
                  </a:lnTo>
                  <a:lnTo>
                    <a:pt x="516" y="153"/>
                  </a:lnTo>
                  <a:lnTo>
                    <a:pt x="493" y="182"/>
                  </a:lnTo>
                  <a:lnTo>
                    <a:pt x="464" y="205"/>
                  </a:lnTo>
                  <a:lnTo>
                    <a:pt x="431" y="224"/>
                  </a:lnTo>
                  <a:lnTo>
                    <a:pt x="394" y="235"/>
                  </a:lnTo>
                  <a:lnTo>
                    <a:pt x="355" y="239"/>
                  </a:lnTo>
                  <a:lnTo>
                    <a:pt x="195" y="239"/>
                  </a:lnTo>
                  <a:lnTo>
                    <a:pt x="156" y="235"/>
                  </a:lnTo>
                  <a:lnTo>
                    <a:pt x="119" y="224"/>
                  </a:lnTo>
                  <a:lnTo>
                    <a:pt x="85" y="205"/>
                  </a:lnTo>
                  <a:lnTo>
                    <a:pt x="56" y="182"/>
                  </a:lnTo>
                  <a:lnTo>
                    <a:pt x="33" y="153"/>
                  </a:lnTo>
                  <a:lnTo>
                    <a:pt x="15" y="119"/>
                  </a:lnTo>
                  <a:lnTo>
                    <a:pt x="4" y="8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91">
              <a:extLst>
                <a:ext uri="{FF2B5EF4-FFF2-40B4-BE49-F238E27FC236}">
                  <a16:creationId xmlns:a16="http://schemas.microsoft.com/office/drawing/2014/main" xmlns="" id="{96638A91-ECA2-A842-B28E-575275A67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4098" y="3426058"/>
              <a:ext cx="826860" cy="825469"/>
            </a:xfrm>
            <a:custGeom>
              <a:avLst/>
              <a:gdLst>
                <a:gd name="T0" fmla="*/ 263 w 595"/>
                <a:gd name="T1" fmla="*/ 133 h 594"/>
                <a:gd name="T2" fmla="*/ 205 w 595"/>
                <a:gd name="T3" fmla="*/ 158 h 594"/>
                <a:gd name="T4" fmla="*/ 159 w 595"/>
                <a:gd name="T5" fmla="*/ 204 h 594"/>
                <a:gd name="T6" fmla="*/ 134 w 595"/>
                <a:gd name="T7" fmla="*/ 264 h 594"/>
                <a:gd name="T8" fmla="*/ 134 w 595"/>
                <a:gd name="T9" fmla="*/ 331 h 594"/>
                <a:gd name="T10" fmla="*/ 159 w 595"/>
                <a:gd name="T11" fmla="*/ 391 h 594"/>
                <a:gd name="T12" fmla="*/ 205 w 595"/>
                <a:gd name="T13" fmla="*/ 436 h 594"/>
                <a:gd name="T14" fmla="*/ 263 w 595"/>
                <a:gd name="T15" fmla="*/ 461 h 594"/>
                <a:gd name="T16" fmla="*/ 332 w 595"/>
                <a:gd name="T17" fmla="*/ 461 h 594"/>
                <a:gd name="T18" fmla="*/ 391 w 595"/>
                <a:gd name="T19" fmla="*/ 436 h 594"/>
                <a:gd name="T20" fmla="*/ 436 w 595"/>
                <a:gd name="T21" fmla="*/ 391 h 594"/>
                <a:gd name="T22" fmla="*/ 461 w 595"/>
                <a:gd name="T23" fmla="*/ 331 h 594"/>
                <a:gd name="T24" fmla="*/ 461 w 595"/>
                <a:gd name="T25" fmla="*/ 264 h 594"/>
                <a:gd name="T26" fmla="*/ 436 w 595"/>
                <a:gd name="T27" fmla="*/ 204 h 594"/>
                <a:gd name="T28" fmla="*/ 391 w 595"/>
                <a:gd name="T29" fmla="*/ 158 h 594"/>
                <a:gd name="T30" fmla="*/ 332 w 595"/>
                <a:gd name="T31" fmla="*/ 133 h 594"/>
                <a:gd name="T32" fmla="*/ 261 w 595"/>
                <a:gd name="T33" fmla="*/ 0 h 594"/>
                <a:gd name="T34" fmla="*/ 334 w 595"/>
                <a:gd name="T35" fmla="*/ 58 h 594"/>
                <a:gd name="T36" fmla="*/ 384 w 595"/>
                <a:gd name="T37" fmla="*/ 72 h 594"/>
                <a:gd name="T38" fmla="*/ 478 w 595"/>
                <a:gd name="T39" fmla="*/ 58 h 594"/>
                <a:gd name="T40" fmla="*/ 468 w 595"/>
                <a:gd name="T41" fmla="*/ 127 h 594"/>
                <a:gd name="T42" fmla="*/ 536 w 595"/>
                <a:gd name="T43" fmla="*/ 116 h 594"/>
                <a:gd name="T44" fmla="*/ 523 w 595"/>
                <a:gd name="T45" fmla="*/ 210 h 594"/>
                <a:gd name="T46" fmla="*/ 536 w 595"/>
                <a:gd name="T47" fmla="*/ 260 h 594"/>
                <a:gd name="T48" fmla="*/ 595 w 595"/>
                <a:gd name="T49" fmla="*/ 335 h 594"/>
                <a:gd name="T50" fmla="*/ 531 w 595"/>
                <a:gd name="T51" fmla="*/ 360 h 594"/>
                <a:gd name="T52" fmla="*/ 574 w 595"/>
                <a:gd name="T53" fmla="*/ 413 h 594"/>
                <a:gd name="T54" fmla="*/ 486 w 595"/>
                <a:gd name="T55" fmla="*/ 449 h 594"/>
                <a:gd name="T56" fmla="*/ 449 w 595"/>
                <a:gd name="T57" fmla="*/ 485 h 594"/>
                <a:gd name="T58" fmla="*/ 414 w 595"/>
                <a:gd name="T59" fmla="*/ 573 h 594"/>
                <a:gd name="T60" fmla="*/ 360 w 595"/>
                <a:gd name="T61" fmla="*/ 530 h 594"/>
                <a:gd name="T62" fmla="*/ 334 w 595"/>
                <a:gd name="T63" fmla="*/ 594 h 594"/>
                <a:gd name="T64" fmla="*/ 261 w 595"/>
                <a:gd name="T65" fmla="*/ 535 h 594"/>
                <a:gd name="T66" fmla="*/ 211 w 595"/>
                <a:gd name="T67" fmla="*/ 522 h 594"/>
                <a:gd name="T68" fmla="*/ 117 w 595"/>
                <a:gd name="T69" fmla="*/ 536 h 594"/>
                <a:gd name="T70" fmla="*/ 127 w 595"/>
                <a:gd name="T71" fmla="*/ 468 h 594"/>
                <a:gd name="T72" fmla="*/ 59 w 595"/>
                <a:gd name="T73" fmla="*/ 478 h 594"/>
                <a:gd name="T74" fmla="*/ 72 w 595"/>
                <a:gd name="T75" fmla="*/ 385 h 594"/>
                <a:gd name="T76" fmla="*/ 59 w 595"/>
                <a:gd name="T77" fmla="*/ 335 h 594"/>
                <a:gd name="T78" fmla="*/ 0 w 595"/>
                <a:gd name="T79" fmla="*/ 260 h 594"/>
                <a:gd name="T80" fmla="*/ 64 w 595"/>
                <a:gd name="T81" fmla="*/ 235 h 594"/>
                <a:gd name="T82" fmla="*/ 21 w 595"/>
                <a:gd name="T83" fmla="*/ 180 h 594"/>
                <a:gd name="T84" fmla="*/ 109 w 595"/>
                <a:gd name="T85" fmla="*/ 146 h 594"/>
                <a:gd name="T86" fmla="*/ 146 w 595"/>
                <a:gd name="T87" fmla="*/ 110 h 594"/>
                <a:gd name="T88" fmla="*/ 181 w 595"/>
                <a:gd name="T89" fmla="*/ 22 h 594"/>
                <a:gd name="T90" fmla="*/ 235 w 595"/>
                <a:gd name="T91" fmla="*/ 64 h 594"/>
                <a:gd name="T92" fmla="*/ 261 w 595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5" h="594">
                  <a:moveTo>
                    <a:pt x="298" y="131"/>
                  </a:moveTo>
                  <a:lnTo>
                    <a:pt x="263" y="133"/>
                  </a:lnTo>
                  <a:lnTo>
                    <a:pt x="232" y="144"/>
                  </a:lnTo>
                  <a:lnTo>
                    <a:pt x="205" y="158"/>
                  </a:lnTo>
                  <a:lnTo>
                    <a:pt x="180" y="179"/>
                  </a:lnTo>
                  <a:lnTo>
                    <a:pt x="159" y="204"/>
                  </a:lnTo>
                  <a:lnTo>
                    <a:pt x="143" y="233"/>
                  </a:lnTo>
                  <a:lnTo>
                    <a:pt x="134" y="264"/>
                  </a:lnTo>
                  <a:lnTo>
                    <a:pt x="130" y="297"/>
                  </a:lnTo>
                  <a:lnTo>
                    <a:pt x="134" y="331"/>
                  </a:lnTo>
                  <a:lnTo>
                    <a:pt x="143" y="362"/>
                  </a:lnTo>
                  <a:lnTo>
                    <a:pt x="159" y="391"/>
                  </a:lnTo>
                  <a:lnTo>
                    <a:pt x="180" y="416"/>
                  </a:lnTo>
                  <a:lnTo>
                    <a:pt x="205" y="436"/>
                  </a:lnTo>
                  <a:lnTo>
                    <a:pt x="232" y="451"/>
                  </a:lnTo>
                  <a:lnTo>
                    <a:pt x="263" y="461"/>
                  </a:lnTo>
                  <a:lnTo>
                    <a:pt x="298" y="464"/>
                  </a:lnTo>
                  <a:lnTo>
                    <a:pt x="332" y="461"/>
                  </a:lnTo>
                  <a:lnTo>
                    <a:pt x="363" y="451"/>
                  </a:lnTo>
                  <a:lnTo>
                    <a:pt x="391" y="436"/>
                  </a:lnTo>
                  <a:lnTo>
                    <a:pt x="415" y="416"/>
                  </a:lnTo>
                  <a:lnTo>
                    <a:pt x="436" y="391"/>
                  </a:lnTo>
                  <a:lnTo>
                    <a:pt x="452" y="362"/>
                  </a:lnTo>
                  <a:lnTo>
                    <a:pt x="461" y="331"/>
                  </a:lnTo>
                  <a:lnTo>
                    <a:pt x="465" y="297"/>
                  </a:lnTo>
                  <a:lnTo>
                    <a:pt x="461" y="264"/>
                  </a:lnTo>
                  <a:lnTo>
                    <a:pt x="452" y="233"/>
                  </a:lnTo>
                  <a:lnTo>
                    <a:pt x="436" y="204"/>
                  </a:lnTo>
                  <a:lnTo>
                    <a:pt x="415" y="179"/>
                  </a:lnTo>
                  <a:lnTo>
                    <a:pt x="391" y="158"/>
                  </a:lnTo>
                  <a:lnTo>
                    <a:pt x="363" y="144"/>
                  </a:lnTo>
                  <a:lnTo>
                    <a:pt x="332" y="133"/>
                  </a:lnTo>
                  <a:lnTo>
                    <a:pt x="298" y="131"/>
                  </a:lnTo>
                  <a:close/>
                  <a:moveTo>
                    <a:pt x="261" y="0"/>
                  </a:moveTo>
                  <a:lnTo>
                    <a:pt x="334" y="0"/>
                  </a:lnTo>
                  <a:lnTo>
                    <a:pt x="334" y="58"/>
                  </a:lnTo>
                  <a:lnTo>
                    <a:pt x="360" y="64"/>
                  </a:lnTo>
                  <a:lnTo>
                    <a:pt x="384" y="72"/>
                  </a:lnTo>
                  <a:lnTo>
                    <a:pt x="414" y="22"/>
                  </a:lnTo>
                  <a:lnTo>
                    <a:pt x="478" y="58"/>
                  </a:lnTo>
                  <a:lnTo>
                    <a:pt x="449" y="110"/>
                  </a:lnTo>
                  <a:lnTo>
                    <a:pt x="468" y="127"/>
                  </a:lnTo>
                  <a:lnTo>
                    <a:pt x="486" y="146"/>
                  </a:lnTo>
                  <a:lnTo>
                    <a:pt x="536" y="116"/>
                  </a:lnTo>
                  <a:lnTo>
                    <a:pt x="574" y="180"/>
                  </a:lnTo>
                  <a:lnTo>
                    <a:pt x="523" y="210"/>
                  </a:lnTo>
                  <a:lnTo>
                    <a:pt x="531" y="235"/>
                  </a:lnTo>
                  <a:lnTo>
                    <a:pt x="536" y="260"/>
                  </a:lnTo>
                  <a:lnTo>
                    <a:pt x="595" y="260"/>
                  </a:lnTo>
                  <a:lnTo>
                    <a:pt x="595" y="335"/>
                  </a:lnTo>
                  <a:lnTo>
                    <a:pt x="536" y="335"/>
                  </a:lnTo>
                  <a:lnTo>
                    <a:pt x="531" y="360"/>
                  </a:lnTo>
                  <a:lnTo>
                    <a:pt x="523" y="385"/>
                  </a:lnTo>
                  <a:lnTo>
                    <a:pt x="574" y="413"/>
                  </a:lnTo>
                  <a:lnTo>
                    <a:pt x="536" y="478"/>
                  </a:lnTo>
                  <a:lnTo>
                    <a:pt x="486" y="449"/>
                  </a:lnTo>
                  <a:lnTo>
                    <a:pt x="468" y="468"/>
                  </a:lnTo>
                  <a:lnTo>
                    <a:pt x="449" y="485"/>
                  </a:lnTo>
                  <a:lnTo>
                    <a:pt x="478" y="536"/>
                  </a:lnTo>
                  <a:lnTo>
                    <a:pt x="414" y="573"/>
                  </a:lnTo>
                  <a:lnTo>
                    <a:pt x="384" y="522"/>
                  </a:lnTo>
                  <a:lnTo>
                    <a:pt x="360" y="530"/>
                  </a:lnTo>
                  <a:lnTo>
                    <a:pt x="334" y="535"/>
                  </a:lnTo>
                  <a:lnTo>
                    <a:pt x="334" y="594"/>
                  </a:lnTo>
                  <a:lnTo>
                    <a:pt x="261" y="594"/>
                  </a:lnTo>
                  <a:lnTo>
                    <a:pt x="261" y="535"/>
                  </a:lnTo>
                  <a:lnTo>
                    <a:pt x="235" y="530"/>
                  </a:lnTo>
                  <a:lnTo>
                    <a:pt x="211" y="522"/>
                  </a:lnTo>
                  <a:lnTo>
                    <a:pt x="181" y="573"/>
                  </a:lnTo>
                  <a:lnTo>
                    <a:pt x="117" y="536"/>
                  </a:lnTo>
                  <a:lnTo>
                    <a:pt x="146" y="485"/>
                  </a:lnTo>
                  <a:lnTo>
                    <a:pt x="127" y="468"/>
                  </a:lnTo>
                  <a:lnTo>
                    <a:pt x="109" y="449"/>
                  </a:lnTo>
                  <a:lnTo>
                    <a:pt x="59" y="478"/>
                  </a:lnTo>
                  <a:lnTo>
                    <a:pt x="21" y="413"/>
                  </a:lnTo>
                  <a:lnTo>
                    <a:pt x="72" y="385"/>
                  </a:lnTo>
                  <a:lnTo>
                    <a:pt x="64" y="360"/>
                  </a:lnTo>
                  <a:lnTo>
                    <a:pt x="59" y="335"/>
                  </a:lnTo>
                  <a:lnTo>
                    <a:pt x="0" y="335"/>
                  </a:lnTo>
                  <a:lnTo>
                    <a:pt x="0" y="260"/>
                  </a:lnTo>
                  <a:lnTo>
                    <a:pt x="59" y="260"/>
                  </a:lnTo>
                  <a:lnTo>
                    <a:pt x="64" y="235"/>
                  </a:lnTo>
                  <a:lnTo>
                    <a:pt x="72" y="210"/>
                  </a:lnTo>
                  <a:lnTo>
                    <a:pt x="21" y="180"/>
                  </a:lnTo>
                  <a:lnTo>
                    <a:pt x="59" y="116"/>
                  </a:lnTo>
                  <a:lnTo>
                    <a:pt x="109" y="146"/>
                  </a:lnTo>
                  <a:lnTo>
                    <a:pt x="127" y="127"/>
                  </a:lnTo>
                  <a:lnTo>
                    <a:pt x="146" y="110"/>
                  </a:lnTo>
                  <a:lnTo>
                    <a:pt x="117" y="58"/>
                  </a:lnTo>
                  <a:lnTo>
                    <a:pt x="181" y="22"/>
                  </a:lnTo>
                  <a:lnTo>
                    <a:pt x="211" y="72"/>
                  </a:lnTo>
                  <a:lnTo>
                    <a:pt x="235" y="64"/>
                  </a:lnTo>
                  <a:lnTo>
                    <a:pt x="261" y="58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2">
              <a:extLst>
                <a:ext uri="{FF2B5EF4-FFF2-40B4-BE49-F238E27FC236}">
                  <a16:creationId xmlns:a16="http://schemas.microsoft.com/office/drawing/2014/main" xmlns="" id="{C6B43E70-D05F-A040-9191-DB1ABD30E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4745" y="4843530"/>
              <a:ext cx="226518" cy="225128"/>
            </a:xfrm>
            <a:custGeom>
              <a:avLst/>
              <a:gdLst>
                <a:gd name="T0" fmla="*/ 63 w 163"/>
                <a:gd name="T1" fmla="*/ 39 h 162"/>
                <a:gd name="T2" fmla="*/ 39 w 163"/>
                <a:gd name="T3" fmla="*/ 63 h 162"/>
                <a:gd name="T4" fmla="*/ 39 w 163"/>
                <a:gd name="T5" fmla="*/ 98 h 162"/>
                <a:gd name="T6" fmla="*/ 63 w 163"/>
                <a:gd name="T7" fmla="*/ 123 h 162"/>
                <a:gd name="T8" fmla="*/ 100 w 163"/>
                <a:gd name="T9" fmla="*/ 123 h 162"/>
                <a:gd name="T10" fmla="*/ 123 w 163"/>
                <a:gd name="T11" fmla="*/ 98 h 162"/>
                <a:gd name="T12" fmla="*/ 123 w 163"/>
                <a:gd name="T13" fmla="*/ 63 h 162"/>
                <a:gd name="T14" fmla="*/ 100 w 163"/>
                <a:gd name="T15" fmla="*/ 39 h 162"/>
                <a:gd name="T16" fmla="*/ 71 w 163"/>
                <a:gd name="T17" fmla="*/ 0 h 162"/>
                <a:gd name="T18" fmla="*/ 92 w 163"/>
                <a:gd name="T19" fmla="*/ 15 h 162"/>
                <a:gd name="T20" fmla="*/ 105 w 163"/>
                <a:gd name="T21" fmla="*/ 19 h 162"/>
                <a:gd name="T22" fmla="*/ 131 w 163"/>
                <a:gd name="T23" fmla="*/ 15 h 162"/>
                <a:gd name="T24" fmla="*/ 127 w 163"/>
                <a:gd name="T25" fmla="*/ 34 h 162"/>
                <a:gd name="T26" fmla="*/ 147 w 163"/>
                <a:gd name="T27" fmla="*/ 31 h 162"/>
                <a:gd name="T28" fmla="*/ 143 w 163"/>
                <a:gd name="T29" fmla="*/ 57 h 162"/>
                <a:gd name="T30" fmla="*/ 147 w 163"/>
                <a:gd name="T31" fmla="*/ 70 h 162"/>
                <a:gd name="T32" fmla="*/ 163 w 163"/>
                <a:gd name="T33" fmla="*/ 90 h 162"/>
                <a:gd name="T34" fmla="*/ 144 w 163"/>
                <a:gd name="T35" fmla="*/ 98 h 162"/>
                <a:gd name="T36" fmla="*/ 156 w 163"/>
                <a:gd name="T37" fmla="*/ 112 h 162"/>
                <a:gd name="T38" fmla="*/ 132 w 163"/>
                <a:gd name="T39" fmla="*/ 121 h 162"/>
                <a:gd name="T40" fmla="*/ 122 w 163"/>
                <a:gd name="T41" fmla="*/ 132 h 162"/>
                <a:gd name="T42" fmla="*/ 113 w 163"/>
                <a:gd name="T43" fmla="*/ 155 h 162"/>
                <a:gd name="T44" fmla="*/ 98 w 163"/>
                <a:gd name="T45" fmla="*/ 144 h 162"/>
                <a:gd name="T46" fmla="*/ 92 w 163"/>
                <a:gd name="T47" fmla="*/ 162 h 162"/>
                <a:gd name="T48" fmla="*/ 71 w 163"/>
                <a:gd name="T49" fmla="*/ 145 h 162"/>
                <a:gd name="T50" fmla="*/ 58 w 163"/>
                <a:gd name="T51" fmla="*/ 142 h 162"/>
                <a:gd name="T52" fmla="*/ 32 w 163"/>
                <a:gd name="T53" fmla="*/ 145 h 162"/>
                <a:gd name="T54" fmla="*/ 35 w 163"/>
                <a:gd name="T55" fmla="*/ 127 h 162"/>
                <a:gd name="T56" fmla="*/ 16 w 163"/>
                <a:gd name="T57" fmla="*/ 129 h 162"/>
                <a:gd name="T58" fmla="*/ 20 w 163"/>
                <a:gd name="T59" fmla="*/ 104 h 162"/>
                <a:gd name="T60" fmla="*/ 16 w 163"/>
                <a:gd name="T61" fmla="*/ 90 h 162"/>
                <a:gd name="T62" fmla="*/ 0 w 163"/>
                <a:gd name="T63" fmla="*/ 70 h 162"/>
                <a:gd name="T64" fmla="*/ 18 w 163"/>
                <a:gd name="T65" fmla="*/ 64 h 162"/>
                <a:gd name="T66" fmla="*/ 7 w 163"/>
                <a:gd name="T67" fmla="*/ 49 h 162"/>
                <a:gd name="T68" fmla="*/ 30 w 163"/>
                <a:gd name="T69" fmla="*/ 39 h 162"/>
                <a:gd name="T70" fmla="*/ 39 w 163"/>
                <a:gd name="T71" fmla="*/ 30 h 162"/>
                <a:gd name="T72" fmla="*/ 50 w 163"/>
                <a:gd name="T73" fmla="*/ 5 h 162"/>
                <a:gd name="T74" fmla="*/ 64 w 163"/>
                <a:gd name="T75" fmla="*/ 17 h 162"/>
                <a:gd name="T76" fmla="*/ 71 w 163"/>
                <a:gd name="T7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" h="162">
                  <a:moveTo>
                    <a:pt x="81" y="35"/>
                  </a:moveTo>
                  <a:lnTo>
                    <a:pt x="63" y="39"/>
                  </a:lnTo>
                  <a:lnTo>
                    <a:pt x="49" y="48"/>
                  </a:lnTo>
                  <a:lnTo>
                    <a:pt x="39" y="63"/>
                  </a:lnTo>
                  <a:lnTo>
                    <a:pt x="35" y="81"/>
                  </a:lnTo>
                  <a:lnTo>
                    <a:pt x="39" y="98"/>
                  </a:lnTo>
                  <a:lnTo>
                    <a:pt x="49" y="112"/>
                  </a:lnTo>
                  <a:lnTo>
                    <a:pt x="63" y="123"/>
                  </a:lnTo>
                  <a:lnTo>
                    <a:pt x="81" y="125"/>
                  </a:lnTo>
                  <a:lnTo>
                    <a:pt x="100" y="123"/>
                  </a:lnTo>
                  <a:lnTo>
                    <a:pt x="114" y="112"/>
                  </a:lnTo>
                  <a:lnTo>
                    <a:pt x="123" y="98"/>
                  </a:lnTo>
                  <a:lnTo>
                    <a:pt x="127" y="81"/>
                  </a:lnTo>
                  <a:lnTo>
                    <a:pt x="123" y="63"/>
                  </a:lnTo>
                  <a:lnTo>
                    <a:pt x="114" y="48"/>
                  </a:lnTo>
                  <a:lnTo>
                    <a:pt x="100" y="39"/>
                  </a:lnTo>
                  <a:lnTo>
                    <a:pt x="81" y="35"/>
                  </a:lnTo>
                  <a:close/>
                  <a:moveTo>
                    <a:pt x="71" y="0"/>
                  </a:moveTo>
                  <a:lnTo>
                    <a:pt x="92" y="0"/>
                  </a:lnTo>
                  <a:lnTo>
                    <a:pt x="92" y="15"/>
                  </a:lnTo>
                  <a:lnTo>
                    <a:pt x="98" y="17"/>
                  </a:lnTo>
                  <a:lnTo>
                    <a:pt x="105" y="19"/>
                  </a:lnTo>
                  <a:lnTo>
                    <a:pt x="113" y="5"/>
                  </a:lnTo>
                  <a:lnTo>
                    <a:pt x="131" y="15"/>
                  </a:lnTo>
                  <a:lnTo>
                    <a:pt x="122" y="30"/>
                  </a:lnTo>
                  <a:lnTo>
                    <a:pt x="127" y="34"/>
                  </a:lnTo>
                  <a:lnTo>
                    <a:pt x="132" y="39"/>
                  </a:lnTo>
                  <a:lnTo>
                    <a:pt x="147" y="31"/>
                  </a:lnTo>
                  <a:lnTo>
                    <a:pt x="156" y="49"/>
                  </a:lnTo>
                  <a:lnTo>
                    <a:pt x="143" y="57"/>
                  </a:lnTo>
                  <a:lnTo>
                    <a:pt x="144" y="64"/>
                  </a:lnTo>
                  <a:lnTo>
                    <a:pt x="147" y="70"/>
                  </a:lnTo>
                  <a:lnTo>
                    <a:pt x="163" y="70"/>
                  </a:lnTo>
                  <a:lnTo>
                    <a:pt x="163" y="90"/>
                  </a:lnTo>
                  <a:lnTo>
                    <a:pt x="147" y="90"/>
                  </a:lnTo>
                  <a:lnTo>
                    <a:pt x="144" y="98"/>
                  </a:lnTo>
                  <a:lnTo>
                    <a:pt x="143" y="104"/>
                  </a:lnTo>
                  <a:lnTo>
                    <a:pt x="156" y="112"/>
                  </a:lnTo>
                  <a:lnTo>
                    <a:pt x="147" y="129"/>
                  </a:lnTo>
                  <a:lnTo>
                    <a:pt x="132" y="121"/>
                  </a:lnTo>
                  <a:lnTo>
                    <a:pt x="127" y="127"/>
                  </a:lnTo>
                  <a:lnTo>
                    <a:pt x="122" y="132"/>
                  </a:lnTo>
                  <a:lnTo>
                    <a:pt x="131" y="145"/>
                  </a:lnTo>
                  <a:lnTo>
                    <a:pt x="113" y="155"/>
                  </a:lnTo>
                  <a:lnTo>
                    <a:pt x="105" y="142"/>
                  </a:lnTo>
                  <a:lnTo>
                    <a:pt x="98" y="144"/>
                  </a:lnTo>
                  <a:lnTo>
                    <a:pt x="92" y="145"/>
                  </a:lnTo>
                  <a:lnTo>
                    <a:pt x="92" y="162"/>
                  </a:lnTo>
                  <a:lnTo>
                    <a:pt x="71" y="162"/>
                  </a:lnTo>
                  <a:lnTo>
                    <a:pt x="71" y="145"/>
                  </a:lnTo>
                  <a:lnTo>
                    <a:pt x="64" y="144"/>
                  </a:lnTo>
                  <a:lnTo>
                    <a:pt x="58" y="142"/>
                  </a:lnTo>
                  <a:lnTo>
                    <a:pt x="50" y="155"/>
                  </a:lnTo>
                  <a:lnTo>
                    <a:pt x="32" y="145"/>
                  </a:lnTo>
                  <a:lnTo>
                    <a:pt x="39" y="132"/>
                  </a:lnTo>
                  <a:lnTo>
                    <a:pt x="35" y="127"/>
                  </a:lnTo>
                  <a:lnTo>
                    <a:pt x="30" y="121"/>
                  </a:lnTo>
                  <a:lnTo>
                    <a:pt x="16" y="129"/>
                  </a:lnTo>
                  <a:lnTo>
                    <a:pt x="7" y="112"/>
                  </a:lnTo>
                  <a:lnTo>
                    <a:pt x="20" y="104"/>
                  </a:lnTo>
                  <a:lnTo>
                    <a:pt x="18" y="98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16" y="70"/>
                  </a:lnTo>
                  <a:lnTo>
                    <a:pt x="18" y="64"/>
                  </a:lnTo>
                  <a:lnTo>
                    <a:pt x="20" y="57"/>
                  </a:lnTo>
                  <a:lnTo>
                    <a:pt x="7" y="49"/>
                  </a:lnTo>
                  <a:lnTo>
                    <a:pt x="16" y="31"/>
                  </a:lnTo>
                  <a:lnTo>
                    <a:pt x="30" y="39"/>
                  </a:lnTo>
                  <a:lnTo>
                    <a:pt x="35" y="34"/>
                  </a:lnTo>
                  <a:lnTo>
                    <a:pt x="39" y="30"/>
                  </a:lnTo>
                  <a:lnTo>
                    <a:pt x="32" y="15"/>
                  </a:lnTo>
                  <a:lnTo>
                    <a:pt x="50" y="5"/>
                  </a:lnTo>
                  <a:lnTo>
                    <a:pt x="58" y="19"/>
                  </a:lnTo>
                  <a:lnTo>
                    <a:pt x="64" y="17"/>
                  </a:lnTo>
                  <a:lnTo>
                    <a:pt x="71" y="1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93">
              <a:extLst>
                <a:ext uri="{FF2B5EF4-FFF2-40B4-BE49-F238E27FC236}">
                  <a16:creationId xmlns:a16="http://schemas.microsoft.com/office/drawing/2014/main" xmlns="" id="{C77B5CFE-54B5-374C-A42A-F40B4B61A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6788" y="3956915"/>
              <a:ext cx="202893" cy="201504"/>
            </a:xfrm>
            <a:custGeom>
              <a:avLst/>
              <a:gdLst>
                <a:gd name="T0" fmla="*/ 58 w 146"/>
                <a:gd name="T1" fmla="*/ 35 h 145"/>
                <a:gd name="T2" fmla="*/ 36 w 146"/>
                <a:gd name="T3" fmla="*/ 56 h 145"/>
                <a:gd name="T4" fmla="*/ 36 w 146"/>
                <a:gd name="T5" fmla="*/ 89 h 145"/>
                <a:gd name="T6" fmla="*/ 58 w 146"/>
                <a:gd name="T7" fmla="*/ 110 h 145"/>
                <a:gd name="T8" fmla="*/ 89 w 146"/>
                <a:gd name="T9" fmla="*/ 110 h 145"/>
                <a:gd name="T10" fmla="*/ 112 w 146"/>
                <a:gd name="T11" fmla="*/ 89 h 145"/>
                <a:gd name="T12" fmla="*/ 112 w 146"/>
                <a:gd name="T13" fmla="*/ 56 h 145"/>
                <a:gd name="T14" fmla="*/ 89 w 146"/>
                <a:gd name="T15" fmla="*/ 35 h 145"/>
                <a:gd name="T16" fmla="*/ 64 w 146"/>
                <a:gd name="T17" fmla="*/ 0 h 145"/>
                <a:gd name="T18" fmla="*/ 83 w 146"/>
                <a:gd name="T19" fmla="*/ 13 h 145"/>
                <a:gd name="T20" fmla="*/ 95 w 146"/>
                <a:gd name="T21" fmla="*/ 17 h 145"/>
                <a:gd name="T22" fmla="*/ 118 w 146"/>
                <a:gd name="T23" fmla="*/ 13 h 145"/>
                <a:gd name="T24" fmla="*/ 116 w 146"/>
                <a:gd name="T25" fmla="*/ 30 h 145"/>
                <a:gd name="T26" fmla="*/ 131 w 146"/>
                <a:gd name="T27" fmla="*/ 29 h 145"/>
                <a:gd name="T28" fmla="*/ 129 w 146"/>
                <a:gd name="T29" fmla="*/ 51 h 145"/>
                <a:gd name="T30" fmla="*/ 131 w 146"/>
                <a:gd name="T31" fmla="*/ 63 h 145"/>
                <a:gd name="T32" fmla="*/ 146 w 146"/>
                <a:gd name="T33" fmla="*/ 81 h 145"/>
                <a:gd name="T34" fmla="*/ 130 w 146"/>
                <a:gd name="T35" fmla="*/ 88 h 145"/>
                <a:gd name="T36" fmla="*/ 140 w 146"/>
                <a:gd name="T37" fmla="*/ 101 h 145"/>
                <a:gd name="T38" fmla="*/ 119 w 146"/>
                <a:gd name="T39" fmla="*/ 110 h 145"/>
                <a:gd name="T40" fmla="*/ 110 w 146"/>
                <a:gd name="T41" fmla="*/ 119 h 145"/>
                <a:gd name="T42" fmla="*/ 102 w 146"/>
                <a:gd name="T43" fmla="*/ 140 h 145"/>
                <a:gd name="T44" fmla="*/ 88 w 146"/>
                <a:gd name="T45" fmla="*/ 130 h 145"/>
                <a:gd name="T46" fmla="*/ 83 w 146"/>
                <a:gd name="T47" fmla="*/ 145 h 145"/>
                <a:gd name="T48" fmla="*/ 64 w 146"/>
                <a:gd name="T49" fmla="*/ 131 h 145"/>
                <a:gd name="T50" fmla="*/ 53 w 146"/>
                <a:gd name="T51" fmla="*/ 127 h 145"/>
                <a:gd name="T52" fmla="*/ 29 w 146"/>
                <a:gd name="T53" fmla="*/ 131 h 145"/>
                <a:gd name="T54" fmla="*/ 32 w 146"/>
                <a:gd name="T55" fmla="*/ 114 h 145"/>
                <a:gd name="T56" fmla="*/ 15 w 146"/>
                <a:gd name="T57" fmla="*/ 116 h 145"/>
                <a:gd name="T58" fmla="*/ 19 w 146"/>
                <a:gd name="T59" fmla="*/ 94 h 145"/>
                <a:gd name="T60" fmla="*/ 15 w 146"/>
                <a:gd name="T61" fmla="*/ 81 h 145"/>
                <a:gd name="T62" fmla="*/ 0 w 146"/>
                <a:gd name="T63" fmla="*/ 63 h 145"/>
                <a:gd name="T64" fmla="*/ 16 w 146"/>
                <a:gd name="T65" fmla="*/ 58 h 145"/>
                <a:gd name="T66" fmla="*/ 5 w 146"/>
                <a:gd name="T67" fmla="*/ 44 h 145"/>
                <a:gd name="T68" fmla="*/ 28 w 146"/>
                <a:gd name="T69" fmla="*/ 35 h 145"/>
                <a:gd name="T70" fmla="*/ 36 w 146"/>
                <a:gd name="T71" fmla="*/ 26 h 145"/>
                <a:gd name="T72" fmla="*/ 45 w 146"/>
                <a:gd name="T73" fmla="*/ 5 h 145"/>
                <a:gd name="T74" fmla="*/ 58 w 146"/>
                <a:gd name="T75" fmla="*/ 16 h 145"/>
                <a:gd name="T76" fmla="*/ 64 w 146"/>
                <a:gd name="T7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45">
                  <a:moveTo>
                    <a:pt x="74" y="31"/>
                  </a:moveTo>
                  <a:lnTo>
                    <a:pt x="58" y="35"/>
                  </a:lnTo>
                  <a:lnTo>
                    <a:pt x="45" y="43"/>
                  </a:lnTo>
                  <a:lnTo>
                    <a:pt x="36" y="56"/>
                  </a:lnTo>
                  <a:lnTo>
                    <a:pt x="33" y="72"/>
                  </a:lnTo>
                  <a:lnTo>
                    <a:pt x="36" y="89"/>
                  </a:lnTo>
                  <a:lnTo>
                    <a:pt x="45" y="101"/>
                  </a:lnTo>
                  <a:lnTo>
                    <a:pt x="58" y="110"/>
                  </a:lnTo>
                  <a:lnTo>
                    <a:pt x="74" y="114"/>
                  </a:lnTo>
                  <a:lnTo>
                    <a:pt x="89" y="110"/>
                  </a:lnTo>
                  <a:lnTo>
                    <a:pt x="102" y="101"/>
                  </a:lnTo>
                  <a:lnTo>
                    <a:pt x="112" y="89"/>
                  </a:lnTo>
                  <a:lnTo>
                    <a:pt x="114" y="72"/>
                  </a:lnTo>
                  <a:lnTo>
                    <a:pt x="112" y="56"/>
                  </a:lnTo>
                  <a:lnTo>
                    <a:pt x="102" y="43"/>
                  </a:lnTo>
                  <a:lnTo>
                    <a:pt x="89" y="35"/>
                  </a:lnTo>
                  <a:lnTo>
                    <a:pt x="74" y="31"/>
                  </a:lnTo>
                  <a:close/>
                  <a:moveTo>
                    <a:pt x="64" y="0"/>
                  </a:moveTo>
                  <a:lnTo>
                    <a:pt x="83" y="0"/>
                  </a:lnTo>
                  <a:lnTo>
                    <a:pt x="83" y="13"/>
                  </a:lnTo>
                  <a:lnTo>
                    <a:pt x="88" y="16"/>
                  </a:lnTo>
                  <a:lnTo>
                    <a:pt x="95" y="17"/>
                  </a:lnTo>
                  <a:lnTo>
                    <a:pt x="102" y="5"/>
                  </a:lnTo>
                  <a:lnTo>
                    <a:pt x="118" y="13"/>
                  </a:lnTo>
                  <a:lnTo>
                    <a:pt x="110" y="26"/>
                  </a:lnTo>
                  <a:lnTo>
                    <a:pt x="116" y="30"/>
                  </a:lnTo>
                  <a:lnTo>
                    <a:pt x="119" y="35"/>
                  </a:lnTo>
                  <a:lnTo>
                    <a:pt x="131" y="29"/>
                  </a:lnTo>
                  <a:lnTo>
                    <a:pt x="140" y="44"/>
                  </a:lnTo>
                  <a:lnTo>
                    <a:pt x="129" y="51"/>
                  </a:lnTo>
                  <a:lnTo>
                    <a:pt x="130" y="58"/>
                  </a:lnTo>
                  <a:lnTo>
                    <a:pt x="131" y="63"/>
                  </a:lnTo>
                  <a:lnTo>
                    <a:pt x="146" y="63"/>
                  </a:lnTo>
                  <a:lnTo>
                    <a:pt x="146" y="81"/>
                  </a:lnTo>
                  <a:lnTo>
                    <a:pt x="131" y="81"/>
                  </a:lnTo>
                  <a:lnTo>
                    <a:pt x="130" y="88"/>
                  </a:lnTo>
                  <a:lnTo>
                    <a:pt x="129" y="94"/>
                  </a:lnTo>
                  <a:lnTo>
                    <a:pt x="140" y="101"/>
                  </a:lnTo>
                  <a:lnTo>
                    <a:pt x="131" y="116"/>
                  </a:lnTo>
                  <a:lnTo>
                    <a:pt x="119" y="110"/>
                  </a:lnTo>
                  <a:lnTo>
                    <a:pt x="116" y="114"/>
                  </a:lnTo>
                  <a:lnTo>
                    <a:pt x="110" y="119"/>
                  </a:lnTo>
                  <a:lnTo>
                    <a:pt x="118" y="131"/>
                  </a:lnTo>
                  <a:lnTo>
                    <a:pt x="102" y="140"/>
                  </a:lnTo>
                  <a:lnTo>
                    <a:pt x="95" y="127"/>
                  </a:lnTo>
                  <a:lnTo>
                    <a:pt x="88" y="130"/>
                  </a:lnTo>
                  <a:lnTo>
                    <a:pt x="83" y="131"/>
                  </a:lnTo>
                  <a:lnTo>
                    <a:pt x="83" y="145"/>
                  </a:lnTo>
                  <a:lnTo>
                    <a:pt x="64" y="145"/>
                  </a:lnTo>
                  <a:lnTo>
                    <a:pt x="64" y="131"/>
                  </a:lnTo>
                  <a:lnTo>
                    <a:pt x="58" y="130"/>
                  </a:lnTo>
                  <a:lnTo>
                    <a:pt x="53" y="127"/>
                  </a:lnTo>
                  <a:lnTo>
                    <a:pt x="45" y="140"/>
                  </a:lnTo>
                  <a:lnTo>
                    <a:pt x="29" y="131"/>
                  </a:lnTo>
                  <a:lnTo>
                    <a:pt x="36" y="119"/>
                  </a:lnTo>
                  <a:lnTo>
                    <a:pt x="32" y="114"/>
                  </a:lnTo>
                  <a:lnTo>
                    <a:pt x="28" y="110"/>
                  </a:lnTo>
                  <a:lnTo>
                    <a:pt x="15" y="116"/>
                  </a:lnTo>
                  <a:lnTo>
                    <a:pt x="5" y="101"/>
                  </a:lnTo>
                  <a:lnTo>
                    <a:pt x="19" y="94"/>
                  </a:lnTo>
                  <a:lnTo>
                    <a:pt x="16" y="88"/>
                  </a:lnTo>
                  <a:lnTo>
                    <a:pt x="15" y="81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16" y="58"/>
                  </a:lnTo>
                  <a:lnTo>
                    <a:pt x="19" y="51"/>
                  </a:lnTo>
                  <a:lnTo>
                    <a:pt x="5" y="44"/>
                  </a:lnTo>
                  <a:lnTo>
                    <a:pt x="15" y="29"/>
                  </a:lnTo>
                  <a:lnTo>
                    <a:pt x="28" y="35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29" y="13"/>
                  </a:lnTo>
                  <a:lnTo>
                    <a:pt x="45" y="5"/>
                  </a:lnTo>
                  <a:lnTo>
                    <a:pt x="53" y="17"/>
                  </a:lnTo>
                  <a:lnTo>
                    <a:pt x="58" y="16"/>
                  </a:lnTo>
                  <a:lnTo>
                    <a:pt x="64" y="1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94">
              <a:extLst>
                <a:ext uri="{FF2B5EF4-FFF2-40B4-BE49-F238E27FC236}">
                  <a16:creationId xmlns:a16="http://schemas.microsoft.com/office/drawing/2014/main" xmlns="" id="{A01C1900-7DF8-7849-B545-BD1425C64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2136" y="4151470"/>
              <a:ext cx="201504" cy="201504"/>
            </a:xfrm>
            <a:custGeom>
              <a:avLst/>
              <a:gdLst>
                <a:gd name="T0" fmla="*/ 56 w 145"/>
                <a:gd name="T1" fmla="*/ 35 h 145"/>
                <a:gd name="T2" fmla="*/ 34 w 145"/>
                <a:gd name="T3" fmla="*/ 56 h 145"/>
                <a:gd name="T4" fmla="*/ 34 w 145"/>
                <a:gd name="T5" fmla="*/ 89 h 145"/>
                <a:gd name="T6" fmla="*/ 56 w 145"/>
                <a:gd name="T7" fmla="*/ 110 h 145"/>
                <a:gd name="T8" fmla="*/ 87 w 145"/>
                <a:gd name="T9" fmla="*/ 110 h 145"/>
                <a:gd name="T10" fmla="*/ 110 w 145"/>
                <a:gd name="T11" fmla="*/ 89 h 145"/>
                <a:gd name="T12" fmla="*/ 110 w 145"/>
                <a:gd name="T13" fmla="*/ 56 h 145"/>
                <a:gd name="T14" fmla="*/ 87 w 145"/>
                <a:gd name="T15" fmla="*/ 35 h 145"/>
                <a:gd name="T16" fmla="*/ 62 w 145"/>
                <a:gd name="T17" fmla="*/ 0 h 145"/>
                <a:gd name="T18" fmla="*/ 81 w 145"/>
                <a:gd name="T19" fmla="*/ 14 h 145"/>
                <a:gd name="T20" fmla="*/ 93 w 145"/>
                <a:gd name="T21" fmla="*/ 17 h 145"/>
                <a:gd name="T22" fmla="*/ 116 w 145"/>
                <a:gd name="T23" fmla="*/ 14 h 145"/>
                <a:gd name="T24" fmla="*/ 114 w 145"/>
                <a:gd name="T25" fmla="*/ 30 h 145"/>
                <a:gd name="T26" fmla="*/ 131 w 145"/>
                <a:gd name="T27" fmla="*/ 29 h 145"/>
                <a:gd name="T28" fmla="*/ 127 w 145"/>
                <a:gd name="T29" fmla="*/ 51 h 145"/>
                <a:gd name="T30" fmla="*/ 131 w 145"/>
                <a:gd name="T31" fmla="*/ 63 h 145"/>
                <a:gd name="T32" fmla="*/ 145 w 145"/>
                <a:gd name="T33" fmla="*/ 81 h 145"/>
                <a:gd name="T34" fmla="*/ 129 w 145"/>
                <a:gd name="T35" fmla="*/ 88 h 145"/>
                <a:gd name="T36" fmla="*/ 140 w 145"/>
                <a:gd name="T37" fmla="*/ 101 h 145"/>
                <a:gd name="T38" fmla="*/ 118 w 145"/>
                <a:gd name="T39" fmla="*/ 110 h 145"/>
                <a:gd name="T40" fmla="*/ 108 w 145"/>
                <a:gd name="T41" fmla="*/ 119 h 145"/>
                <a:gd name="T42" fmla="*/ 100 w 145"/>
                <a:gd name="T43" fmla="*/ 140 h 145"/>
                <a:gd name="T44" fmla="*/ 87 w 145"/>
                <a:gd name="T45" fmla="*/ 130 h 145"/>
                <a:gd name="T46" fmla="*/ 81 w 145"/>
                <a:gd name="T47" fmla="*/ 145 h 145"/>
                <a:gd name="T48" fmla="*/ 62 w 145"/>
                <a:gd name="T49" fmla="*/ 131 h 145"/>
                <a:gd name="T50" fmla="*/ 51 w 145"/>
                <a:gd name="T51" fmla="*/ 127 h 145"/>
                <a:gd name="T52" fmla="*/ 27 w 145"/>
                <a:gd name="T53" fmla="*/ 131 h 145"/>
                <a:gd name="T54" fmla="*/ 30 w 145"/>
                <a:gd name="T55" fmla="*/ 114 h 145"/>
                <a:gd name="T56" fmla="*/ 13 w 145"/>
                <a:gd name="T57" fmla="*/ 117 h 145"/>
                <a:gd name="T58" fmla="*/ 17 w 145"/>
                <a:gd name="T59" fmla="*/ 94 h 145"/>
                <a:gd name="T60" fmla="*/ 14 w 145"/>
                <a:gd name="T61" fmla="*/ 81 h 145"/>
                <a:gd name="T62" fmla="*/ 0 w 145"/>
                <a:gd name="T63" fmla="*/ 63 h 145"/>
                <a:gd name="T64" fmla="*/ 15 w 145"/>
                <a:gd name="T65" fmla="*/ 58 h 145"/>
                <a:gd name="T66" fmla="*/ 4 w 145"/>
                <a:gd name="T67" fmla="*/ 45 h 145"/>
                <a:gd name="T68" fmla="*/ 26 w 145"/>
                <a:gd name="T69" fmla="*/ 35 h 145"/>
                <a:gd name="T70" fmla="*/ 35 w 145"/>
                <a:gd name="T71" fmla="*/ 26 h 145"/>
                <a:gd name="T72" fmla="*/ 43 w 145"/>
                <a:gd name="T73" fmla="*/ 5 h 145"/>
                <a:gd name="T74" fmla="*/ 56 w 145"/>
                <a:gd name="T75" fmla="*/ 16 h 145"/>
                <a:gd name="T76" fmla="*/ 62 w 145"/>
                <a:gd name="T7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5">
                  <a:moveTo>
                    <a:pt x="72" y="31"/>
                  </a:moveTo>
                  <a:lnTo>
                    <a:pt x="56" y="35"/>
                  </a:lnTo>
                  <a:lnTo>
                    <a:pt x="43" y="43"/>
                  </a:lnTo>
                  <a:lnTo>
                    <a:pt x="34" y="56"/>
                  </a:lnTo>
                  <a:lnTo>
                    <a:pt x="31" y="72"/>
                  </a:lnTo>
                  <a:lnTo>
                    <a:pt x="34" y="89"/>
                  </a:lnTo>
                  <a:lnTo>
                    <a:pt x="43" y="101"/>
                  </a:lnTo>
                  <a:lnTo>
                    <a:pt x="56" y="110"/>
                  </a:lnTo>
                  <a:lnTo>
                    <a:pt x="72" y="114"/>
                  </a:lnTo>
                  <a:lnTo>
                    <a:pt x="87" y="110"/>
                  </a:lnTo>
                  <a:lnTo>
                    <a:pt x="100" y="101"/>
                  </a:lnTo>
                  <a:lnTo>
                    <a:pt x="110" y="89"/>
                  </a:lnTo>
                  <a:lnTo>
                    <a:pt x="112" y="72"/>
                  </a:lnTo>
                  <a:lnTo>
                    <a:pt x="110" y="56"/>
                  </a:lnTo>
                  <a:lnTo>
                    <a:pt x="100" y="43"/>
                  </a:lnTo>
                  <a:lnTo>
                    <a:pt x="87" y="35"/>
                  </a:lnTo>
                  <a:lnTo>
                    <a:pt x="72" y="31"/>
                  </a:lnTo>
                  <a:close/>
                  <a:moveTo>
                    <a:pt x="62" y="0"/>
                  </a:moveTo>
                  <a:lnTo>
                    <a:pt x="81" y="0"/>
                  </a:lnTo>
                  <a:lnTo>
                    <a:pt x="81" y="14"/>
                  </a:lnTo>
                  <a:lnTo>
                    <a:pt x="87" y="16"/>
                  </a:lnTo>
                  <a:lnTo>
                    <a:pt x="93" y="17"/>
                  </a:lnTo>
                  <a:lnTo>
                    <a:pt x="100" y="5"/>
                  </a:lnTo>
                  <a:lnTo>
                    <a:pt x="116" y="14"/>
                  </a:lnTo>
                  <a:lnTo>
                    <a:pt x="108" y="26"/>
                  </a:lnTo>
                  <a:lnTo>
                    <a:pt x="114" y="30"/>
                  </a:lnTo>
                  <a:lnTo>
                    <a:pt x="118" y="35"/>
                  </a:lnTo>
                  <a:lnTo>
                    <a:pt x="131" y="29"/>
                  </a:lnTo>
                  <a:lnTo>
                    <a:pt x="140" y="45"/>
                  </a:lnTo>
                  <a:lnTo>
                    <a:pt x="127" y="51"/>
                  </a:lnTo>
                  <a:lnTo>
                    <a:pt x="129" y="58"/>
                  </a:lnTo>
                  <a:lnTo>
                    <a:pt x="131" y="63"/>
                  </a:lnTo>
                  <a:lnTo>
                    <a:pt x="145" y="63"/>
                  </a:lnTo>
                  <a:lnTo>
                    <a:pt x="145" y="81"/>
                  </a:lnTo>
                  <a:lnTo>
                    <a:pt x="131" y="81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40" y="101"/>
                  </a:lnTo>
                  <a:lnTo>
                    <a:pt x="131" y="117"/>
                  </a:lnTo>
                  <a:lnTo>
                    <a:pt x="118" y="110"/>
                  </a:lnTo>
                  <a:lnTo>
                    <a:pt x="114" y="114"/>
                  </a:lnTo>
                  <a:lnTo>
                    <a:pt x="108" y="119"/>
                  </a:lnTo>
                  <a:lnTo>
                    <a:pt x="116" y="131"/>
                  </a:lnTo>
                  <a:lnTo>
                    <a:pt x="100" y="140"/>
                  </a:lnTo>
                  <a:lnTo>
                    <a:pt x="93" y="127"/>
                  </a:lnTo>
                  <a:lnTo>
                    <a:pt x="87" y="130"/>
                  </a:lnTo>
                  <a:lnTo>
                    <a:pt x="81" y="131"/>
                  </a:lnTo>
                  <a:lnTo>
                    <a:pt x="81" y="145"/>
                  </a:lnTo>
                  <a:lnTo>
                    <a:pt x="62" y="145"/>
                  </a:lnTo>
                  <a:lnTo>
                    <a:pt x="62" y="131"/>
                  </a:lnTo>
                  <a:lnTo>
                    <a:pt x="56" y="130"/>
                  </a:lnTo>
                  <a:lnTo>
                    <a:pt x="51" y="127"/>
                  </a:lnTo>
                  <a:lnTo>
                    <a:pt x="43" y="140"/>
                  </a:lnTo>
                  <a:lnTo>
                    <a:pt x="27" y="131"/>
                  </a:lnTo>
                  <a:lnTo>
                    <a:pt x="35" y="119"/>
                  </a:lnTo>
                  <a:lnTo>
                    <a:pt x="30" y="114"/>
                  </a:lnTo>
                  <a:lnTo>
                    <a:pt x="26" y="110"/>
                  </a:lnTo>
                  <a:lnTo>
                    <a:pt x="13" y="117"/>
                  </a:lnTo>
                  <a:lnTo>
                    <a:pt x="4" y="101"/>
                  </a:lnTo>
                  <a:lnTo>
                    <a:pt x="17" y="94"/>
                  </a:lnTo>
                  <a:lnTo>
                    <a:pt x="15" y="88"/>
                  </a:lnTo>
                  <a:lnTo>
                    <a:pt x="14" y="81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5" y="58"/>
                  </a:lnTo>
                  <a:lnTo>
                    <a:pt x="17" y="51"/>
                  </a:lnTo>
                  <a:lnTo>
                    <a:pt x="4" y="45"/>
                  </a:lnTo>
                  <a:lnTo>
                    <a:pt x="13" y="29"/>
                  </a:lnTo>
                  <a:lnTo>
                    <a:pt x="26" y="35"/>
                  </a:lnTo>
                  <a:lnTo>
                    <a:pt x="30" y="30"/>
                  </a:lnTo>
                  <a:lnTo>
                    <a:pt x="35" y="26"/>
                  </a:lnTo>
                  <a:lnTo>
                    <a:pt x="27" y="14"/>
                  </a:lnTo>
                  <a:lnTo>
                    <a:pt x="43" y="5"/>
                  </a:lnTo>
                  <a:lnTo>
                    <a:pt x="51" y="17"/>
                  </a:lnTo>
                  <a:lnTo>
                    <a:pt x="56" y="16"/>
                  </a:lnTo>
                  <a:lnTo>
                    <a:pt x="62" y="1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95">
              <a:extLst>
                <a:ext uri="{FF2B5EF4-FFF2-40B4-BE49-F238E27FC236}">
                  <a16:creationId xmlns:a16="http://schemas.microsoft.com/office/drawing/2014/main" xmlns="" id="{E5279C5D-A86A-6B4E-B82E-CFD41B58C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5801" y="1898800"/>
              <a:ext cx="423853" cy="425242"/>
            </a:xfrm>
            <a:custGeom>
              <a:avLst/>
              <a:gdLst>
                <a:gd name="T0" fmla="*/ 130 w 305"/>
                <a:gd name="T1" fmla="*/ 71 h 306"/>
                <a:gd name="T2" fmla="*/ 92 w 305"/>
                <a:gd name="T3" fmla="*/ 92 h 306"/>
                <a:gd name="T4" fmla="*/ 70 w 305"/>
                <a:gd name="T5" fmla="*/ 130 h 306"/>
                <a:gd name="T6" fmla="*/ 70 w 305"/>
                <a:gd name="T7" fmla="*/ 175 h 306"/>
                <a:gd name="T8" fmla="*/ 92 w 305"/>
                <a:gd name="T9" fmla="*/ 213 h 306"/>
                <a:gd name="T10" fmla="*/ 130 w 305"/>
                <a:gd name="T11" fmla="*/ 236 h 306"/>
                <a:gd name="T12" fmla="*/ 176 w 305"/>
                <a:gd name="T13" fmla="*/ 236 h 306"/>
                <a:gd name="T14" fmla="*/ 214 w 305"/>
                <a:gd name="T15" fmla="*/ 213 h 306"/>
                <a:gd name="T16" fmla="*/ 236 w 305"/>
                <a:gd name="T17" fmla="*/ 175 h 306"/>
                <a:gd name="T18" fmla="*/ 236 w 305"/>
                <a:gd name="T19" fmla="*/ 130 h 306"/>
                <a:gd name="T20" fmla="*/ 214 w 305"/>
                <a:gd name="T21" fmla="*/ 92 h 306"/>
                <a:gd name="T22" fmla="*/ 176 w 305"/>
                <a:gd name="T23" fmla="*/ 71 h 306"/>
                <a:gd name="T24" fmla="*/ 134 w 305"/>
                <a:gd name="T25" fmla="*/ 0 h 306"/>
                <a:gd name="T26" fmla="*/ 172 w 305"/>
                <a:gd name="T27" fmla="*/ 30 h 306"/>
                <a:gd name="T28" fmla="*/ 212 w 305"/>
                <a:gd name="T29" fmla="*/ 12 h 306"/>
                <a:gd name="T30" fmla="*/ 231 w 305"/>
                <a:gd name="T31" fmla="*/ 56 h 306"/>
                <a:gd name="T32" fmla="*/ 249 w 305"/>
                <a:gd name="T33" fmla="*/ 75 h 306"/>
                <a:gd name="T34" fmla="*/ 295 w 305"/>
                <a:gd name="T35" fmla="*/ 93 h 306"/>
                <a:gd name="T36" fmla="*/ 275 w 305"/>
                <a:gd name="T37" fmla="*/ 133 h 306"/>
                <a:gd name="T38" fmla="*/ 305 w 305"/>
                <a:gd name="T39" fmla="*/ 171 h 306"/>
                <a:gd name="T40" fmla="*/ 269 w 305"/>
                <a:gd name="T41" fmla="*/ 198 h 306"/>
                <a:gd name="T42" fmla="*/ 275 w 305"/>
                <a:gd name="T43" fmla="*/ 246 h 306"/>
                <a:gd name="T44" fmla="*/ 240 w 305"/>
                <a:gd name="T45" fmla="*/ 241 h 306"/>
                <a:gd name="T46" fmla="*/ 245 w 305"/>
                <a:gd name="T47" fmla="*/ 276 h 306"/>
                <a:gd name="T48" fmla="*/ 198 w 305"/>
                <a:gd name="T49" fmla="*/ 268 h 306"/>
                <a:gd name="T50" fmla="*/ 172 w 305"/>
                <a:gd name="T51" fmla="*/ 306 h 306"/>
                <a:gd name="T52" fmla="*/ 134 w 305"/>
                <a:gd name="T53" fmla="*/ 275 h 306"/>
                <a:gd name="T54" fmla="*/ 93 w 305"/>
                <a:gd name="T55" fmla="*/ 295 h 306"/>
                <a:gd name="T56" fmla="*/ 75 w 305"/>
                <a:gd name="T57" fmla="*/ 250 h 306"/>
                <a:gd name="T58" fmla="*/ 56 w 305"/>
                <a:gd name="T59" fmla="*/ 230 h 306"/>
                <a:gd name="T60" fmla="*/ 11 w 305"/>
                <a:gd name="T61" fmla="*/ 213 h 306"/>
                <a:gd name="T62" fmla="*/ 30 w 305"/>
                <a:gd name="T63" fmla="*/ 171 h 306"/>
                <a:gd name="T64" fmla="*/ 0 w 305"/>
                <a:gd name="T65" fmla="*/ 133 h 306"/>
                <a:gd name="T66" fmla="*/ 37 w 305"/>
                <a:gd name="T67" fmla="*/ 109 h 306"/>
                <a:gd name="T68" fmla="*/ 30 w 305"/>
                <a:gd name="T69" fmla="*/ 60 h 306"/>
                <a:gd name="T70" fmla="*/ 64 w 305"/>
                <a:gd name="T71" fmla="*/ 65 h 306"/>
                <a:gd name="T72" fmla="*/ 59 w 305"/>
                <a:gd name="T73" fmla="*/ 30 h 306"/>
                <a:gd name="T74" fmla="*/ 107 w 305"/>
                <a:gd name="T75" fmla="*/ 38 h 306"/>
                <a:gd name="T76" fmla="*/ 134 w 305"/>
                <a:gd name="T7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5" h="306">
                  <a:moveTo>
                    <a:pt x="152" y="67"/>
                  </a:moveTo>
                  <a:lnTo>
                    <a:pt x="130" y="71"/>
                  </a:lnTo>
                  <a:lnTo>
                    <a:pt x="109" y="78"/>
                  </a:lnTo>
                  <a:lnTo>
                    <a:pt x="92" y="92"/>
                  </a:lnTo>
                  <a:lnTo>
                    <a:pt x="79" y="110"/>
                  </a:lnTo>
                  <a:lnTo>
                    <a:pt x="70" y="130"/>
                  </a:lnTo>
                  <a:lnTo>
                    <a:pt x="67" y="153"/>
                  </a:lnTo>
                  <a:lnTo>
                    <a:pt x="70" y="175"/>
                  </a:lnTo>
                  <a:lnTo>
                    <a:pt x="79" y="196"/>
                  </a:lnTo>
                  <a:lnTo>
                    <a:pt x="92" y="213"/>
                  </a:lnTo>
                  <a:lnTo>
                    <a:pt x="109" y="228"/>
                  </a:lnTo>
                  <a:lnTo>
                    <a:pt x="130" y="236"/>
                  </a:lnTo>
                  <a:lnTo>
                    <a:pt x="152" y="240"/>
                  </a:lnTo>
                  <a:lnTo>
                    <a:pt x="176" y="236"/>
                  </a:lnTo>
                  <a:lnTo>
                    <a:pt x="197" y="228"/>
                  </a:lnTo>
                  <a:lnTo>
                    <a:pt x="214" y="213"/>
                  </a:lnTo>
                  <a:lnTo>
                    <a:pt x="227" y="196"/>
                  </a:lnTo>
                  <a:lnTo>
                    <a:pt x="236" y="175"/>
                  </a:lnTo>
                  <a:lnTo>
                    <a:pt x="238" y="153"/>
                  </a:lnTo>
                  <a:lnTo>
                    <a:pt x="236" y="130"/>
                  </a:lnTo>
                  <a:lnTo>
                    <a:pt x="227" y="110"/>
                  </a:lnTo>
                  <a:lnTo>
                    <a:pt x="214" y="92"/>
                  </a:lnTo>
                  <a:lnTo>
                    <a:pt x="197" y="78"/>
                  </a:lnTo>
                  <a:lnTo>
                    <a:pt x="176" y="71"/>
                  </a:lnTo>
                  <a:lnTo>
                    <a:pt x="152" y="67"/>
                  </a:lnTo>
                  <a:close/>
                  <a:moveTo>
                    <a:pt x="134" y="0"/>
                  </a:moveTo>
                  <a:lnTo>
                    <a:pt x="172" y="0"/>
                  </a:lnTo>
                  <a:lnTo>
                    <a:pt x="172" y="30"/>
                  </a:lnTo>
                  <a:lnTo>
                    <a:pt x="198" y="38"/>
                  </a:lnTo>
                  <a:lnTo>
                    <a:pt x="212" y="12"/>
                  </a:lnTo>
                  <a:lnTo>
                    <a:pt x="245" y="30"/>
                  </a:lnTo>
                  <a:lnTo>
                    <a:pt x="231" y="56"/>
                  </a:lnTo>
                  <a:lnTo>
                    <a:pt x="240" y="65"/>
                  </a:lnTo>
                  <a:lnTo>
                    <a:pt x="249" y="75"/>
                  </a:lnTo>
                  <a:lnTo>
                    <a:pt x="275" y="60"/>
                  </a:lnTo>
                  <a:lnTo>
                    <a:pt x="295" y="93"/>
                  </a:lnTo>
                  <a:lnTo>
                    <a:pt x="269" y="109"/>
                  </a:lnTo>
                  <a:lnTo>
                    <a:pt x="275" y="133"/>
                  </a:lnTo>
                  <a:lnTo>
                    <a:pt x="305" y="133"/>
                  </a:lnTo>
                  <a:lnTo>
                    <a:pt x="305" y="171"/>
                  </a:lnTo>
                  <a:lnTo>
                    <a:pt x="275" y="171"/>
                  </a:lnTo>
                  <a:lnTo>
                    <a:pt x="269" y="198"/>
                  </a:lnTo>
                  <a:lnTo>
                    <a:pt x="295" y="213"/>
                  </a:lnTo>
                  <a:lnTo>
                    <a:pt x="275" y="246"/>
                  </a:lnTo>
                  <a:lnTo>
                    <a:pt x="249" y="230"/>
                  </a:lnTo>
                  <a:lnTo>
                    <a:pt x="240" y="241"/>
                  </a:lnTo>
                  <a:lnTo>
                    <a:pt x="231" y="250"/>
                  </a:lnTo>
                  <a:lnTo>
                    <a:pt x="245" y="276"/>
                  </a:lnTo>
                  <a:lnTo>
                    <a:pt x="212" y="295"/>
                  </a:lnTo>
                  <a:lnTo>
                    <a:pt x="198" y="268"/>
                  </a:lnTo>
                  <a:lnTo>
                    <a:pt x="172" y="275"/>
                  </a:lnTo>
                  <a:lnTo>
                    <a:pt x="172" y="306"/>
                  </a:lnTo>
                  <a:lnTo>
                    <a:pt x="134" y="306"/>
                  </a:lnTo>
                  <a:lnTo>
                    <a:pt x="134" y="275"/>
                  </a:lnTo>
                  <a:lnTo>
                    <a:pt x="107" y="268"/>
                  </a:lnTo>
                  <a:lnTo>
                    <a:pt x="93" y="295"/>
                  </a:lnTo>
                  <a:lnTo>
                    <a:pt x="59" y="276"/>
                  </a:lnTo>
                  <a:lnTo>
                    <a:pt x="75" y="250"/>
                  </a:lnTo>
                  <a:lnTo>
                    <a:pt x="64" y="241"/>
                  </a:lnTo>
                  <a:lnTo>
                    <a:pt x="56" y="230"/>
                  </a:lnTo>
                  <a:lnTo>
                    <a:pt x="30" y="246"/>
                  </a:lnTo>
                  <a:lnTo>
                    <a:pt x="11" y="213"/>
                  </a:lnTo>
                  <a:lnTo>
                    <a:pt x="37" y="198"/>
                  </a:lnTo>
                  <a:lnTo>
                    <a:pt x="30" y="171"/>
                  </a:lnTo>
                  <a:lnTo>
                    <a:pt x="0" y="171"/>
                  </a:lnTo>
                  <a:lnTo>
                    <a:pt x="0" y="133"/>
                  </a:lnTo>
                  <a:lnTo>
                    <a:pt x="30" y="133"/>
                  </a:lnTo>
                  <a:lnTo>
                    <a:pt x="37" y="109"/>
                  </a:lnTo>
                  <a:lnTo>
                    <a:pt x="11" y="93"/>
                  </a:lnTo>
                  <a:lnTo>
                    <a:pt x="30" y="60"/>
                  </a:lnTo>
                  <a:lnTo>
                    <a:pt x="56" y="75"/>
                  </a:lnTo>
                  <a:lnTo>
                    <a:pt x="64" y="65"/>
                  </a:lnTo>
                  <a:lnTo>
                    <a:pt x="75" y="56"/>
                  </a:lnTo>
                  <a:lnTo>
                    <a:pt x="59" y="30"/>
                  </a:lnTo>
                  <a:lnTo>
                    <a:pt x="93" y="12"/>
                  </a:lnTo>
                  <a:lnTo>
                    <a:pt x="107" y="38"/>
                  </a:lnTo>
                  <a:lnTo>
                    <a:pt x="134" y="3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6">
              <a:extLst>
                <a:ext uri="{FF2B5EF4-FFF2-40B4-BE49-F238E27FC236}">
                  <a16:creationId xmlns:a16="http://schemas.microsoft.com/office/drawing/2014/main" xmlns="" id="{7CE3A8AF-08CE-5B41-BDBF-9CEBC5E37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5151" y="2347667"/>
              <a:ext cx="917188" cy="919968"/>
            </a:xfrm>
            <a:custGeom>
              <a:avLst/>
              <a:gdLst>
                <a:gd name="T0" fmla="*/ 300 w 660"/>
                <a:gd name="T1" fmla="*/ 228 h 662"/>
                <a:gd name="T2" fmla="*/ 258 w 660"/>
                <a:gd name="T3" fmla="*/ 252 h 662"/>
                <a:gd name="T4" fmla="*/ 231 w 660"/>
                <a:gd name="T5" fmla="*/ 291 h 662"/>
                <a:gd name="T6" fmla="*/ 223 w 660"/>
                <a:gd name="T7" fmla="*/ 337 h 662"/>
                <a:gd name="T8" fmla="*/ 236 w 660"/>
                <a:gd name="T9" fmla="*/ 383 h 662"/>
                <a:gd name="T10" fmla="*/ 269 w 660"/>
                <a:gd name="T11" fmla="*/ 419 h 662"/>
                <a:gd name="T12" fmla="*/ 313 w 660"/>
                <a:gd name="T13" fmla="*/ 436 h 662"/>
                <a:gd name="T14" fmla="*/ 359 w 660"/>
                <a:gd name="T15" fmla="*/ 434 h 662"/>
                <a:gd name="T16" fmla="*/ 402 w 660"/>
                <a:gd name="T17" fmla="*/ 410 h 662"/>
                <a:gd name="T18" fmla="*/ 430 w 660"/>
                <a:gd name="T19" fmla="*/ 371 h 662"/>
                <a:gd name="T20" fmla="*/ 438 w 660"/>
                <a:gd name="T21" fmla="*/ 325 h 662"/>
                <a:gd name="T22" fmla="*/ 424 w 660"/>
                <a:gd name="T23" fmla="*/ 279 h 662"/>
                <a:gd name="T24" fmla="*/ 392 w 660"/>
                <a:gd name="T25" fmla="*/ 243 h 662"/>
                <a:gd name="T26" fmla="*/ 347 w 660"/>
                <a:gd name="T27" fmla="*/ 226 h 662"/>
                <a:gd name="T28" fmla="*/ 311 w 660"/>
                <a:gd name="T29" fmla="*/ 0 h 662"/>
                <a:gd name="T30" fmla="*/ 324 w 660"/>
                <a:gd name="T31" fmla="*/ 63 h 662"/>
                <a:gd name="T32" fmla="*/ 380 w 660"/>
                <a:gd name="T33" fmla="*/ 15 h 662"/>
                <a:gd name="T34" fmla="*/ 393 w 660"/>
                <a:gd name="T35" fmla="*/ 8 h 662"/>
                <a:gd name="T36" fmla="*/ 478 w 660"/>
                <a:gd name="T37" fmla="*/ 36 h 662"/>
                <a:gd name="T38" fmla="*/ 459 w 660"/>
                <a:gd name="T39" fmla="*/ 96 h 662"/>
                <a:gd name="T40" fmla="*/ 532 w 660"/>
                <a:gd name="T41" fmla="*/ 82 h 662"/>
                <a:gd name="T42" fmla="*/ 546 w 660"/>
                <a:gd name="T43" fmla="*/ 83 h 662"/>
                <a:gd name="T44" fmla="*/ 607 w 660"/>
                <a:gd name="T45" fmla="*/ 150 h 662"/>
                <a:gd name="T46" fmla="*/ 558 w 660"/>
                <a:gd name="T47" fmla="*/ 192 h 662"/>
                <a:gd name="T48" fmla="*/ 629 w 660"/>
                <a:gd name="T49" fmla="*/ 216 h 662"/>
                <a:gd name="T50" fmla="*/ 642 w 660"/>
                <a:gd name="T51" fmla="*/ 224 h 662"/>
                <a:gd name="T52" fmla="*/ 660 w 660"/>
                <a:gd name="T53" fmla="*/ 312 h 662"/>
                <a:gd name="T54" fmla="*/ 597 w 660"/>
                <a:gd name="T55" fmla="*/ 325 h 662"/>
                <a:gd name="T56" fmla="*/ 647 w 660"/>
                <a:gd name="T57" fmla="*/ 381 h 662"/>
                <a:gd name="T58" fmla="*/ 654 w 660"/>
                <a:gd name="T59" fmla="*/ 395 h 662"/>
                <a:gd name="T60" fmla="*/ 626 w 660"/>
                <a:gd name="T61" fmla="*/ 480 h 662"/>
                <a:gd name="T62" fmla="*/ 565 w 660"/>
                <a:gd name="T63" fmla="*/ 459 h 662"/>
                <a:gd name="T64" fmla="*/ 579 w 660"/>
                <a:gd name="T65" fmla="*/ 533 h 662"/>
                <a:gd name="T66" fmla="*/ 578 w 660"/>
                <a:gd name="T67" fmla="*/ 548 h 662"/>
                <a:gd name="T68" fmla="*/ 512 w 660"/>
                <a:gd name="T69" fmla="*/ 607 h 662"/>
                <a:gd name="T70" fmla="*/ 469 w 660"/>
                <a:gd name="T71" fmla="*/ 560 h 662"/>
                <a:gd name="T72" fmla="*/ 444 w 660"/>
                <a:gd name="T73" fmla="*/ 630 h 662"/>
                <a:gd name="T74" fmla="*/ 436 w 660"/>
                <a:gd name="T75" fmla="*/ 642 h 662"/>
                <a:gd name="T76" fmla="*/ 350 w 660"/>
                <a:gd name="T77" fmla="*/ 662 h 662"/>
                <a:gd name="T78" fmla="*/ 335 w 660"/>
                <a:gd name="T79" fmla="*/ 599 h 662"/>
                <a:gd name="T80" fmla="*/ 279 w 660"/>
                <a:gd name="T81" fmla="*/ 647 h 662"/>
                <a:gd name="T82" fmla="*/ 267 w 660"/>
                <a:gd name="T83" fmla="*/ 654 h 662"/>
                <a:gd name="T84" fmla="*/ 182 w 660"/>
                <a:gd name="T85" fmla="*/ 626 h 662"/>
                <a:gd name="T86" fmla="*/ 202 w 660"/>
                <a:gd name="T87" fmla="*/ 566 h 662"/>
                <a:gd name="T88" fmla="*/ 128 w 660"/>
                <a:gd name="T89" fmla="*/ 580 h 662"/>
                <a:gd name="T90" fmla="*/ 114 w 660"/>
                <a:gd name="T91" fmla="*/ 579 h 662"/>
                <a:gd name="T92" fmla="*/ 54 w 660"/>
                <a:gd name="T93" fmla="*/ 512 h 662"/>
                <a:gd name="T94" fmla="*/ 102 w 660"/>
                <a:gd name="T95" fmla="*/ 470 h 662"/>
                <a:gd name="T96" fmla="*/ 30 w 660"/>
                <a:gd name="T97" fmla="*/ 446 h 662"/>
                <a:gd name="T98" fmla="*/ 18 w 660"/>
                <a:gd name="T99" fmla="*/ 438 h 662"/>
                <a:gd name="T100" fmla="*/ 0 w 660"/>
                <a:gd name="T101" fmla="*/ 350 h 662"/>
                <a:gd name="T102" fmla="*/ 63 w 660"/>
                <a:gd name="T103" fmla="*/ 337 h 662"/>
                <a:gd name="T104" fmla="*/ 13 w 660"/>
                <a:gd name="T105" fmla="*/ 281 h 662"/>
                <a:gd name="T106" fmla="*/ 7 w 660"/>
                <a:gd name="T107" fmla="*/ 267 h 662"/>
                <a:gd name="T108" fmla="*/ 34 w 660"/>
                <a:gd name="T109" fmla="*/ 182 h 662"/>
                <a:gd name="T110" fmla="*/ 96 w 660"/>
                <a:gd name="T111" fmla="*/ 203 h 662"/>
                <a:gd name="T112" fmla="*/ 81 w 660"/>
                <a:gd name="T113" fmla="*/ 129 h 662"/>
                <a:gd name="T114" fmla="*/ 81 w 660"/>
                <a:gd name="T115" fmla="*/ 114 h 662"/>
                <a:gd name="T116" fmla="*/ 148 w 660"/>
                <a:gd name="T117" fmla="*/ 55 h 662"/>
                <a:gd name="T118" fmla="*/ 191 w 660"/>
                <a:gd name="T119" fmla="*/ 102 h 662"/>
                <a:gd name="T120" fmla="*/ 215 w 660"/>
                <a:gd name="T121" fmla="*/ 32 h 662"/>
                <a:gd name="T122" fmla="*/ 223 w 660"/>
                <a:gd name="T123" fmla="*/ 20 h 662"/>
                <a:gd name="T124" fmla="*/ 311 w 660"/>
                <a:gd name="T12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" h="662">
                  <a:moveTo>
                    <a:pt x="324" y="224"/>
                  </a:moveTo>
                  <a:lnTo>
                    <a:pt x="300" y="228"/>
                  </a:lnTo>
                  <a:lnTo>
                    <a:pt x="278" y="237"/>
                  </a:lnTo>
                  <a:lnTo>
                    <a:pt x="258" y="252"/>
                  </a:lnTo>
                  <a:lnTo>
                    <a:pt x="241" y="270"/>
                  </a:lnTo>
                  <a:lnTo>
                    <a:pt x="231" y="291"/>
                  </a:lnTo>
                  <a:lnTo>
                    <a:pt x="224" y="313"/>
                  </a:lnTo>
                  <a:lnTo>
                    <a:pt x="223" y="337"/>
                  </a:lnTo>
                  <a:lnTo>
                    <a:pt x="227" y="360"/>
                  </a:lnTo>
                  <a:lnTo>
                    <a:pt x="236" y="383"/>
                  </a:lnTo>
                  <a:lnTo>
                    <a:pt x="250" y="402"/>
                  </a:lnTo>
                  <a:lnTo>
                    <a:pt x="269" y="419"/>
                  </a:lnTo>
                  <a:lnTo>
                    <a:pt x="290" y="431"/>
                  </a:lnTo>
                  <a:lnTo>
                    <a:pt x="313" y="436"/>
                  </a:lnTo>
                  <a:lnTo>
                    <a:pt x="337" y="438"/>
                  </a:lnTo>
                  <a:lnTo>
                    <a:pt x="359" y="434"/>
                  </a:lnTo>
                  <a:lnTo>
                    <a:pt x="381" y="425"/>
                  </a:lnTo>
                  <a:lnTo>
                    <a:pt x="402" y="410"/>
                  </a:lnTo>
                  <a:lnTo>
                    <a:pt x="418" y="392"/>
                  </a:lnTo>
                  <a:lnTo>
                    <a:pt x="430" y="371"/>
                  </a:lnTo>
                  <a:lnTo>
                    <a:pt x="436" y="349"/>
                  </a:lnTo>
                  <a:lnTo>
                    <a:pt x="438" y="325"/>
                  </a:lnTo>
                  <a:lnTo>
                    <a:pt x="434" y="302"/>
                  </a:lnTo>
                  <a:lnTo>
                    <a:pt x="424" y="279"/>
                  </a:lnTo>
                  <a:lnTo>
                    <a:pt x="410" y="260"/>
                  </a:lnTo>
                  <a:lnTo>
                    <a:pt x="392" y="243"/>
                  </a:lnTo>
                  <a:lnTo>
                    <a:pt x="369" y="231"/>
                  </a:lnTo>
                  <a:lnTo>
                    <a:pt x="347" y="226"/>
                  </a:lnTo>
                  <a:lnTo>
                    <a:pt x="324" y="224"/>
                  </a:lnTo>
                  <a:close/>
                  <a:moveTo>
                    <a:pt x="311" y="0"/>
                  </a:moveTo>
                  <a:lnTo>
                    <a:pt x="313" y="11"/>
                  </a:lnTo>
                  <a:lnTo>
                    <a:pt x="324" y="63"/>
                  </a:lnTo>
                  <a:lnTo>
                    <a:pt x="364" y="66"/>
                  </a:lnTo>
                  <a:lnTo>
                    <a:pt x="380" y="15"/>
                  </a:lnTo>
                  <a:lnTo>
                    <a:pt x="384" y="4"/>
                  </a:lnTo>
                  <a:lnTo>
                    <a:pt x="393" y="8"/>
                  </a:lnTo>
                  <a:lnTo>
                    <a:pt x="469" y="32"/>
                  </a:lnTo>
                  <a:lnTo>
                    <a:pt x="478" y="36"/>
                  </a:lnTo>
                  <a:lnTo>
                    <a:pt x="476" y="45"/>
                  </a:lnTo>
                  <a:lnTo>
                    <a:pt x="459" y="96"/>
                  </a:lnTo>
                  <a:lnTo>
                    <a:pt x="491" y="118"/>
                  </a:lnTo>
                  <a:lnTo>
                    <a:pt x="532" y="82"/>
                  </a:lnTo>
                  <a:lnTo>
                    <a:pt x="540" y="75"/>
                  </a:lnTo>
                  <a:lnTo>
                    <a:pt x="546" y="83"/>
                  </a:lnTo>
                  <a:lnTo>
                    <a:pt x="599" y="142"/>
                  </a:lnTo>
                  <a:lnTo>
                    <a:pt x="607" y="150"/>
                  </a:lnTo>
                  <a:lnTo>
                    <a:pt x="599" y="156"/>
                  </a:lnTo>
                  <a:lnTo>
                    <a:pt x="558" y="192"/>
                  </a:lnTo>
                  <a:lnTo>
                    <a:pt x="576" y="227"/>
                  </a:lnTo>
                  <a:lnTo>
                    <a:pt x="629" y="216"/>
                  </a:lnTo>
                  <a:lnTo>
                    <a:pt x="639" y="214"/>
                  </a:lnTo>
                  <a:lnTo>
                    <a:pt x="642" y="224"/>
                  </a:lnTo>
                  <a:lnTo>
                    <a:pt x="658" y="302"/>
                  </a:lnTo>
                  <a:lnTo>
                    <a:pt x="660" y="312"/>
                  </a:lnTo>
                  <a:lnTo>
                    <a:pt x="650" y="313"/>
                  </a:lnTo>
                  <a:lnTo>
                    <a:pt x="597" y="325"/>
                  </a:lnTo>
                  <a:lnTo>
                    <a:pt x="595" y="364"/>
                  </a:lnTo>
                  <a:lnTo>
                    <a:pt x="647" y="381"/>
                  </a:lnTo>
                  <a:lnTo>
                    <a:pt x="656" y="384"/>
                  </a:lnTo>
                  <a:lnTo>
                    <a:pt x="654" y="395"/>
                  </a:lnTo>
                  <a:lnTo>
                    <a:pt x="629" y="469"/>
                  </a:lnTo>
                  <a:lnTo>
                    <a:pt x="626" y="480"/>
                  </a:lnTo>
                  <a:lnTo>
                    <a:pt x="616" y="476"/>
                  </a:lnTo>
                  <a:lnTo>
                    <a:pt x="565" y="459"/>
                  </a:lnTo>
                  <a:lnTo>
                    <a:pt x="542" y="493"/>
                  </a:lnTo>
                  <a:lnTo>
                    <a:pt x="579" y="533"/>
                  </a:lnTo>
                  <a:lnTo>
                    <a:pt x="586" y="540"/>
                  </a:lnTo>
                  <a:lnTo>
                    <a:pt x="578" y="548"/>
                  </a:lnTo>
                  <a:lnTo>
                    <a:pt x="520" y="600"/>
                  </a:lnTo>
                  <a:lnTo>
                    <a:pt x="512" y="607"/>
                  </a:lnTo>
                  <a:lnTo>
                    <a:pt x="506" y="600"/>
                  </a:lnTo>
                  <a:lnTo>
                    <a:pt x="469" y="560"/>
                  </a:lnTo>
                  <a:lnTo>
                    <a:pt x="434" y="578"/>
                  </a:lnTo>
                  <a:lnTo>
                    <a:pt x="444" y="630"/>
                  </a:lnTo>
                  <a:lnTo>
                    <a:pt x="447" y="641"/>
                  </a:lnTo>
                  <a:lnTo>
                    <a:pt x="436" y="642"/>
                  </a:lnTo>
                  <a:lnTo>
                    <a:pt x="359" y="659"/>
                  </a:lnTo>
                  <a:lnTo>
                    <a:pt x="350" y="662"/>
                  </a:lnTo>
                  <a:lnTo>
                    <a:pt x="347" y="651"/>
                  </a:lnTo>
                  <a:lnTo>
                    <a:pt x="335" y="599"/>
                  </a:lnTo>
                  <a:lnTo>
                    <a:pt x="296" y="596"/>
                  </a:lnTo>
                  <a:lnTo>
                    <a:pt x="279" y="647"/>
                  </a:lnTo>
                  <a:lnTo>
                    <a:pt x="276" y="658"/>
                  </a:lnTo>
                  <a:lnTo>
                    <a:pt x="267" y="654"/>
                  </a:lnTo>
                  <a:lnTo>
                    <a:pt x="191" y="630"/>
                  </a:lnTo>
                  <a:lnTo>
                    <a:pt x="182" y="626"/>
                  </a:lnTo>
                  <a:lnTo>
                    <a:pt x="185" y="617"/>
                  </a:lnTo>
                  <a:lnTo>
                    <a:pt x="202" y="566"/>
                  </a:lnTo>
                  <a:lnTo>
                    <a:pt x="168" y="544"/>
                  </a:lnTo>
                  <a:lnTo>
                    <a:pt x="128" y="580"/>
                  </a:lnTo>
                  <a:lnTo>
                    <a:pt x="121" y="587"/>
                  </a:lnTo>
                  <a:lnTo>
                    <a:pt x="114" y="579"/>
                  </a:lnTo>
                  <a:lnTo>
                    <a:pt x="60" y="520"/>
                  </a:lnTo>
                  <a:lnTo>
                    <a:pt x="54" y="512"/>
                  </a:lnTo>
                  <a:lnTo>
                    <a:pt x="62" y="506"/>
                  </a:lnTo>
                  <a:lnTo>
                    <a:pt x="102" y="470"/>
                  </a:lnTo>
                  <a:lnTo>
                    <a:pt x="84" y="434"/>
                  </a:lnTo>
                  <a:lnTo>
                    <a:pt x="30" y="446"/>
                  </a:lnTo>
                  <a:lnTo>
                    <a:pt x="21" y="448"/>
                  </a:lnTo>
                  <a:lnTo>
                    <a:pt x="18" y="438"/>
                  </a:lnTo>
                  <a:lnTo>
                    <a:pt x="1" y="360"/>
                  </a:lnTo>
                  <a:lnTo>
                    <a:pt x="0" y="350"/>
                  </a:lnTo>
                  <a:lnTo>
                    <a:pt x="9" y="349"/>
                  </a:lnTo>
                  <a:lnTo>
                    <a:pt x="63" y="337"/>
                  </a:lnTo>
                  <a:lnTo>
                    <a:pt x="64" y="298"/>
                  </a:lnTo>
                  <a:lnTo>
                    <a:pt x="13" y="281"/>
                  </a:lnTo>
                  <a:lnTo>
                    <a:pt x="4" y="278"/>
                  </a:lnTo>
                  <a:lnTo>
                    <a:pt x="7" y="267"/>
                  </a:lnTo>
                  <a:lnTo>
                    <a:pt x="32" y="193"/>
                  </a:lnTo>
                  <a:lnTo>
                    <a:pt x="34" y="182"/>
                  </a:lnTo>
                  <a:lnTo>
                    <a:pt x="45" y="186"/>
                  </a:lnTo>
                  <a:lnTo>
                    <a:pt x="96" y="203"/>
                  </a:lnTo>
                  <a:lnTo>
                    <a:pt x="117" y="169"/>
                  </a:lnTo>
                  <a:lnTo>
                    <a:pt x="81" y="129"/>
                  </a:lnTo>
                  <a:lnTo>
                    <a:pt x="73" y="122"/>
                  </a:lnTo>
                  <a:lnTo>
                    <a:pt x="81" y="114"/>
                  </a:lnTo>
                  <a:lnTo>
                    <a:pt x="140" y="62"/>
                  </a:lnTo>
                  <a:lnTo>
                    <a:pt x="148" y="55"/>
                  </a:lnTo>
                  <a:lnTo>
                    <a:pt x="155" y="62"/>
                  </a:lnTo>
                  <a:lnTo>
                    <a:pt x="191" y="102"/>
                  </a:lnTo>
                  <a:lnTo>
                    <a:pt x="227" y="84"/>
                  </a:lnTo>
                  <a:lnTo>
                    <a:pt x="215" y="32"/>
                  </a:lnTo>
                  <a:lnTo>
                    <a:pt x="214" y="21"/>
                  </a:lnTo>
                  <a:lnTo>
                    <a:pt x="223" y="20"/>
                  </a:lnTo>
                  <a:lnTo>
                    <a:pt x="300" y="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97">
              <a:extLst>
                <a:ext uri="{FF2B5EF4-FFF2-40B4-BE49-F238E27FC236}">
                  <a16:creationId xmlns:a16="http://schemas.microsoft.com/office/drawing/2014/main" xmlns="" id="{E12454C7-BDFE-9E4B-B039-3D5DEE325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8251" y="2324042"/>
              <a:ext cx="322406" cy="322406"/>
            </a:xfrm>
            <a:custGeom>
              <a:avLst/>
              <a:gdLst>
                <a:gd name="T0" fmla="*/ 104 w 232"/>
                <a:gd name="T1" fmla="*/ 80 h 232"/>
                <a:gd name="T2" fmla="*/ 83 w 232"/>
                <a:gd name="T3" fmla="*/ 100 h 232"/>
                <a:gd name="T4" fmla="*/ 81 w 232"/>
                <a:gd name="T5" fmla="*/ 129 h 232"/>
                <a:gd name="T6" fmla="*/ 101 w 232"/>
                <a:gd name="T7" fmla="*/ 150 h 232"/>
                <a:gd name="T8" fmla="*/ 129 w 232"/>
                <a:gd name="T9" fmla="*/ 151 h 232"/>
                <a:gd name="T10" fmla="*/ 151 w 232"/>
                <a:gd name="T11" fmla="*/ 131 h 232"/>
                <a:gd name="T12" fmla="*/ 152 w 232"/>
                <a:gd name="T13" fmla="*/ 104 h 232"/>
                <a:gd name="T14" fmla="*/ 133 w 232"/>
                <a:gd name="T15" fmla="*/ 82 h 232"/>
                <a:gd name="T16" fmla="*/ 110 w 232"/>
                <a:gd name="T17" fmla="*/ 0 h 232"/>
                <a:gd name="T18" fmla="*/ 114 w 232"/>
                <a:gd name="T19" fmla="*/ 21 h 232"/>
                <a:gd name="T20" fmla="*/ 134 w 232"/>
                <a:gd name="T21" fmla="*/ 4 h 232"/>
                <a:gd name="T22" fmla="*/ 139 w 232"/>
                <a:gd name="T23" fmla="*/ 2 h 232"/>
                <a:gd name="T24" fmla="*/ 169 w 232"/>
                <a:gd name="T25" fmla="*/ 12 h 232"/>
                <a:gd name="T26" fmla="*/ 161 w 232"/>
                <a:gd name="T27" fmla="*/ 33 h 232"/>
                <a:gd name="T28" fmla="*/ 173 w 232"/>
                <a:gd name="T29" fmla="*/ 41 h 232"/>
                <a:gd name="T30" fmla="*/ 190 w 232"/>
                <a:gd name="T31" fmla="*/ 25 h 232"/>
                <a:gd name="T32" fmla="*/ 211 w 232"/>
                <a:gd name="T33" fmla="*/ 49 h 232"/>
                <a:gd name="T34" fmla="*/ 211 w 232"/>
                <a:gd name="T35" fmla="*/ 54 h 232"/>
                <a:gd name="T36" fmla="*/ 201 w 232"/>
                <a:gd name="T37" fmla="*/ 74 h 232"/>
                <a:gd name="T38" fmla="*/ 222 w 232"/>
                <a:gd name="T39" fmla="*/ 75 h 232"/>
                <a:gd name="T40" fmla="*/ 226 w 232"/>
                <a:gd name="T41" fmla="*/ 78 h 232"/>
                <a:gd name="T42" fmla="*/ 232 w 232"/>
                <a:gd name="T43" fmla="*/ 109 h 232"/>
                <a:gd name="T44" fmla="*/ 211 w 232"/>
                <a:gd name="T45" fmla="*/ 113 h 232"/>
                <a:gd name="T46" fmla="*/ 228 w 232"/>
                <a:gd name="T47" fmla="*/ 134 h 232"/>
                <a:gd name="T48" fmla="*/ 231 w 232"/>
                <a:gd name="T49" fmla="*/ 138 h 232"/>
                <a:gd name="T50" fmla="*/ 220 w 232"/>
                <a:gd name="T51" fmla="*/ 168 h 232"/>
                <a:gd name="T52" fmla="*/ 199 w 232"/>
                <a:gd name="T53" fmla="*/ 160 h 232"/>
                <a:gd name="T54" fmla="*/ 191 w 232"/>
                <a:gd name="T55" fmla="*/ 172 h 232"/>
                <a:gd name="T56" fmla="*/ 206 w 232"/>
                <a:gd name="T57" fmla="*/ 189 h 232"/>
                <a:gd name="T58" fmla="*/ 184 w 232"/>
                <a:gd name="T59" fmla="*/ 210 h 232"/>
                <a:gd name="T60" fmla="*/ 178 w 232"/>
                <a:gd name="T61" fmla="*/ 210 h 232"/>
                <a:gd name="T62" fmla="*/ 159 w 232"/>
                <a:gd name="T63" fmla="*/ 199 h 232"/>
                <a:gd name="T64" fmla="*/ 157 w 232"/>
                <a:gd name="T65" fmla="*/ 220 h 232"/>
                <a:gd name="T66" fmla="*/ 155 w 232"/>
                <a:gd name="T67" fmla="*/ 226 h 232"/>
                <a:gd name="T68" fmla="*/ 123 w 232"/>
                <a:gd name="T69" fmla="*/ 232 h 232"/>
                <a:gd name="T70" fmla="*/ 119 w 232"/>
                <a:gd name="T71" fmla="*/ 210 h 232"/>
                <a:gd name="T72" fmla="*/ 98 w 232"/>
                <a:gd name="T73" fmla="*/ 227 h 232"/>
                <a:gd name="T74" fmla="*/ 95 w 232"/>
                <a:gd name="T75" fmla="*/ 229 h 232"/>
                <a:gd name="T76" fmla="*/ 64 w 232"/>
                <a:gd name="T77" fmla="*/ 219 h 232"/>
                <a:gd name="T78" fmla="*/ 72 w 232"/>
                <a:gd name="T79" fmla="*/ 198 h 232"/>
                <a:gd name="T80" fmla="*/ 60 w 232"/>
                <a:gd name="T81" fmla="*/ 190 h 232"/>
                <a:gd name="T82" fmla="*/ 43 w 232"/>
                <a:gd name="T83" fmla="*/ 206 h 232"/>
                <a:gd name="T84" fmla="*/ 22 w 232"/>
                <a:gd name="T85" fmla="*/ 182 h 232"/>
                <a:gd name="T86" fmla="*/ 22 w 232"/>
                <a:gd name="T87" fmla="*/ 177 h 232"/>
                <a:gd name="T88" fmla="*/ 33 w 232"/>
                <a:gd name="T89" fmla="*/ 159 h 232"/>
                <a:gd name="T90" fmla="*/ 12 w 232"/>
                <a:gd name="T91" fmla="*/ 156 h 232"/>
                <a:gd name="T92" fmla="*/ 7 w 232"/>
                <a:gd name="T93" fmla="*/ 154 h 232"/>
                <a:gd name="T94" fmla="*/ 0 w 232"/>
                <a:gd name="T95" fmla="*/ 122 h 232"/>
                <a:gd name="T96" fmla="*/ 22 w 232"/>
                <a:gd name="T97" fmla="*/ 118 h 232"/>
                <a:gd name="T98" fmla="*/ 5 w 232"/>
                <a:gd name="T99" fmla="*/ 99 h 232"/>
                <a:gd name="T100" fmla="*/ 3 w 232"/>
                <a:gd name="T101" fmla="*/ 93 h 232"/>
                <a:gd name="T102" fmla="*/ 13 w 232"/>
                <a:gd name="T103" fmla="*/ 63 h 232"/>
                <a:gd name="T104" fmla="*/ 34 w 232"/>
                <a:gd name="T105" fmla="*/ 71 h 232"/>
                <a:gd name="T106" fmla="*/ 42 w 232"/>
                <a:gd name="T107" fmla="*/ 59 h 232"/>
                <a:gd name="T108" fmla="*/ 26 w 232"/>
                <a:gd name="T109" fmla="*/ 42 h 232"/>
                <a:gd name="T110" fmla="*/ 50 w 232"/>
                <a:gd name="T111" fmla="*/ 21 h 232"/>
                <a:gd name="T112" fmla="*/ 55 w 232"/>
                <a:gd name="T113" fmla="*/ 21 h 232"/>
                <a:gd name="T114" fmla="*/ 74 w 232"/>
                <a:gd name="T115" fmla="*/ 32 h 232"/>
                <a:gd name="T116" fmla="*/ 76 w 232"/>
                <a:gd name="T117" fmla="*/ 11 h 232"/>
                <a:gd name="T118" fmla="*/ 79 w 232"/>
                <a:gd name="T119" fmla="*/ 7 h 232"/>
                <a:gd name="T120" fmla="*/ 110 w 232"/>
                <a:gd name="T12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" h="232">
                  <a:moveTo>
                    <a:pt x="118" y="78"/>
                  </a:moveTo>
                  <a:lnTo>
                    <a:pt x="104" y="80"/>
                  </a:lnTo>
                  <a:lnTo>
                    <a:pt x="92" y="88"/>
                  </a:lnTo>
                  <a:lnTo>
                    <a:pt x="83" y="100"/>
                  </a:lnTo>
                  <a:lnTo>
                    <a:pt x="79" y="114"/>
                  </a:lnTo>
                  <a:lnTo>
                    <a:pt x="81" y="129"/>
                  </a:lnTo>
                  <a:lnTo>
                    <a:pt x="89" y="140"/>
                  </a:lnTo>
                  <a:lnTo>
                    <a:pt x="101" y="150"/>
                  </a:lnTo>
                  <a:lnTo>
                    <a:pt x="114" y="154"/>
                  </a:lnTo>
                  <a:lnTo>
                    <a:pt x="129" y="151"/>
                  </a:lnTo>
                  <a:lnTo>
                    <a:pt x="142" y="143"/>
                  </a:lnTo>
                  <a:lnTo>
                    <a:pt x="151" y="131"/>
                  </a:lnTo>
                  <a:lnTo>
                    <a:pt x="155" y="118"/>
                  </a:lnTo>
                  <a:lnTo>
                    <a:pt x="152" y="104"/>
                  </a:lnTo>
                  <a:lnTo>
                    <a:pt x="144" y="91"/>
                  </a:lnTo>
                  <a:lnTo>
                    <a:pt x="133" y="82"/>
                  </a:lnTo>
                  <a:lnTo>
                    <a:pt x="118" y="78"/>
                  </a:lnTo>
                  <a:close/>
                  <a:moveTo>
                    <a:pt x="110" y="0"/>
                  </a:moveTo>
                  <a:lnTo>
                    <a:pt x="110" y="3"/>
                  </a:lnTo>
                  <a:lnTo>
                    <a:pt x="114" y="21"/>
                  </a:lnTo>
                  <a:lnTo>
                    <a:pt x="129" y="23"/>
                  </a:lnTo>
                  <a:lnTo>
                    <a:pt x="134" y="4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65" y="11"/>
                  </a:lnTo>
                  <a:lnTo>
                    <a:pt x="169" y="12"/>
                  </a:lnTo>
                  <a:lnTo>
                    <a:pt x="168" y="15"/>
                  </a:lnTo>
                  <a:lnTo>
                    <a:pt x="161" y="33"/>
                  </a:lnTo>
                  <a:lnTo>
                    <a:pt x="168" y="37"/>
                  </a:lnTo>
                  <a:lnTo>
                    <a:pt x="173" y="41"/>
                  </a:lnTo>
                  <a:lnTo>
                    <a:pt x="188" y="28"/>
                  </a:lnTo>
                  <a:lnTo>
                    <a:pt x="190" y="25"/>
                  </a:lnTo>
                  <a:lnTo>
                    <a:pt x="193" y="29"/>
                  </a:lnTo>
                  <a:lnTo>
                    <a:pt x="211" y="49"/>
                  </a:lnTo>
                  <a:lnTo>
                    <a:pt x="214" y="51"/>
                  </a:lnTo>
                  <a:lnTo>
                    <a:pt x="211" y="54"/>
                  </a:lnTo>
                  <a:lnTo>
                    <a:pt x="197" y="67"/>
                  </a:lnTo>
                  <a:lnTo>
                    <a:pt x="201" y="74"/>
                  </a:lnTo>
                  <a:lnTo>
                    <a:pt x="203" y="79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26" y="78"/>
                  </a:lnTo>
                  <a:lnTo>
                    <a:pt x="232" y="105"/>
                  </a:lnTo>
                  <a:lnTo>
                    <a:pt x="232" y="109"/>
                  </a:lnTo>
                  <a:lnTo>
                    <a:pt x="229" y="109"/>
                  </a:lnTo>
                  <a:lnTo>
                    <a:pt x="211" y="113"/>
                  </a:lnTo>
                  <a:lnTo>
                    <a:pt x="210" y="127"/>
                  </a:lnTo>
                  <a:lnTo>
                    <a:pt x="228" y="134"/>
                  </a:lnTo>
                  <a:lnTo>
                    <a:pt x="231" y="134"/>
                  </a:lnTo>
                  <a:lnTo>
                    <a:pt x="231" y="138"/>
                  </a:lnTo>
                  <a:lnTo>
                    <a:pt x="222" y="164"/>
                  </a:lnTo>
                  <a:lnTo>
                    <a:pt x="220" y="168"/>
                  </a:lnTo>
                  <a:lnTo>
                    <a:pt x="218" y="167"/>
                  </a:lnTo>
                  <a:lnTo>
                    <a:pt x="199" y="160"/>
                  </a:lnTo>
                  <a:lnTo>
                    <a:pt x="195" y="167"/>
                  </a:lnTo>
                  <a:lnTo>
                    <a:pt x="191" y="172"/>
                  </a:lnTo>
                  <a:lnTo>
                    <a:pt x="205" y="186"/>
                  </a:lnTo>
                  <a:lnTo>
                    <a:pt x="206" y="189"/>
                  </a:lnTo>
                  <a:lnTo>
                    <a:pt x="203" y="192"/>
                  </a:lnTo>
                  <a:lnTo>
                    <a:pt x="184" y="210"/>
                  </a:lnTo>
                  <a:lnTo>
                    <a:pt x="181" y="212"/>
                  </a:lnTo>
                  <a:lnTo>
                    <a:pt x="178" y="210"/>
                  </a:lnTo>
                  <a:lnTo>
                    <a:pt x="165" y="195"/>
                  </a:lnTo>
                  <a:lnTo>
                    <a:pt x="159" y="199"/>
                  </a:lnTo>
                  <a:lnTo>
                    <a:pt x="153" y="202"/>
                  </a:lnTo>
                  <a:lnTo>
                    <a:pt x="157" y="220"/>
                  </a:lnTo>
                  <a:lnTo>
                    <a:pt x="157" y="224"/>
                  </a:lnTo>
                  <a:lnTo>
                    <a:pt x="155" y="226"/>
                  </a:lnTo>
                  <a:lnTo>
                    <a:pt x="127" y="231"/>
                  </a:lnTo>
                  <a:lnTo>
                    <a:pt x="123" y="232"/>
                  </a:lnTo>
                  <a:lnTo>
                    <a:pt x="123" y="228"/>
                  </a:lnTo>
                  <a:lnTo>
                    <a:pt x="119" y="210"/>
                  </a:lnTo>
                  <a:lnTo>
                    <a:pt x="105" y="209"/>
                  </a:lnTo>
                  <a:lnTo>
                    <a:pt x="98" y="227"/>
                  </a:lnTo>
                  <a:lnTo>
                    <a:pt x="98" y="231"/>
                  </a:lnTo>
                  <a:lnTo>
                    <a:pt x="95" y="229"/>
                  </a:lnTo>
                  <a:lnTo>
                    <a:pt x="68" y="220"/>
                  </a:lnTo>
                  <a:lnTo>
                    <a:pt x="64" y="219"/>
                  </a:lnTo>
                  <a:lnTo>
                    <a:pt x="66" y="216"/>
                  </a:lnTo>
                  <a:lnTo>
                    <a:pt x="72" y="198"/>
                  </a:lnTo>
                  <a:lnTo>
                    <a:pt x="66" y="194"/>
                  </a:lnTo>
                  <a:lnTo>
                    <a:pt x="60" y="190"/>
                  </a:lnTo>
                  <a:lnTo>
                    <a:pt x="46" y="203"/>
                  </a:lnTo>
                  <a:lnTo>
                    <a:pt x="43" y="206"/>
                  </a:lnTo>
                  <a:lnTo>
                    <a:pt x="41" y="203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22" y="177"/>
                  </a:lnTo>
                  <a:lnTo>
                    <a:pt x="37" y="164"/>
                  </a:lnTo>
                  <a:lnTo>
                    <a:pt x="33" y="159"/>
                  </a:lnTo>
                  <a:lnTo>
                    <a:pt x="30" y="152"/>
                  </a:lnTo>
                  <a:lnTo>
                    <a:pt x="12" y="156"/>
                  </a:lnTo>
                  <a:lnTo>
                    <a:pt x="8" y="156"/>
                  </a:lnTo>
                  <a:lnTo>
                    <a:pt x="7" y="154"/>
                  </a:lnTo>
                  <a:lnTo>
                    <a:pt x="2" y="126"/>
                  </a:lnTo>
                  <a:lnTo>
                    <a:pt x="0" y="122"/>
                  </a:lnTo>
                  <a:lnTo>
                    <a:pt x="4" y="122"/>
                  </a:lnTo>
                  <a:lnTo>
                    <a:pt x="22" y="118"/>
                  </a:lnTo>
                  <a:lnTo>
                    <a:pt x="24" y="104"/>
                  </a:lnTo>
                  <a:lnTo>
                    <a:pt x="5" y="99"/>
                  </a:lnTo>
                  <a:lnTo>
                    <a:pt x="2" y="97"/>
                  </a:lnTo>
                  <a:lnTo>
                    <a:pt x="3" y="93"/>
                  </a:lnTo>
                  <a:lnTo>
                    <a:pt x="12" y="67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34" y="71"/>
                  </a:lnTo>
                  <a:lnTo>
                    <a:pt x="38" y="64"/>
                  </a:lnTo>
                  <a:lnTo>
                    <a:pt x="42" y="59"/>
                  </a:lnTo>
                  <a:lnTo>
                    <a:pt x="29" y="45"/>
                  </a:lnTo>
                  <a:lnTo>
                    <a:pt x="26" y="42"/>
                  </a:lnTo>
                  <a:lnTo>
                    <a:pt x="29" y="40"/>
                  </a:lnTo>
                  <a:lnTo>
                    <a:pt x="50" y="21"/>
                  </a:lnTo>
                  <a:lnTo>
                    <a:pt x="53" y="19"/>
                  </a:lnTo>
                  <a:lnTo>
                    <a:pt x="55" y="21"/>
                  </a:lnTo>
                  <a:lnTo>
                    <a:pt x="68" y="36"/>
                  </a:lnTo>
                  <a:lnTo>
                    <a:pt x="74" y="32"/>
                  </a:lnTo>
                  <a:lnTo>
                    <a:pt x="80" y="29"/>
                  </a:lnTo>
                  <a:lnTo>
                    <a:pt x="76" y="11"/>
                  </a:lnTo>
                  <a:lnTo>
                    <a:pt x="76" y="7"/>
                  </a:lnTo>
                  <a:lnTo>
                    <a:pt x="79" y="7"/>
                  </a:lnTo>
                  <a:lnTo>
                    <a:pt x="106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98">
              <a:extLst>
                <a:ext uri="{FF2B5EF4-FFF2-40B4-BE49-F238E27FC236}">
                  <a16:creationId xmlns:a16="http://schemas.microsoft.com/office/drawing/2014/main" xmlns="" id="{5B9BD8B3-343E-884F-AFE7-1146CFA72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0892" y="1629202"/>
              <a:ext cx="252922" cy="251532"/>
            </a:xfrm>
            <a:custGeom>
              <a:avLst/>
              <a:gdLst>
                <a:gd name="T0" fmla="*/ 81 w 182"/>
                <a:gd name="T1" fmla="*/ 63 h 181"/>
                <a:gd name="T2" fmla="*/ 64 w 182"/>
                <a:gd name="T3" fmla="*/ 77 h 181"/>
                <a:gd name="T4" fmla="*/ 63 w 182"/>
                <a:gd name="T5" fmla="*/ 100 h 181"/>
                <a:gd name="T6" fmla="*/ 78 w 182"/>
                <a:gd name="T7" fmla="*/ 117 h 181"/>
                <a:gd name="T8" fmla="*/ 101 w 182"/>
                <a:gd name="T9" fmla="*/ 118 h 181"/>
                <a:gd name="T10" fmla="*/ 118 w 182"/>
                <a:gd name="T11" fmla="*/ 102 h 181"/>
                <a:gd name="T12" fmla="*/ 119 w 182"/>
                <a:gd name="T13" fmla="*/ 80 h 181"/>
                <a:gd name="T14" fmla="*/ 103 w 182"/>
                <a:gd name="T15" fmla="*/ 63 h 181"/>
                <a:gd name="T16" fmla="*/ 85 w 182"/>
                <a:gd name="T17" fmla="*/ 0 h 181"/>
                <a:gd name="T18" fmla="*/ 89 w 182"/>
                <a:gd name="T19" fmla="*/ 17 h 181"/>
                <a:gd name="T20" fmla="*/ 105 w 182"/>
                <a:gd name="T21" fmla="*/ 3 h 181"/>
                <a:gd name="T22" fmla="*/ 109 w 182"/>
                <a:gd name="T23" fmla="*/ 1 h 181"/>
                <a:gd name="T24" fmla="*/ 132 w 182"/>
                <a:gd name="T25" fmla="*/ 9 h 181"/>
                <a:gd name="T26" fmla="*/ 126 w 182"/>
                <a:gd name="T27" fmla="*/ 26 h 181"/>
                <a:gd name="T28" fmla="*/ 147 w 182"/>
                <a:gd name="T29" fmla="*/ 22 h 181"/>
                <a:gd name="T30" fmla="*/ 151 w 182"/>
                <a:gd name="T31" fmla="*/ 22 h 181"/>
                <a:gd name="T32" fmla="*/ 168 w 182"/>
                <a:gd name="T33" fmla="*/ 41 h 181"/>
                <a:gd name="T34" fmla="*/ 153 w 182"/>
                <a:gd name="T35" fmla="*/ 52 h 181"/>
                <a:gd name="T36" fmla="*/ 173 w 182"/>
                <a:gd name="T37" fmla="*/ 59 h 181"/>
                <a:gd name="T38" fmla="*/ 177 w 182"/>
                <a:gd name="T39" fmla="*/ 60 h 181"/>
                <a:gd name="T40" fmla="*/ 182 w 182"/>
                <a:gd name="T41" fmla="*/ 85 h 181"/>
                <a:gd name="T42" fmla="*/ 165 w 182"/>
                <a:gd name="T43" fmla="*/ 89 h 181"/>
                <a:gd name="T44" fmla="*/ 178 w 182"/>
                <a:gd name="T45" fmla="*/ 104 h 181"/>
                <a:gd name="T46" fmla="*/ 179 w 182"/>
                <a:gd name="T47" fmla="*/ 107 h 181"/>
                <a:gd name="T48" fmla="*/ 173 w 182"/>
                <a:gd name="T49" fmla="*/ 131 h 181"/>
                <a:gd name="T50" fmla="*/ 156 w 182"/>
                <a:gd name="T51" fmla="*/ 126 h 181"/>
                <a:gd name="T52" fmla="*/ 160 w 182"/>
                <a:gd name="T53" fmla="*/ 145 h 181"/>
                <a:gd name="T54" fmla="*/ 160 w 182"/>
                <a:gd name="T55" fmla="*/ 149 h 181"/>
                <a:gd name="T56" fmla="*/ 141 w 182"/>
                <a:gd name="T57" fmla="*/ 166 h 181"/>
                <a:gd name="T58" fmla="*/ 130 w 182"/>
                <a:gd name="T59" fmla="*/ 153 h 181"/>
                <a:gd name="T60" fmla="*/ 123 w 182"/>
                <a:gd name="T61" fmla="*/ 173 h 181"/>
                <a:gd name="T62" fmla="*/ 120 w 182"/>
                <a:gd name="T63" fmla="*/ 176 h 181"/>
                <a:gd name="T64" fmla="*/ 97 w 182"/>
                <a:gd name="T65" fmla="*/ 181 h 181"/>
                <a:gd name="T66" fmla="*/ 93 w 182"/>
                <a:gd name="T67" fmla="*/ 164 h 181"/>
                <a:gd name="T68" fmla="*/ 77 w 182"/>
                <a:gd name="T69" fmla="*/ 177 h 181"/>
                <a:gd name="T70" fmla="*/ 73 w 182"/>
                <a:gd name="T71" fmla="*/ 180 h 181"/>
                <a:gd name="T72" fmla="*/ 50 w 182"/>
                <a:gd name="T73" fmla="*/ 172 h 181"/>
                <a:gd name="T74" fmla="*/ 56 w 182"/>
                <a:gd name="T75" fmla="*/ 155 h 181"/>
                <a:gd name="T76" fmla="*/ 35 w 182"/>
                <a:gd name="T77" fmla="*/ 159 h 181"/>
                <a:gd name="T78" fmla="*/ 31 w 182"/>
                <a:gd name="T79" fmla="*/ 159 h 181"/>
                <a:gd name="T80" fmla="*/ 16 w 182"/>
                <a:gd name="T81" fmla="*/ 140 h 181"/>
                <a:gd name="T82" fmla="*/ 29 w 182"/>
                <a:gd name="T83" fmla="*/ 128 h 181"/>
                <a:gd name="T84" fmla="*/ 9 w 182"/>
                <a:gd name="T85" fmla="*/ 122 h 181"/>
                <a:gd name="T86" fmla="*/ 5 w 182"/>
                <a:gd name="T87" fmla="*/ 119 h 181"/>
                <a:gd name="T88" fmla="*/ 0 w 182"/>
                <a:gd name="T89" fmla="*/ 96 h 181"/>
                <a:gd name="T90" fmla="*/ 17 w 182"/>
                <a:gd name="T91" fmla="*/ 92 h 181"/>
                <a:gd name="T92" fmla="*/ 4 w 182"/>
                <a:gd name="T93" fmla="*/ 76 h 181"/>
                <a:gd name="T94" fmla="*/ 3 w 182"/>
                <a:gd name="T95" fmla="*/ 73 h 181"/>
                <a:gd name="T96" fmla="*/ 9 w 182"/>
                <a:gd name="T97" fmla="*/ 50 h 181"/>
                <a:gd name="T98" fmla="*/ 26 w 182"/>
                <a:gd name="T99" fmla="*/ 55 h 181"/>
                <a:gd name="T100" fmla="*/ 22 w 182"/>
                <a:gd name="T101" fmla="*/ 34 h 181"/>
                <a:gd name="T102" fmla="*/ 22 w 182"/>
                <a:gd name="T103" fmla="*/ 30 h 181"/>
                <a:gd name="T104" fmla="*/ 41 w 182"/>
                <a:gd name="T105" fmla="*/ 15 h 181"/>
                <a:gd name="T106" fmla="*/ 52 w 182"/>
                <a:gd name="T107" fmla="*/ 28 h 181"/>
                <a:gd name="T108" fmla="*/ 59 w 182"/>
                <a:gd name="T109" fmla="*/ 8 h 181"/>
                <a:gd name="T110" fmla="*/ 61 w 182"/>
                <a:gd name="T111" fmla="*/ 4 h 181"/>
                <a:gd name="T112" fmla="*/ 85 w 182"/>
                <a:gd name="T1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2" h="181">
                  <a:moveTo>
                    <a:pt x="93" y="60"/>
                  </a:moveTo>
                  <a:lnTo>
                    <a:pt x="81" y="63"/>
                  </a:lnTo>
                  <a:lnTo>
                    <a:pt x="71" y="68"/>
                  </a:lnTo>
                  <a:lnTo>
                    <a:pt x="64" y="77"/>
                  </a:lnTo>
                  <a:lnTo>
                    <a:pt x="61" y="89"/>
                  </a:lnTo>
                  <a:lnTo>
                    <a:pt x="63" y="100"/>
                  </a:lnTo>
                  <a:lnTo>
                    <a:pt x="69" y="110"/>
                  </a:lnTo>
                  <a:lnTo>
                    <a:pt x="78" y="117"/>
                  </a:lnTo>
                  <a:lnTo>
                    <a:pt x="89" y="119"/>
                  </a:lnTo>
                  <a:lnTo>
                    <a:pt x="101" y="118"/>
                  </a:lnTo>
                  <a:lnTo>
                    <a:pt x="111" y="113"/>
                  </a:lnTo>
                  <a:lnTo>
                    <a:pt x="118" y="102"/>
                  </a:lnTo>
                  <a:lnTo>
                    <a:pt x="120" y="92"/>
                  </a:lnTo>
                  <a:lnTo>
                    <a:pt x="119" y="80"/>
                  </a:lnTo>
                  <a:lnTo>
                    <a:pt x="113" y="71"/>
                  </a:lnTo>
                  <a:lnTo>
                    <a:pt x="103" y="63"/>
                  </a:lnTo>
                  <a:lnTo>
                    <a:pt x="93" y="60"/>
                  </a:lnTo>
                  <a:close/>
                  <a:moveTo>
                    <a:pt x="85" y="0"/>
                  </a:moveTo>
                  <a:lnTo>
                    <a:pt x="86" y="3"/>
                  </a:lnTo>
                  <a:lnTo>
                    <a:pt x="89" y="17"/>
                  </a:lnTo>
                  <a:lnTo>
                    <a:pt x="101" y="17"/>
                  </a:lnTo>
                  <a:lnTo>
                    <a:pt x="105" y="3"/>
                  </a:lnTo>
                  <a:lnTo>
                    <a:pt x="106" y="0"/>
                  </a:lnTo>
                  <a:lnTo>
                    <a:pt x="109" y="1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1" y="12"/>
                  </a:lnTo>
                  <a:lnTo>
                    <a:pt x="126" y="26"/>
                  </a:lnTo>
                  <a:lnTo>
                    <a:pt x="135" y="32"/>
                  </a:lnTo>
                  <a:lnTo>
                    <a:pt x="147" y="22"/>
                  </a:lnTo>
                  <a:lnTo>
                    <a:pt x="149" y="20"/>
                  </a:lnTo>
                  <a:lnTo>
                    <a:pt x="151" y="22"/>
                  </a:lnTo>
                  <a:lnTo>
                    <a:pt x="165" y="38"/>
                  </a:lnTo>
                  <a:lnTo>
                    <a:pt x="168" y="41"/>
                  </a:lnTo>
                  <a:lnTo>
                    <a:pt x="165" y="42"/>
                  </a:lnTo>
                  <a:lnTo>
                    <a:pt x="153" y="52"/>
                  </a:lnTo>
                  <a:lnTo>
                    <a:pt x="158" y="62"/>
                  </a:lnTo>
                  <a:lnTo>
                    <a:pt x="173" y="59"/>
                  </a:lnTo>
                  <a:lnTo>
                    <a:pt x="175" y="58"/>
                  </a:lnTo>
                  <a:lnTo>
                    <a:pt x="177" y="60"/>
                  </a:lnTo>
                  <a:lnTo>
                    <a:pt x="181" y="83"/>
                  </a:lnTo>
                  <a:lnTo>
                    <a:pt x="182" y="85"/>
                  </a:lnTo>
                  <a:lnTo>
                    <a:pt x="179" y="85"/>
                  </a:lnTo>
                  <a:lnTo>
                    <a:pt x="165" y="89"/>
                  </a:lnTo>
                  <a:lnTo>
                    <a:pt x="164" y="100"/>
                  </a:lnTo>
                  <a:lnTo>
                    <a:pt x="178" y="104"/>
                  </a:lnTo>
                  <a:lnTo>
                    <a:pt x="181" y="105"/>
                  </a:lnTo>
                  <a:lnTo>
                    <a:pt x="179" y="107"/>
                  </a:lnTo>
                  <a:lnTo>
                    <a:pt x="173" y="128"/>
                  </a:lnTo>
                  <a:lnTo>
                    <a:pt x="173" y="131"/>
                  </a:lnTo>
                  <a:lnTo>
                    <a:pt x="170" y="130"/>
                  </a:lnTo>
                  <a:lnTo>
                    <a:pt x="156" y="126"/>
                  </a:lnTo>
                  <a:lnTo>
                    <a:pt x="149" y="135"/>
                  </a:lnTo>
                  <a:lnTo>
                    <a:pt x="160" y="145"/>
                  </a:lnTo>
                  <a:lnTo>
                    <a:pt x="161" y="148"/>
                  </a:lnTo>
                  <a:lnTo>
                    <a:pt x="160" y="149"/>
                  </a:lnTo>
                  <a:lnTo>
                    <a:pt x="143" y="164"/>
                  </a:lnTo>
                  <a:lnTo>
                    <a:pt x="141" y="166"/>
                  </a:lnTo>
                  <a:lnTo>
                    <a:pt x="139" y="164"/>
                  </a:lnTo>
                  <a:lnTo>
                    <a:pt x="130" y="153"/>
                  </a:lnTo>
                  <a:lnTo>
                    <a:pt x="119" y="159"/>
                  </a:lnTo>
                  <a:lnTo>
                    <a:pt x="123" y="173"/>
                  </a:lnTo>
                  <a:lnTo>
                    <a:pt x="123" y="176"/>
                  </a:lnTo>
                  <a:lnTo>
                    <a:pt x="120" y="176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6" y="178"/>
                  </a:lnTo>
                  <a:lnTo>
                    <a:pt x="93" y="164"/>
                  </a:lnTo>
                  <a:lnTo>
                    <a:pt x="81" y="164"/>
                  </a:lnTo>
                  <a:lnTo>
                    <a:pt x="77" y="177"/>
                  </a:lnTo>
                  <a:lnTo>
                    <a:pt x="76" y="180"/>
                  </a:lnTo>
                  <a:lnTo>
                    <a:pt x="73" y="180"/>
                  </a:lnTo>
                  <a:lnTo>
                    <a:pt x="52" y="173"/>
                  </a:lnTo>
                  <a:lnTo>
                    <a:pt x="50" y="172"/>
                  </a:lnTo>
                  <a:lnTo>
                    <a:pt x="51" y="169"/>
                  </a:lnTo>
                  <a:lnTo>
                    <a:pt x="56" y="155"/>
                  </a:lnTo>
                  <a:lnTo>
                    <a:pt x="47" y="149"/>
                  </a:lnTo>
                  <a:lnTo>
                    <a:pt x="35" y="159"/>
                  </a:lnTo>
                  <a:lnTo>
                    <a:pt x="34" y="161"/>
                  </a:lnTo>
                  <a:lnTo>
                    <a:pt x="31" y="159"/>
                  </a:lnTo>
                  <a:lnTo>
                    <a:pt x="17" y="143"/>
                  </a:lnTo>
                  <a:lnTo>
                    <a:pt x="16" y="140"/>
                  </a:lnTo>
                  <a:lnTo>
                    <a:pt x="17" y="139"/>
                  </a:lnTo>
                  <a:lnTo>
                    <a:pt x="29" y="128"/>
                  </a:lnTo>
                  <a:lnTo>
                    <a:pt x="23" y="119"/>
                  </a:lnTo>
                  <a:lnTo>
                    <a:pt x="9" y="122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1" y="98"/>
                  </a:lnTo>
                  <a:lnTo>
                    <a:pt x="0" y="96"/>
                  </a:lnTo>
                  <a:lnTo>
                    <a:pt x="3" y="96"/>
                  </a:lnTo>
                  <a:lnTo>
                    <a:pt x="17" y="92"/>
                  </a:lnTo>
                  <a:lnTo>
                    <a:pt x="18" y="81"/>
                  </a:lnTo>
                  <a:lnTo>
                    <a:pt x="4" y="76"/>
                  </a:lnTo>
                  <a:lnTo>
                    <a:pt x="1" y="76"/>
                  </a:lnTo>
                  <a:lnTo>
                    <a:pt x="3" y="73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13" y="50"/>
                  </a:lnTo>
                  <a:lnTo>
                    <a:pt x="26" y="55"/>
                  </a:lnTo>
                  <a:lnTo>
                    <a:pt x="33" y="46"/>
                  </a:lnTo>
                  <a:lnTo>
                    <a:pt x="22" y="34"/>
                  </a:lnTo>
                  <a:lnTo>
                    <a:pt x="21" y="33"/>
                  </a:lnTo>
                  <a:lnTo>
                    <a:pt x="22" y="30"/>
                  </a:lnTo>
                  <a:lnTo>
                    <a:pt x="39" y="16"/>
                  </a:lnTo>
                  <a:lnTo>
                    <a:pt x="41" y="15"/>
                  </a:lnTo>
                  <a:lnTo>
                    <a:pt x="43" y="16"/>
                  </a:lnTo>
                  <a:lnTo>
                    <a:pt x="52" y="28"/>
                  </a:lnTo>
                  <a:lnTo>
                    <a:pt x="63" y="22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8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9">
              <a:extLst>
                <a:ext uri="{FF2B5EF4-FFF2-40B4-BE49-F238E27FC236}">
                  <a16:creationId xmlns:a16="http://schemas.microsoft.com/office/drawing/2014/main" xmlns="" id="{5276B92A-BCB7-254E-B935-A350EC6F7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4761" y="4403002"/>
              <a:ext cx="371045" cy="369655"/>
            </a:xfrm>
            <a:custGeom>
              <a:avLst/>
              <a:gdLst>
                <a:gd name="T0" fmla="*/ 119 w 267"/>
                <a:gd name="T1" fmla="*/ 91 h 266"/>
                <a:gd name="T2" fmla="*/ 94 w 267"/>
                <a:gd name="T3" fmla="*/ 114 h 266"/>
                <a:gd name="T4" fmla="*/ 93 w 267"/>
                <a:gd name="T5" fmla="*/ 146 h 266"/>
                <a:gd name="T6" fmla="*/ 115 w 267"/>
                <a:gd name="T7" fmla="*/ 171 h 266"/>
                <a:gd name="T8" fmla="*/ 148 w 267"/>
                <a:gd name="T9" fmla="*/ 174 h 266"/>
                <a:gd name="T10" fmla="*/ 173 w 267"/>
                <a:gd name="T11" fmla="*/ 150 h 266"/>
                <a:gd name="T12" fmla="*/ 175 w 267"/>
                <a:gd name="T13" fmla="*/ 118 h 266"/>
                <a:gd name="T14" fmla="*/ 152 w 267"/>
                <a:gd name="T15" fmla="*/ 93 h 266"/>
                <a:gd name="T16" fmla="*/ 125 w 267"/>
                <a:gd name="T17" fmla="*/ 0 h 266"/>
                <a:gd name="T18" fmla="*/ 131 w 267"/>
                <a:gd name="T19" fmla="*/ 25 h 266"/>
                <a:gd name="T20" fmla="*/ 148 w 267"/>
                <a:gd name="T21" fmla="*/ 25 h 266"/>
                <a:gd name="T22" fmla="*/ 156 w 267"/>
                <a:gd name="T23" fmla="*/ 1 h 266"/>
                <a:gd name="T24" fmla="*/ 190 w 267"/>
                <a:gd name="T25" fmla="*/ 12 h 266"/>
                <a:gd name="T26" fmla="*/ 192 w 267"/>
                <a:gd name="T27" fmla="*/ 17 h 266"/>
                <a:gd name="T28" fmla="*/ 192 w 267"/>
                <a:gd name="T29" fmla="*/ 42 h 266"/>
                <a:gd name="T30" fmla="*/ 215 w 267"/>
                <a:gd name="T31" fmla="*/ 33 h 266"/>
                <a:gd name="T32" fmla="*/ 221 w 267"/>
                <a:gd name="T33" fmla="*/ 33 h 266"/>
                <a:gd name="T34" fmla="*/ 245 w 267"/>
                <a:gd name="T35" fmla="*/ 59 h 266"/>
                <a:gd name="T36" fmla="*/ 226 w 267"/>
                <a:gd name="T37" fmla="*/ 76 h 266"/>
                <a:gd name="T38" fmla="*/ 233 w 267"/>
                <a:gd name="T39" fmla="*/ 90 h 266"/>
                <a:gd name="T40" fmla="*/ 259 w 267"/>
                <a:gd name="T41" fmla="*/ 85 h 266"/>
                <a:gd name="T42" fmla="*/ 266 w 267"/>
                <a:gd name="T43" fmla="*/ 120 h 266"/>
                <a:gd name="T44" fmla="*/ 263 w 267"/>
                <a:gd name="T45" fmla="*/ 125 h 266"/>
                <a:gd name="T46" fmla="*/ 242 w 267"/>
                <a:gd name="T47" fmla="*/ 139 h 266"/>
                <a:gd name="T48" fmla="*/ 262 w 267"/>
                <a:gd name="T49" fmla="*/ 153 h 266"/>
                <a:gd name="T50" fmla="*/ 264 w 267"/>
                <a:gd name="T51" fmla="*/ 158 h 266"/>
                <a:gd name="T52" fmla="*/ 253 w 267"/>
                <a:gd name="T53" fmla="*/ 192 h 266"/>
                <a:gd name="T54" fmla="*/ 229 w 267"/>
                <a:gd name="T55" fmla="*/ 184 h 266"/>
                <a:gd name="T56" fmla="*/ 220 w 267"/>
                <a:gd name="T57" fmla="*/ 197 h 266"/>
                <a:gd name="T58" fmla="*/ 237 w 267"/>
                <a:gd name="T59" fmla="*/ 217 h 266"/>
                <a:gd name="T60" fmla="*/ 211 w 267"/>
                <a:gd name="T61" fmla="*/ 241 h 266"/>
                <a:gd name="T62" fmla="*/ 204 w 267"/>
                <a:gd name="T63" fmla="*/ 241 h 266"/>
                <a:gd name="T64" fmla="*/ 183 w 267"/>
                <a:gd name="T65" fmla="*/ 229 h 266"/>
                <a:gd name="T66" fmla="*/ 180 w 267"/>
                <a:gd name="T67" fmla="*/ 254 h 266"/>
                <a:gd name="T68" fmla="*/ 177 w 267"/>
                <a:gd name="T69" fmla="*/ 258 h 266"/>
                <a:gd name="T70" fmla="*/ 141 w 267"/>
                <a:gd name="T71" fmla="*/ 266 h 266"/>
                <a:gd name="T72" fmla="*/ 136 w 267"/>
                <a:gd name="T73" fmla="*/ 241 h 266"/>
                <a:gd name="T74" fmla="*/ 120 w 267"/>
                <a:gd name="T75" fmla="*/ 239 h 266"/>
                <a:gd name="T76" fmla="*/ 112 w 267"/>
                <a:gd name="T77" fmla="*/ 264 h 266"/>
                <a:gd name="T78" fmla="*/ 78 w 267"/>
                <a:gd name="T79" fmla="*/ 252 h 266"/>
                <a:gd name="T80" fmla="*/ 76 w 267"/>
                <a:gd name="T81" fmla="*/ 247 h 266"/>
                <a:gd name="T82" fmla="*/ 74 w 267"/>
                <a:gd name="T83" fmla="*/ 222 h 266"/>
                <a:gd name="T84" fmla="*/ 52 w 267"/>
                <a:gd name="T85" fmla="*/ 233 h 266"/>
                <a:gd name="T86" fmla="*/ 47 w 267"/>
                <a:gd name="T87" fmla="*/ 233 h 266"/>
                <a:gd name="T88" fmla="*/ 22 w 267"/>
                <a:gd name="T89" fmla="*/ 205 h 266"/>
                <a:gd name="T90" fmla="*/ 42 w 267"/>
                <a:gd name="T91" fmla="*/ 188 h 266"/>
                <a:gd name="T92" fmla="*/ 34 w 267"/>
                <a:gd name="T93" fmla="*/ 174 h 266"/>
                <a:gd name="T94" fmla="*/ 9 w 267"/>
                <a:gd name="T95" fmla="*/ 179 h 266"/>
                <a:gd name="T96" fmla="*/ 1 w 267"/>
                <a:gd name="T97" fmla="*/ 144 h 266"/>
                <a:gd name="T98" fmla="*/ 5 w 267"/>
                <a:gd name="T99" fmla="*/ 140 h 266"/>
                <a:gd name="T100" fmla="*/ 26 w 267"/>
                <a:gd name="T101" fmla="*/ 127 h 266"/>
                <a:gd name="T102" fmla="*/ 6 w 267"/>
                <a:gd name="T103" fmla="*/ 112 h 266"/>
                <a:gd name="T104" fmla="*/ 4 w 267"/>
                <a:gd name="T105" fmla="*/ 107 h 266"/>
                <a:gd name="T106" fmla="*/ 14 w 267"/>
                <a:gd name="T107" fmla="*/ 73 h 266"/>
                <a:gd name="T108" fmla="*/ 39 w 267"/>
                <a:gd name="T109" fmla="*/ 81 h 266"/>
                <a:gd name="T110" fmla="*/ 48 w 267"/>
                <a:gd name="T111" fmla="*/ 67 h 266"/>
                <a:gd name="T112" fmla="*/ 30 w 267"/>
                <a:gd name="T113" fmla="*/ 48 h 266"/>
                <a:gd name="T114" fmla="*/ 57 w 267"/>
                <a:gd name="T115" fmla="*/ 23 h 266"/>
                <a:gd name="T116" fmla="*/ 63 w 267"/>
                <a:gd name="T117" fmla="*/ 23 h 266"/>
                <a:gd name="T118" fmla="*/ 85 w 267"/>
                <a:gd name="T119" fmla="*/ 36 h 266"/>
                <a:gd name="T120" fmla="*/ 87 w 267"/>
                <a:gd name="T121" fmla="*/ 12 h 266"/>
                <a:gd name="T122" fmla="*/ 90 w 267"/>
                <a:gd name="T123" fmla="*/ 6 h 266"/>
                <a:gd name="T124" fmla="*/ 125 w 267"/>
                <a:gd name="T1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266">
                  <a:moveTo>
                    <a:pt x="136" y="89"/>
                  </a:moveTo>
                  <a:lnTo>
                    <a:pt x="119" y="91"/>
                  </a:lnTo>
                  <a:lnTo>
                    <a:pt x="104" y="101"/>
                  </a:lnTo>
                  <a:lnTo>
                    <a:pt x="94" y="114"/>
                  </a:lnTo>
                  <a:lnTo>
                    <a:pt x="90" y="131"/>
                  </a:lnTo>
                  <a:lnTo>
                    <a:pt x="93" y="146"/>
                  </a:lnTo>
                  <a:lnTo>
                    <a:pt x="102" y="161"/>
                  </a:lnTo>
                  <a:lnTo>
                    <a:pt x="115" y="171"/>
                  </a:lnTo>
                  <a:lnTo>
                    <a:pt x="132" y="175"/>
                  </a:lnTo>
                  <a:lnTo>
                    <a:pt x="148" y="174"/>
                  </a:lnTo>
                  <a:lnTo>
                    <a:pt x="162" y="165"/>
                  </a:lnTo>
                  <a:lnTo>
                    <a:pt x="173" y="150"/>
                  </a:lnTo>
                  <a:lnTo>
                    <a:pt x="177" y="135"/>
                  </a:lnTo>
                  <a:lnTo>
                    <a:pt x="175" y="118"/>
                  </a:lnTo>
                  <a:lnTo>
                    <a:pt x="166" y="103"/>
                  </a:lnTo>
                  <a:lnTo>
                    <a:pt x="152" y="93"/>
                  </a:lnTo>
                  <a:lnTo>
                    <a:pt x="136" y="89"/>
                  </a:lnTo>
                  <a:close/>
                  <a:moveTo>
                    <a:pt x="125" y="0"/>
                  </a:moveTo>
                  <a:lnTo>
                    <a:pt x="127" y="4"/>
                  </a:lnTo>
                  <a:lnTo>
                    <a:pt x="131" y="25"/>
                  </a:lnTo>
                  <a:lnTo>
                    <a:pt x="140" y="25"/>
                  </a:lnTo>
                  <a:lnTo>
                    <a:pt x="148" y="25"/>
                  </a:lnTo>
                  <a:lnTo>
                    <a:pt x="154" y="5"/>
                  </a:lnTo>
                  <a:lnTo>
                    <a:pt x="156" y="1"/>
                  </a:lnTo>
                  <a:lnTo>
                    <a:pt x="160" y="2"/>
                  </a:lnTo>
                  <a:lnTo>
                    <a:pt x="190" y="12"/>
                  </a:lnTo>
                  <a:lnTo>
                    <a:pt x="194" y="13"/>
                  </a:lnTo>
                  <a:lnTo>
                    <a:pt x="192" y="17"/>
                  </a:lnTo>
                  <a:lnTo>
                    <a:pt x="186" y="38"/>
                  </a:lnTo>
                  <a:lnTo>
                    <a:pt x="192" y="42"/>
                  </a:lnTo>
                  <a:lnTo>
                    <a:pt x="199" y="47"/>
                  </a:lnTo>
                  <a:lnTo>
                    <a:pt x="215" y="33"/>
                  </a:lnTo>
                  <a:lnTo>
                    <a:pt x="218" y="29"/>
                  </a:lnTo>
                  <a:lnTo>
                    <a:pt x="221" y="33"/>
                  </a:lnTo>
                  <a:lnTo>
                    <a:pt x="242" y="56"/>
                  </a:lnTo>
                  <a:lnTo>
                    <a:pt x="245" y="59"/>
                  </a:lnTo>
                  <a:lnTo>
                    <a:pt x="242" y="61"/>
                  </a:lnTo>
                  <a:lnTo>
                    <a:pt x="226" y="76"/>
                  </a:lnTo>
                  <a:lnTo>
                    <a:pt x="230" y="84"/>
                  </a:lnTo>
                  <a:lnTo>
                    <a:pt x="233" y="90"/>
                  </a:lnTo>
                  <a:lnTo>
                    <a:pt x="255" y="86"/>
                  </a:lnTo>
                  <a:lnTo>
                    <a:pt x="259" y="85"/>
                  </a:lnTo>
                  <a:lnTo>
                    <a:pt x="259" y="89"/>
                  </a:lnTo>
                  <a:lnTo>
                    <a:pt x="266" y="120"/>
                  </a:lnTo>
                  <a:lnTo>
                    <a:pt x="267" y="124"/>
                  </a:lnTo>
                  <a:lnTo>
                    <a:pt x="263" y="125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1" y="146"/>
                  </a:lnTo>
                  <a:lnTo>
                    <a:pt x="262" y="153"/>
                  </a:lnTo>
                  <a:lnTo>
                    <a:pt x="266" y="154"/>
                  </a:lnTo>
                  <a:lnTo>
                    <a:pt x="264" y="158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49" y="191"/>
                  </a:lnTo>
                  <a:lnTo>
                    <a:pt x="229" y="184"/>
                  </a:lnTo>
                  <a:lnTo>
                    <a:pt x="224" y="191"/>
                  </a:lnTo>
                  <a:lnTo>
                    <a:pt x="220" y="197"/>
                  </a:lnTo>
                  <a:lnTo>
                    <a:pt x="234" y="215"/>
                  </a:lnTo>
                  <a:lnTo>
                    <a:pt x="237" y="217"/>
                  </a:lnTo>
                  <a:lnTo>
                    <a:pt x="234" y="220"/>
                  </a:lnTo>
                  <a:lnTo>
                    <a:pt x="211" y="241"/>
                  </a:lnTo>
                  <a:lnTo>
                    <a:pt x="207" y="243"/>
                  </a:lnTo>
                  <a:lnTo>
                    <a:pt x="204" y="241"/>
                  </a:lnTo>
                  <a:lnTo>
                    <a:pt x="190" y="225"/>
                  </a:lnTo>
                  <a:lnTo>
                    <a:pt x="183" y="229"/>
                  </a:lnTo>
                  <a:lnTo>
                    <a:pt x="175" y="232"/>
                  </a:lnTo>
                  <a:lnTo>
                    <a:pt x="180" y="254"/>
                  </a:lnTo>
                  <a:lnTo>
                    <a:pt x="180" y="258"/>
                  </a:lnTo>
                  <a:lnTo>
                    <a:pt x="177" y="258"/>
                  </a:lnTo>
                  <a:lnTo>
                    <a:pt x="145" y="264"/>
                  </a:lnTo>
                  <a:lnTo>
                    <a:pt x="141" y="266"/>
                  </a:lnTo>
                  <a:lnTo>
                    <a:pt x="141" y="262"/>
                  </a:lnTo>
                  <a:lnTo>
                    <a:pt x="136" y="241"/>
                  </a:lnTo>
                  <a:lnTo>
                    <a:pt x="128" y="241"/>
                  </a:lnTo>
                  <a:lnTo>
                    <a:pt x="120" y="239"/>
                  </a:lnTo>
                  <a:lnTo>
                    <a:pt x="114" y="260"/>
                  </a:lnTo>
                  <a:lnTo>
                    <a:pt x="112" y="264"/>
                  </a:lnTo>
                  <a:lnTo>
                    <a:pt x="108" y="263"/>
                  </a:lnTo>
                  <a:lnTo>
                    <a:pt x="78" y="252"/>
                  </a:lnTo>
                  <a:lnTo>
                    <a:pt x="74" y="251"/>
                  </a:lnTo>
                  <a:lnTo>
                    <a:pt x="76" y="247"/>
                  </a:lnTo>
                  <a:lnTo>
                    <a:pt x="82" y="228"/>
                  </a:lnTo>
                  <a:lnTo>
                    <a:pt x="74" y="222"/>
                  </a:lnTo>
                  <a:lnTo>
                    <a:pt x="68" y="218"/>
                  </a:lnTo>
                  <a:lnTo>
                    <a:pt x="52" y="233"/>
                  </a:lnTo>
                  <a:lnTo>
                    <a:pt x="49" y="235"/>
                  </a:lnTo>
                  <a:lnTo>
                    <a:pt x="47" y="233"/>
                  </a:lnTo>
                  <a:lnTo>
                    <a:pt x="25" y="209"/>
                  </a:lnTo>
                  <a:lnTo>
                    <a:pt x="22" y="205"/>
                  </a:lnTo>
                  <a:lnTo>
                    <a:pt x="25" y="203"/>
                  </a:lnTo>
                  <a:lnTo>
                    <a:pt x="42" y="188"/>
                  </a:lnTo>
                  <a:lnTo>
                    <a:pt x="38" y="182"/>
                  </a:lnTo>
                  <a:lnTo>
                    <a:pt x="34" y="174"/>
                  </a:lnTo>
                  <a:lnTo>
                    <a:pt x="13" y="179"/>
                  </a:lnTo>
                  <a:lnTo>
                    <a:pt x="9" y="179"/>
                  </a:lnTo>
                  <a:lnTo>
                    <a:pt x="8" y="175"/>
                  </a:lnTo>
                  <a:lnTo>
                    <a:pt x="1" y="144"/>
                  </a:lnTo>
                  <a:lnTo>
                    <a:pt x="0" y="140"/>
                  </a:lnTo>
                  <a:lnTo>
                    <a:pt x="5" y="140"/>
                  </a:lnTo>
                  <a:lnTo>
                    <a:pt x="26" y="135"/>
                  </a:lnTo>
                  <a:lnTo>
                    <a:pt x="26" y="127"/>
                  </a:lnTo>
                  <a:lnTo>
                    <a:pt x="26" y="119"/>
                  </a:lnTo>
                  <a:lnTo>
                    <a:pt x="6" y="112"/>
                  </a:lnTo>
                  <a:lnTo>
                    <a:pt x="2" y="111"/>
                  </a:lnTo>
                  <a:lnTo>
                    <a:pt x="4" y="107"/>
                  </a:lnTo>
                  <a:lnTo>
                    <a:pt x="13" y="77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39" y="81"/>
                  </a:lnTo>
                  <a:lnTo>
                    <a:pt x="43" y="73"/>
                  </a:lnTo>
                  <a:lnTo>
                    <a:pt x="48" y="67"/>
                  </a:lnTo>
                  <a:lnTo>
                    <a:pt x="32" y="51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57" y="23"/>
                  </a:lnTo>
                  <a:lnTo>
                    <a:pt x="60" y="21"/>
                  </a:lnTo>
                  <a:lnTo>
                    <a:pt x="63" y="23"/>
                  </a:lnTo>
                  <a:lnTo>
                    <a:pt x="77" y="40"/>
                  </a:lnTo>
                  <a:lnTo>
                    <a:pt x="85" y="36"/>
                  </a:lnTo>
                  <a:lnTo>
                    <a:pt x="91" y="33"/>
                  </a:lnTo>
                  <a:lnTo>
                    <a:pt x="87" y="12"/>
                  </a:lnTo>
                  <a:lnTo>
                    <a:pt x="86" y="8"/>
                  </a:lnTo>
                  <a:lnTo>
                    <a:pt x="90" y="6"/>
                  </a:lnTo>
                  <a:lnTo>
                    <a:pt x="122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0">
              <a:extLst>
                <a:ext uri="{FF2B5EF4-FFF2-40B4-BE49-F238E27FC236}">
                  <a16:creationId xmlns:a16="http://schemas.microsoft.com/office/drawing/2014/main" xmlns="" id="{EBD7F6F9-FCBD-FF4E-A644-62E17D2F3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1725" y="3751243"/>
              <a:ext cx="368265" cy="371045"/>
            </a:xfrm>
            <a:custGeom>
              <a:avLst/>
              <a:gdLst>
                <a:gd name="T0" fmla="*/ 119 w 265"/>
                <a:gd name="T1" fmla="*/ 93 h 267"/>
                <a:gd name="T2" fmla="*/ 94 w 265"/>
                <a:gd name="T3" fmla="*/ 115 h 267"/>
                <a:gd name="T4" fmla="*/ 91 w 265"/>
                <a:gd name="T5" fmla="*/ 148 h 267"/>
                <a:gd name="T6" fmla="*/ 115 w 265"/>
                <a:gd name="T7" fmla="*/ 173 h 267"/>
                <a:gd name="T8" fmla="*/ 148 w 265"/>
                <a:gd name="T9" fmla="*/ 174 h 267"/>
                <a:gd name="T10" fmla="*/ 172 w 265"/>
                <a:gd name="T11" fmla="*/ 152 h 267"/>
                <a:gd name="T12" fmla="*/ 174 w 265"/>
                <a:gd name="T13" fmla="*/ 119 h 267"/>
                <a:gd name="T14" fmla="*/ 151 w 265"/>
                <a:gd name="T15" fmla="*/ 94 h 267"/>
                <a:gd name="T16" fmla="*/ 125 w 265"/>
                <a:gd name="T17" fmla="*/ 0 h 267"/>
                <a:gd name="T18" fmla="*/ 131 w 265"/>
                <a:gd name="T19" fmla="*/ 26 h 267"/>
                <a:gd name="T20" fmla="*/ 146 w 265"/>
                <a:gd name="T21" fmla="*/ 26 h 267"/>
                <a:gd name="T22" fmla="*/ 154 w 265"/>
                <a:gd name="T23" fmla="*/ 1 h 267"/>
                <a:gd name="T24" fmla="*/ 188 w 265"/>
                <a:gd name="T25" fmla="*/ 13 h 267"/>
                <a:gd name="T26" fmla="*/ 191 w 265"/>
                <a:gd name="T27" fmla="*/ 18 h 267"/>
                <a:gd name="T28" fmla="*/ 191 w 265"/>
                <a:gd name="T29" fmla="*/ 43 h 267"/>
                <a:gd name="T30" fmla="*/ 214 w 265"/>
                <a:gd name="T31" fmla="*/ 33 h 267"/>
                <a:gd name="T32" fmla="*/ 220 w 265"/>
                <a:gd name="T33" fmla="*/ 33 h 267"/>
                <a:gd name="T34" fmla="*/ 244 w 265"/>
                <a:gd name="T35" fmla="*/ 60 h 267"/>
                <a:gd name="T36" fmla="*/ 225 w 265"/>
                <a:gd name="T37" fmla="*/ 77 h 267"/>
                <a:gd name="T38" fmla="*/ 233 w 265"/>
                <a:gd name="T39" fmla="*/ 92 h 267"/>
                <a:gd name="T40" fmla="*/ 258 w 265"/>
                <a:gd name="T41" fmla="*/ 86 h 267"/>
                <a:gd name="T42" fmla="*/ 265 w 265"/>
                <a:gd name="T43" fmla="*/ 122 h 267"/>
                <a:gd name="T44" fmla="*/ 262 w 265"/>
                <a:gd name="T45" fmla="*/ 127 h 267"/>
                <a:gd name="T46" fmla="*/ 241 w 265"/>
                <a:gd name="T47" fmla="*/ 139 h 267"/>
                <a:gd name="T48" fmla="*/ 260 w 265"/>
                <a:gd name="T49" fmla="*/ 154 h 267"/>
                <a:gd name="T50" fmla="*/ 263 w 265"/>
                <a:gd name="T51" fmla="*/ 158 h 267"/>
                <a:gd name="T52" fmla="*/ 252 w 265"/>
                <a:gd name="T53" fmla="*/ 194 h 267"/>
                <a:gd name="T54" fmla="*/ 227 w 265"/>
                <a:gd name="T55" fmla="*/ 186 h 267"/>
                <a:gd name="T56" fmla="*/ 218 w 265"/>
                <a:gd name="T57" fmla="*/ 199 h 267"/>
                <a:gd name="T58" fmla="*/ 237 w 265"/>
                <a:gd name="T59" fmla="*/ 219 h 267"/>
                <a:gd name="T60" fmla="*/ 209 w 265"/>
                <a:gd name="T61" fmla="*/ 242 h 267"/>
                <a:gd name="T62" fmla="*/ 204 w 265"/>
                <a:gd name="T63" fmla="*/ 242 h 267"/>
                <a:gd name="T64" fmla="*/ 182 w 265"/>
                <a:gd name="T65" fmla="*/ 229 h 267"/>
                <a:gd name="T66" fmla="*/ 179 w 265"/>
                <a:gd name="T67" fmla="*/ 254 h 267"/>
                <a:gd name="T68" fmla="*/ 176 w 265"/>
                <a:gd name="T69" fmla="*/ 259 h 267"/>
                <a:gd name="T70" fmla="*/ 141 w 265"/>
                <a:gd name="T71" fmla="*/ 267 h 267"/>
                <a:gd name="T72" fmla="*/ 136 w 265"/>
                <a:gd name="T73" fmla="*/ 241 h 267"/>
                <a:gd name="T74" fmla="*/ 119 w 265"/>
                <a:gd name="T75" fmla="*/ 241 h 267"/>
                <a:gd name="T76" fmla="*/ 111 w 265"/>
                <a:gd name="T77" fmla="*/ 266 h 267"/>
                <a:gd name="T78" fmla="*/ 77 w 265"/>
                <a:gd name="T79" fmla="*/ 254 h 267"/>
                <a:gd name="T80" fmla="*/ 74 w 265"/>
                <a:gd name="T81" fmla="*/ 249 h 267"/>
                <a:gd name="T82" fmla="*/ 74 w 265"/>
                <a:gd name="T83" fmla="*/ 224 h 267"/>
                <a:gd name="T84" fmla="*/ 51 w 265"/>
                <a:gd name="T85" fmla="*/ 234 h 267"/>
                <a:gd name="T86" fmla="*/ 45 w 265"/>
                <a:gd name="T87" fmla="*/ 234 h 267"/>
                <a:gd name="T88" fmla="*/ 22 w 265"/>
                <a:gd name="T89" fmla="*/ 207 h 267"/>
                <a:gd name="T90" fmla="*/ 40 w 265"/>
                <a:gd name="T91" fmla="*/ 190 h 267"/>
                <a:gd name="T92" fmla="*/ 34 w 265"/>
                <a:gd name="T93" fmla="*/ 175 h 267"/>
                <a:gd name="T94" fmla="*/ 7 w 265"/>
                <a:gd name="T95" fmla="*/ 181 h 267"/>
                <a:gd name="T96" fmla="*/ 1 w 265"/>
                <a:gd name="T97" fmla="*/ 145 h 267"/>
                <a:gd name="T98" fmla="*/ 3 w 265"/>
                <a:gd name="T99" fmla="*/ 140 h 267"/>
                <a:gd name="T100" fmla="*/ 24 w 265"/>
                <a:gd name="T101" fmla="*/ 128 h 267"/>
                <a:gd name="T102" fmla="*/ 5 w 265"/>
                <a:gd name="T103" fmla="*/ 114 h 267"/>
                <a:gd name="T104" fmla="*/ 2 w 265"/>
                <a:gd name="T105" fmla="*/ 109 h 267"/>
                <a:gd name="T106" fmla="*/ 14 w 265"/>
                <a:gd name="T107" fmla="*/ 73 h 267"/>
                <a:gd name="T108" fmla="*/ 38 w 265"/>
                <a:gd name="T109" fmla="*/ 81 h 267"/>
                <a:gd name="T110" fmla="*/ 47 w 265"/>
                <a:gd name="T111" fmla="*/ 68 h 267"/>
                <a:gd name="T112" fmla="*/ 30 w 265"/>
                <a:gd name="T113" fmla="*/ 48 h 267"/>
                <a:gd name="T114" fmla="*/ 56 w 265"/>
                <a:gd name="T115" fmla="*/ 25 h 267"/>
                <a:gd name="T116" fmla="*/ 62 w 265"/>
                <a:gd name="T117" fmla="*/ 25 h 267"/>
                <a:gd name="T118" fmla="*/ 83 w 265"/>
                <a:gd name="T119" fmla="*/ 38 h 267"/>
                <a:gd name="T120" fmla="*/ 86 w 265"/>
                <a:gd name="T121" fmla="*/ 13 h 267"/>
                <a:gd name="T122" fmla="*/ 90 w 265"/>
                <a:gd name="T123" fmla="*/ 8 h 267"/>
                <a:gd name="T124" fmla="*/ 125 w 265"/>
                <a:gd name="T1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5" h="267">
                  <a:moveTo>
                    <a:pt x="134" y="90"/>
                  </a:moveTo>
                  <a:lnTo>
                    <a:pt x="119" y="93"/>
                  </a:lnTo>
                  <a:lnTo>
                    <a:pt x="104" y="101"/>
                  </a:lnTo>
                  <a:lnTo>
                    <a:pt x="94" y="115"/>
                  </a:lnTo>
                  <a:lnTo>
                    <a:pt x="90" y="131"/>
                  </a:lnTo>
                  <a:lnTo>
                    <a:pt x="91" y="148"/>
                  </a:lnTo>
                  <a:lnTo>
                    <a:pt x="100" y="162"/>
                  </a:lnTo>
                  <a:lnTo>
                    <a:pt x="115" y="173"/>
                  </a:lnTo>
                  <a:lnTo>
                    <a:pt x="131" y="177"/>
                  </a:lnTo>
                  <a:lnTo>
                    <a:pt x="148" y="174"/>
                  </a:lnTo>
                  <a:lnTo>
                    <a:pt x="162" y="166"/>
                  </a:lnTo>
                  <a:lnTo>
                    <a:pt x="172" y="152"/>
                  </a:lnTo>
                  <a:lnTo>
                    <a:pt x="176" y="136"/>
                  </a:lnTo>
                  <a:lnTo>
                    <a:pt x="174" y="119"/>
                  </a:lnTo>
                  <a:lnTo>
                    <a:pt x="165" y="105"/>
                  </a:lnTo>
                  <a:lnTo>
                    <a:pt x="151" y="94"/>
                  </a:lnTo>
                  <a:lnTo>
                    <a:pt x="134" y="90"/>
                  </a:lnTo>
                  <a:close/>
                  <a:moveTo>
                    <a:pt x="125" y="0"/>
                  </a:moveTo>
                  <a:lnTo>
                    <a:pt x="125" y="4"/>
                  </a:lnTo>
                  <a:lnTo>
                    <a:pt x="131" y="26"/>
                  </a:lnTo>
                  <a:lnTo>
                    <a:pt x="138" y="26"/>
                  </a:lnTo>
                  <a:lnTo>
                    <a:pt x="146" y="26"/>
                  </a:lnTo>
                  <a:lnTo>
                    <a:pt x="153" y="5"/>
                  </a:lnTo>
                  <a:lnTo>
                    <a:pt x="154" y="1"/>
                  </a:lnTo>
                  <a:lnTo>
                    <a:pt x="158" y="3"/>
                  </a:lnTo>
                  <a:lnTo>
                    <a:pt x="188" y="13"/>
                  </a:lnTo>
                  <a:lnTo>
                    <a:pt x="192" y="14"/>
                  </a:lnTo>
                  <a:lnTo>
                    <a:pt x="191" y="18"/>
                  </a:lnTo>
                  <a:lnTo>
                    <a:pt x="184" y="39"/>
                  </a:lnTo>
                  <a:lnTo>
                    <a:pt x="191" y="43"/>
                  </a:lnTo>
                  <a:lnTo>
                    <a:pt x="199" y="47"/>
                  </a:lnTo>
                  <a:lnTo>
                    <a:pt x="214" y="33"/>
                  </a:lnTo>
                  <a:lnTo>
                    <a:pt x="217" y="30"/>
                  </a:lnTo>
                  <a:lnTo>
                    <a:pt x="220" y="33"/>
                  </a:lnTo>
                  <a:lnTo>
                    <a:pt x="242" y="58"/>
                  </a:lnTo>
                  <a:lnTo>
                    <a:pt x="244" y="60"/>
                  </a:lnTo>
                  <a:lnTo>
                    <a:pt x="241" y="63"/>
                  </a:lnTo>
                  <a:lnTo>
                    <a:pt x="225" y="77"/>
                  </a:lnTo>
                  <a:lnTo>
                    <a:pt x="229" y="85"/>
                  </a:lnTo>
                  <a:lnTo>
                    <a:pt x="233" y="92"/>
                  </a:lnTo>
                  <a:lnTo>
                    <a:pt x="254" y="88"/>
                  </a:lnTo>
                  <a:lnTo>
                    <a:pt x="258" y="86"/>
                  </a:lnTo>
                  <a:lnTo>
                    <a:pt x="259" y="90"/>
                  </a:lnTo>
                  <a:lnTo>
                    <a:pt x="265" y="122"/>
                  </a:lnTo>
                  <a:lnTo>
                    <a:pt x="265" y="126"/>
                  </a:lnTo>
                  <a:lnTo>
                    <a:pt x="262" y="127"/>
                  </a:lnTo>
                  <a:lnTo>
                    <a:pt x="241" y="131"/>
                  </a:lnTo>
                  <a:lnTo>
                    <a:pt x="241" y="139"/>
                  </a:lnTo>
                  <a:lnTo>
                    <a:pt x="239" y="147"/>
                  </a:lnTo>
                  <a:lnTo>
                    <a:pt x="260" y="154"/>
                  </a:lnTo>
                  <a:lnTo>
                    <a:pt x="264" y="156"/>
                  </a:lnTo>
                  <a:lnTo>
                    <a:pt x="263" y="158"/>
                  </a:lnTo>
                  <a:lnTo>
                    <a:pt x="254" y="190"/>
                  </a:lnTo>
                  <a:lnTo>
                    <a:pt x="252" y="194"/>
                  </a:lnTo>
                  <a:lnTo>
                    <a:pt x="248" y="192"/>
                  </a:lnTo>
                  <a:lnTo>
                    <a:pt x="227" y="186"/>
                  </a:lnTo>
                  <a:lnTo>
                    <a:pt x="224" y="192"/>
                  </a:lnTo>
                  <a:lnTo>
                    <a:pt x="218" y="199"/>
                  </a:lnTo>
                  <a:lnTo>
                    <a:pt x="233" y="215"/>
                  </a:lnTo>
                  <a:lnTo>
                    <a:pt x="237" y="219"/>
                  </a:lnTo>
                  <a:lnTo>
                    <a:pt x="233" y="221"/>
                  </a:lnTo>
                  <a:lnTo>
                    <a:pt x="209" y="242"/>
                  </a:lnTo>
                  <a:lnTo>
                    <a:pt x="207" y="245"/>
                  </a:lnTo>
                  <a:lnTo>
                    <a:pt x="204" y="242"/>
                  </a:lnTo>
                  <a:lnTo>
                    <a:pt x="189" y="225"/>
                  </a:lnTo>
                  <a:lnTo>
                    <a:pt x="182" y="229"/>
                  </a:lnTo>
                  <a:lnTo>
                    <a:pt x="175" y="233"/>
                  </a:lnTo>
                  <a:lnTo>
                    <a:pt x="179" y="254"/>
                  </a:lnTo>
                  <a:lnTo>
                    <a:pt x="180" y="258"/>
                  </a:lnTo>
                  <a:lnTo>
                    <a:pt x="176" y="259"/>
                  </a:lnTo>
                  <a:lnTo>
                    <a:pt x="145" y="266"/>
                  </a:lnTo>
                  <a:lnTo>
                    <a:pt x="141" y="267"/>
                  </a:lnTo>
                  <a:lnTo>
                    <a:pt x="140" y="263"/>
                  </a:lnTo>
                  <a:lnTo>
                    <a:pt x="136" y="241"/>
                  </a:lnTo>
                  <a:lnTo>
                    <a:pt x="127" y="241"/>
                  </a:lnTo>
                  <a:lnTo>
                    <a:pt x="119" y="241"/>
                  </a:lnTo>
                  <a:lnTo>
                    <a:pt x="112" y="262"/>
                  </a:lnTo>
                  <a:lnTo>
                    <a:pt x="111" y="266"/>
                  </a:lnTo>
                  <a:lnTo>
                    <a:pt x="107" y="264"/>
                  </a:lnTo>
                  <a:lnTo>
                    <a:pt x="77" y="254"/>
                  </a:lnTo>
                  <a:lnTo>
                    <a:pt x="73" y="253"/>
                  </a:lnTo>
                  <a:lnTo>
                    <a:pt x="74" y="249"/>
                  </a:lnTo>
                  <a:lnTo>
                    <a:pt x="81" y="228"/>
                  </a:lnTo>
                  <a:lnTo>
                    <a:pt x="74" y="224"/>
                  </a:lnTo>
                  <a:lnTo>
                    <a:pt x="68" y="220"/>
                  </a:lnTo>
                  <a:lnTo>
                    <a:pt x="51" y="234"/>
                  </a:lnTo>
                  <a:lnTo>
                    <a:pt x="48" y="237"/>
                  </a:lnTo>
                  <a:lnTo>
                    <a:pt x="45" y="234"/>
                  </a:lnTo>
                  <a:lnTo>
                    <a:pt x="24" y="209"/>
                  </a:lnTo>
                  <a:lnTo>
                    <a:pt x="22" y="207"/>
                  </a:lnTo>
                  <a:lnTo>
                    <a:pt x="24" y="204"/>
                  </a:lnTo>
                  <a:lnTo>
                    <a:pt x="40" y="190"/>
                  </a:lnTo>
                  <a:lnTo>
                    <a:pt x="36" y="182"/>
                  </a:lnTo>
                  <a:lnTo>
                    <a:pt x="34" y="175"/>
                  </a:lnTo>
                  <a:lnTo>
                    <a:pt x="11" y="179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3" y="140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26" y="120"/>
                  </a:lnTo>
                  <a:lnTo>
                    <a:pt x="5" y="114"/>
                  </a:lnTo>
                  <a:lnTo>
                    <a:pt x="1" y="113"/>
                  </a:lnTo>
                  <a:lnTo>
                    <a:pt x="2" y="109"/>
                  </a:lnTo>
                  <a:lnTo>
                    <a:pt x="13" y="77"/>
                  </a:lnTo>
                  <a:lnTo>
                    <a:pt x="14" y="73"/>
                  </a:lnTo>
                  <a:lnTo>
                    <a:pt x="18" y="75"/>
                  </a:lnTo>
                  <a:lnTo>
                    <a:pt x="38" y="81"/>
                  </a:lnTo>
                  <a:lnTo>
                    <a:pt x="43" y="75"/>
                  </a:lnTo>
                  <a:lnTo>
                    <a:pt x="47" y="68"/>
                  </a:lnTo>
                  <a:lnTo>
                    <a:pt x="32" y="52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56" y="25"/>
                  </a:lnTo>
                  <a:lnTo>
                    <a:pt x="60" y="22"/>
                  </a:lnTo>
                  <a:lnTo>
                    <a:pt x="62" y="25"/>
                  </a:lnTo>
                  <a:lnTo>
                    <a:pt x="77" y="42"/>
                  </a:lnTo>
                  <a:lnTo>
                    <a:pt x="83" y="38"/>
                  </a:lnTo>
                  <a:lnTo>
                    <a:pt x="91" y="34"/>
                  </a:lnTo>
                  <a:lnTo>
                    <a:pt x="86" y="13"/>
                  </a:lnTo>
                  <a:lnTo>
                    <a:pt x="86" y="9"/>
                  </a:lnTo>
                  <a:lnTo>
                    <a:pt x="90" y="8"/>
                  </a:lnTo>
                  <a:lnTo>
                    <a:pt x="121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1">
              <a:extLst>
                <a:ext uri="{FF2B5EF4-FFF2-40B4-BE49-F238E27FC236}">
                  <a16:creationId xmlns:a16="http://schemas.microsoft.com/office/drawing/2014/main" xmlns="" id="{8B038DFD-5D26-0A42-BE7A-F42FE437B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4919" y="3267634"/>
              <a:ext cx="369655" cy="368265"/>
            </a:xfrm>
            <a:custGeom>
              <a:avLst/>
              <a:gdLst>
                <a:gd name="T0" fmla="*/ 118 w 266"/>
                <a:gd name="T1" fmla="*/ 91 h 265"/>
                <a:gd name="T2" fmla="*/ 93 w 266"/>
                <a:gd name="T3" fmla="*/ 114 h 265"/>
                <a:gd name="T4" fmla="*/ 92 w 266"/>
                <a:gd name="T5" fmla="*/ 146 h 265"/>
                <a:gd name="T6" fmla="*/ 114 w 266"/>
                <a:gd name="T7" fmla="*/ 171 h 265"/>
                <a:gd name="T8" fmla="*/ 147 w 266"/>
                <a:gd name="T9" fmla="*/ 174 h 265"/>
                <a:gd name="T10" fmla="*/ 172 w 266"/>
                <a:gd name="T11" fmla="*/ 150 h 265"/>
                <a:gd name="T12" fmla="*/ 174 w 266"/>
                <a:gd name="T13" fmla="*/ 117 h 265"/>
                <a:gd name="T14" fmla="*/ 151 w 266"/>
                <a:gd name="T15" fmla="*/ 93 h 265"/>
                <a:gd name="T16" fmla="*/ 125 w 266"/>
                <a:gd name="T17" fmla="*/ 0 h 265"/>
                <a:gd name="T18" fmla="*/ 130 w 266"/>
                <a:gd name="T19" fmla="*/ 25 h 265"/>
                <a:gd name="T20" fmla="*/ 147 w 266"/>
                <a:gd name="T21" fmla="*/ 25 h 265"/>
                <a:gd name="T22" fmla="*/ 155 w 266"/>
                <a:gd name="T23" fmla="*/ 1 h 265"/>
                <a:gd name="T24" fmla="*/ 189 w 266"/>
                <a:gd name="T25" fmla="*/ 11 h 265"/>
                <a:gd name="T26" fmla="*/ 191 w 266"/>
                <a:gd name="T27" fmla="*/ 17 h 265"/>
                <a:gd name="T28" fmla="*/ 191 w 266"/>
                <a:gd name="T29" fmla="*/ 42 h 265"/>
                <a:gd name="T30" fmla="*/ 215 w 266"/>
                <a:gd name="T31" fmla="*/ 31 h 265"/>
                <a:gd name="T32" fmla="*/ 220 w 266"/>
                <a:gd name="T33" fmla="*/ 32 h 265"/>
                <a:gd name="T34" fmla="*/ 244 w 266"/>
                <a:gd name="T35" fmla="*/ 59 h 265"/>
                <a:gd name="T36" fmla="*/ 225 w 266"/>
                <a:gd name="T37" fmla="*/ 76 h 265"/>
                <a:gd name="T38" fmla="*/ 232 w 266"/>
                <a:gd name="T39" fmla="*/ 90 h 265"/>
                <a:gd name="T40" fmla="*/ 258 w 266"/>
                <a:gd name="T41" fmla="*/ 85 h 265"/>
                <a:gd name="T42" fmla="*/ 265 w 266"/>
                <a:gd name="T43" fmla="*/ 120 h 265"/>
                <a:gd name="T44" fmla="*/ 262 w 266"/>
                <a:gd name="T45" fmla="*/ 125 h 265"/>
                <a:gd name="T46" fmla="*/ 241 w 266"/>
                <a:gd name="T47" fmla="*/ 138 h 265"/>
                <a:gd name="T48" fmla="*/ 261 w 266"/>
                <a:gd name="T49" fmla="*/ 153 h 265"/>
                <a:gd name="T50" fmla="*/ 263 w 266"/>
                <a:gd name="T51" fmla="*/ 158 h 265"/>
                <a:gd name="T52" fmla="*/ 252 w 266"/>
                <a:gd name="T53" fmla="*/ 192 h 265"/>
                <a:gd name="T54" fmla="*/ 228 w 266"/>
                <a:gd name="T55" fmla="*/ 184 h 265"/>
                <a:gd name="T56" fmla="*/ 219 w 266"/>
                <a:gd name="T57" fmla="*/ 197 h 265"/>
                <a:gd name="T58" fmla="*/ 236 w 266"/>
                <a:gd name="T59" fmla="*/ 217 h 265"/>
                <a:gd name="T60" fmla="*/ 210 w 266"/>
                <a:gd name="T61" fmla="*/ 241 h 265"/>
                <a:gd name="T62" fmla="*/ 203 w 266"/>
                <a:gd name="T63" fmla="*/ 241 h 265"/>
                <a:gd name="T64" fmla="*/ 182 w 266"/>
                <a:gd name="T65" fmla="*/ 229 h 265"/>
                <a:gd name="T66" fmla="*/ 180 w 266"/>
                <a:gd name="T67" fmla="*/ 254 h 265"/>
                <a:gd name="T68" fmla="*/ 176 w 266"/>
                <a:gd name="T69" fmla="*/ 258 h 265"/>
                <a:gd name="T70" fmla="*/ 140 w 266"/>
                <a:gd name="T71" fmla="*/ 265 h 265"/>
                <a:gd name="T72" fmla="*/ 135 w 266"/>
                <a:gd name="T73" fmla="*/ 241 h 265"/>
                <a:gd name="T74" fmla="*/ 119 w 266"/>
                <a:gd name="T75" fmla="*/ 239 h 265"/>
                <a:gd name="T76" fmla="*/ 111 w 266"/>
                <a:gd name="T77" fmla="*/ 264 h 265"/>
                <a:gd name="T78" fmla="*/ 77 w 266"/>
                <a:gd name="T79" fmla="*/ 252 h 265"/>
                <a:gd name="T80" fmla="*/ 75 w 266"/>
                <a:gd name="T81" fmla="*/ 247 h 265"/>
                <a:gd name="T82" fmla="*/ 75 w 266"/>
                <a:gd name="T83" fmla="*/ 222 h 265"/>
                <a:gd name="T84" fmla="*/ 51 w 266"/>
                <a:gd name="T85" fmla="*/ 233 h 265"/>
                <a:gd name="T86" fmla="*/ 46 w 266"/>
                <a:gd name="T87" fmla="*/ 233 h 265"/>
                <a:gd name="T88" fmla="*/ 21 w 266"/>
                <a:gd name="T89" fmla="*/ 205 h 265"/>
                <a:gd name="T90" fmla="*/ 41 w 266"/>
                <a:gd name="T91" fmla="*/ 188 h 265"/>
                <a:gd name="T92" fmla="*/ 33 w 266"/>
                <a:gd name="T93" fmla="*/ 174 h 265"/>
                <a:gd name="T94" fmla="*/ 8 w 266"/>
                <a:gd name="T95" fmla="*/ 179 h 265"/>
                <a:gd name="T96" fmla="*/ 0 w 266"/>
                <a:gd name="T97" fmla="*/ 144 h 265"/>
                <a:gd name="T98" fmla="*/ 4 w 266"/>
                <a:gd name="T99" fmla="*/ 140 h 265"/>
                <a:gd name="T100" fmla="*/ 25 w 266"/>
                <a:gd name="T101" fmla="*/ 127 h 265"/>
                <a:gd name="T102" fmla="*/ 5 w 266"/>
                <a:gd name="T103" fmla="*/ 112 h 265"/>
                <a:gd name="T104" fmla="*/ 3 w 266"/>
                <a:gd name="T105" fmla="*/ 107 h 265"/>
                <a:gd name="T106" fmla="*/ 13 w 266"/>
                <a:gd name="T107" fmla="*/ 73 h 265"/>
                <a:gd name="T108" fmla="*/ 38 w 266"/>
                <a:gd name="T109" fmla="*/ 81 h 265"/>
                <a:gd name="T110" fmla="*/ 47 w 266"/>
                <a:gd name="T111" fmla="*/ 66 h 265"/>
                <a:gd name="T112" fmla="*/ 29 w 266"/>
                <a:gd name="T113" fmla="*/ 48 h 265"/>
                <a:gd name="T114" fmla="*/ 56 w 266"/>
                <a:gd name="T115" fmla="*/ 23 h 265"/>
                <a:gd name="T116" fmla="*/ 62 w 266"/>
                <a:gd name="T117" fmla="*/ 23 h 265"/>
                <a:gd name="T118" fmla="*/ 84 w 266"/>
                <a:gd name="T119" fmla="*/ 36 h 265"/>
                <a:gd name="T120" fmla="*/ 87 w 266"/>
                <a:gd name="T121" fmla="*/ 11 h 265"/>
                <a:gd name="T122" fmla="*/ 89 w 266"/>
                <a:gd name="T123" fmla="*/ 6 h 265"/>
                <a:gd name="T124" fmla="*/ 125 w 266"/>
                <a:gd name="T1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6" h="265">
                  <a:moveTo>
                    <a:pt x="135" y="89"/>
                  </a:moveTo>
                  <a:lnTo>
                    <a:pt x="118" y="91"/>
                  </a:lnTo>
                  <a:lnTo>
                    <a:pt x="104" y="100"/>
                  </a:lnTo>
                  <a:lnTo>
                    <a:pt x="93" y="114"/>
                  </a:lnTo>
                  <a:lnTo>
                    <a:pt x="89" y="131"/>
                  </a:lnTo>
                  <a:lnTo>
                    <a:pt x="92" y="146"/>
                  </a:lnTo>
                  <a:lnTo>
                    <a:pt x="101" y="161"/>
                  </a:lnTo>
                  <a:lnTo>
                    <a:pt x="114" y="171"/>
                  </a:lnTo>
                  <a:lnTo>
                    <a:pt x="131" y="175"/>
                  </a:lnTo>
                  <a:lnTo>
                    <a:pt x="147" y="174"/>
                  </a:lnTo>
                  <a:lnTo>
                    <a:pt x="162" y="165"/>
                  </a:lnTo>
                  <a:lnTo>
                    <a:pt x="172" y="150"/>
                  </a:lnTo>
                  <a:lnTo>
                    <a:pt x="176" y="135"/>
                  </a:lnTo>
                  <a:lnTo>
                    <a:pt x="174" y="117"/>
                  </a:lnTo>
                  <a:lnTo>
                    <a:pt x="165" y="103"/>
                  </a:lnTo>
                  <a:lnTo>
                    <a:pt x="151" y="93"/>
                  </a:lnTo>
                  <a:lnTo>
                    <a:pt x="135" y="89"/>
                  </a:lnTo>
                  <a:close/>
                  <a:moveTo>
                    <a:pt x="125" y="0"/>
                  </a:moveTo>
                  <a:lnTo>
                    <a:pt x="126" y="4"/>
                  </a:lnTo>
                  <a:lnTo>
                    <a:pt x="130" y="25"/>
                  </a:lnTo>
                  <a:lnTo>
                    <a:pt x="139" y="25"/>
                  </a:lnTo>
                  <a:lnTo>
                    <a:pt x="147" y="25"/>
                  </a:lnTo>
                  <a:lnTo>
                    <a:pt x="153" y="5"/>
                  </a:lnTo>
                  <a:lnTo>
                    <a:pt x="155" y="1"/>
                  </a:lnTo>
                  <a:lnTo>
                    <a:pt x="159" y="2"/>
                  </a:lnTo>
                  <a:lnTo>
                    <a:pt x="189" y="11"/>
                  </a:lnTo>
                  <a:lnTo>
                    <a:pt x="193" y="13"/>
                  </a:lnTo>
                  <a:lnTo>
                    <a:pt x="191" y="17"/>
                  </a:lnTo>
                  <a:lnTo>
                    <a:pt x="185" y="38"/>
                  </a:lnTo>
                  <a:lnTo>
                    <a:pt x="191" y="42"/>
                  </a:lnTo>
                  <a:lnTo>
                    <a:pt x="198" y="47"/>
                  </a:lnTo>
                  <a:lnTo>
                    <a:pt x="215" y="31"/>
                  </a:lnTo>
                  <a:lnTo>
                    <a:pt x="218" y="28"/>
                  </a:lnTo>
                  <a:lnTo>
                    <a:pt x="220" y="32"/>
                  </a:lnTo>
                  <a:lnTo>
                    <a:pt x="241" y="56"/>
                  </a:lnTo>
                  <a:lnTo>
                    <a:pt x="244" y="59"/>
                  </a:lnTo>
                  <a:lnTo>
                    <a:pt x="241" y="61"/>
                  </a:lnTo>
                  <a:lnTo>
                    <a:pt x="225" y="76"/>
                  </a:lnTo>
                  <a:lnTo>
                    <a:pt x="229" y="83"/>
                  </a:lnTo>
                  <a:lnTo>
                    <a:pt x="232" y="90"/>
                  </a:lnTo>
                  <a:lnTo>
                    <a:pt x="254" y="86"/>
                  </a:lnTo>
                  <a:lnTo>
                    <a:pt x="258" y="85"/>
                  </a:lnTo>
                  <a:lnTo>
                    <a:pt x="258" y="89"/>
                  </a:lnTo>
                  <a:lnTo>
                    <a:pt x="265" y="120"/>
                  </a:lnTo>
                  <a:lnTo>
                    <a:pt x="266" y="124"/>
                  </a:lnTo>
                  <a:lnTo>
                    <a:pt x="262" y="125"/>
                  </a:lnTo>
                  <a:lnTo>
                    <a:pt x="241" y="129"/>
                  </a:lnTo>
                  <a:lnTo>
                    <a:pt x="241" y="138"/>
                  </a:lnTo>
                  <a:lnTo>
                    <a:pt x="240" y="146"/>
                  </a:lnTo>
                  <a:lnTo>
                    <a:pt x="261" y="153"/>
                  </a:lnTo>
                  <a:lnTo>
                    <a:pt x="265" y="154"/>
                  </a:lnTo>
                  <a:lnTo>
                    <a:pt x="263" y="158"/>
                  </a:lnTo>
                  <a:lnTo>
                    <a:pt x="253" y="188"/>
                  </a:lnTo>
                  <a:lnTo>
                    <a:pt x="252" y="192"/>
                  </a:lnTo>
                  <a:lnTo>
                    <a:pt x="248" y="191"/>
                  </a:lnTo>
                  <a:lnTo>
                    <a:pt x="228" y="184"/>
                  </a:lnTo>
                  <a:lnTo>
                    <a:pt x="223" y="191"/>
                  </a:lnTo>
                  <a:lnTo>
                    <a:pt x="219" y="197"/>
                  </a:lnTo>
                  <a:lnTo>
                    <a:pt x="233" y="214"/>
                  </a:lnTo>
                  <a:lnTo>
                    <a:pt x="236" y="217"/>
                  </a:lnTo>
                  <a:lnTo>
                    <a:pt x="233" y="220"/>
                  </a:lnTo>
                  <a:lnTo>
                    <a:pt x="210" y="241"/>
                  </a:lnTo>
                  <a:lnTo>
                    <a:pt x="206" y="243"/>
                  </a:lnTo>
                  <a:lnTo>
                    <a:pt x="203" y="241"/>
                  </a:lnTo>
                  <a:lnTo>
                    <a:pt x="189" y="225"/>
                  </a:lnTo>
                  <a:lnTo>
                    <a:pt x="182" y="229"/>
                  </a:lnTo>
                  <a:lnTo>
                    <a:pt x="174" y="231"/>
                  </a:lnTo>
                  <a:lnTo>
                    <a:pt x="180" y="254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44" y="264"/>
                  </a:lnTo>
                  <a:lnTo>
                    <a:pt x="140" y="265"/>
                  </a:lnTo>
                  <a:lnTo>
                    <a:pt x="140" y="262"/>
                  </a:lnTo>
                  <a:lnTo>
                    <a:pt x="135" y="241"/>
                  </a:lnTo>
                  <a:lnTo>
                    <a:pt x="127" y="241"/>
                  </a:lnTo>
                  <a:lnTo>
                    <a:pt x="119" y="239"/>
                  </a:lnTo>
                  <a:lnTo>
                    <a:pt x="113" y="260"/>
                  </a:lnTo>
                  <a:lnTo>
                    <a:pt x="111" y="264"/>
                  </a:lnTo>
                  <a:lnTo>
                    <a:pt x="107" y="263"/>
                  </a:lnTo>
                  <a:lnTo>
                    <a:pt x="77" y="252"/>
                  </a:lnTo>
                  <a:lnTo>
                    <a:pt x="73" y="251"/>
                  </a:lnTo>
                  <a:lnTo>
                    <a:pt x="75" y="247"/>
                  </a:lnTo>
                  <a:lnTo>
                    <a:pt x="81" y="227"/>
                  </a:lnTo>
                  <a:lnTo>
                    <a:pt x="75" y="222"/>
                  </a:lnTo>
                  <a:lnTo>
                    <a:pt x="67" y="218"/>
                  </a:lnTo>
                  <a:lnTo>
                    <a:pt x="51" y="233"/>
                  </a:lnTo>
                  <a:lnTo>
                    <a:pt x="49" y="235"/>
                  </a:lnTo>
                  <a:lnTo>
                    <a:pt x="46" y="233"/>
                  </a:lnTo>
                  <a:lnTo>
                    <a:pt x="24" y="209"/>
                  </a:lnTo>
                  <a:lnTo>
                    <a:pt x="21" y="205"/>
                  </a:lnTo>
                  <a:lnTo>
                    <a:pt x="25" y="203"/>
                  </a:lnTo>
                  <a:lnTo>
                    <a:pt x="41" y="188"/>
                  </a:lnTo>
                  <a:lnTo>
                    <a:pt x="37" y="182"/>
                  </a:lnTo>
                  <a:lnTo>
                    <a:pt x="33" y="174"/>
                  </a:lnTo>
                  <a:lnTo>
                    <a:pt x="12" y="179"/>
                  </a:lnTo>
                  <a:lnTo>
                    <a:pt x="8" y="179"/>
                  </a:lnTo>
                  <a:lnTo>
                    <a:pt x="7" y="175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40"/>
                  </a:lnTo>
                  <a:lnTo>
                    <a:pt x="25" y="135"/>
                  </a:lnTo>
                  <a:lnTo>
                    <a:pt x="25" y="127"/>
                  </a:lnTo>
                  <a:lnTo>
                    <a:pt x="26" y="119"/>
                  </a:lnTo>
                  <a:lnTo>
                    <a:pt x="5" y="112"/>
                  </a:lnTo>
                  <a:lnTo>
                    <a:pt x="1" y="111"/>
                  </a:lnTo>
                  <a:lnTo>
                    <a:pt x="3" y="107"/>
                  </a:lnTo>
                  <a:lnTo>
                    <a:pt x="12" y="77"/>
                  </a:lnTo>
                  <a:lnTo>
                    <a:pt x="13" y="73"/>
                  </a:lnTo>
                  <a:lnTo>
                    <a:pt x="17" y="74"/>
                  </a:lnTo>
                  <a:lnTo>
                    <a:pt x="38" y="81"/>
                  </a:lnTo>
                  <a:lnTo>
                    <a:pt x="42" y="73"/>
                  </a:lnTo>
                  <a:lnTo>
                    <a:pt x="47" y="66"/>
                  </a:lnTo>
                  <a:lnTo>
                    <a:pt x="33" y="51"/>
                  </a:lnTo>
                  <a:lnTo>
                    <a:pt x="29" y="48"/>
                  </a:lnTo>
                  <a:lnTo>
                    <a:pt x="33" y="45"/>
                  </a:lnTo>
                  <a:lnTo>
                    <a:pt x="56" y="23"/>
                  </a:lnTo>
                  <a:lnTo>
                    <a:pt x="59" y="21"/>
                  </a:lnTo>
                  <a:lnTo>
                    <a:pt x="62" y="23"/>
                  </a:lnTo>
                  <a:lnTo>
                    <a:pt x="77" y="40"/>
                  </a:lnTo>
                  <a:lnTo>
                    <a:pt x="84" y="36"/>
                  </a:lnTo>
                  <a:lnTo>
                    <a:pt x="90" y="32"/>
                  </a:lnTo>
                  <a:lnTo>
                    <a:pt x="87" y="11"/>
                  </a:lnTo>
                  <a:lnTo>
                    <a:pt x="85" y="8"/>
                  </a:lnTo>
                  <a:lnTo>
                    <a:pt x="89" y="6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">
              <a:extLst>
                <a:ext uri="{FF2B5EF4-FFF2-40B4-BE49-F238E27FC236}">
                  <a16:creationId xmlns:a16="http://schemas.microsoft.com/office/drawing/2014/main" xmlns="" id="{9A0FA955-0165-1E4D-A16B-A5CF7EED5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720" y="3146732"/>
              <a:ext cx="237636" cy="239025"/>
            </a:xfrm>
            <a:custGeom>
              <a:avLst/>
              <a:gdLst>
                <a:gd name="T0" fmla="*/ 76 w 171"/>
                <a:gd name="T1" fmla="*/ 59 h 172"/>
                <a:gd name="T2" fmla="*/ 61 w 171"/>
                <a:gd name="T3" fmla="*/ 75 h 172"/>
                <a:gd name="T4" fmla="*/ 59 w 171"/>
                <a:gd name="T5" fmla="*/ 95 h 172"/>
                <a:gd name="T6" fmla="*/ 74 w 171"/>
                <a:gd name="T7" fmla="*/ 112 h 172"/>
                <a:gd name="T8" fmla="*/ 95 w 171"/>
                <a:gd name="T9" fmla="*/ 113 h 172"/>
                <a:gd name="T10" fmla="*/ 110 w 171"/>
                <a:gd name="T11" fmla="*/ 97 h 172"/>
                <a:gd name="T12" fmla="*/ 112 w 171"/>
                <a:gd name="T13" fmla="*/ 77 h 172"/>
                <a:gd name="T14" fmla="*/ 97 w 171"/>
                <a:gd name="T15" fmla="*/ 60 h 172"/>
                <a:gd name="T16" fmla="*/ 80 w 171"/>
                <a:gd name="T17" fmla="*/ 0 h 172"/>
                <a:gd name="T18" fmla="*/ 84 w 171"/>
                <a:gd name="T19" fmla="*/ 17 h 172"/>
                <a:gd name="T20" fmla="*/ 99 w 171"/>
                <a:gd name="T21" fmla="*/ 4 h 172"/>
                <a:gd name="T22" fmla="*/ 101 w 171"/>
                <a:gd name="T23" fmla="*/ 3 h 172"/>
                <a:gd name="T24" fmla="*/ 124 w 171"/>
                <a:gd name="T25" fmla="*/ 9 h 172"/>
                <a:gd name="T26" fmla="*/ 118 w 171"/>
                <a:gd name="T27" fmla="*/ 25 h 172"/>
                <a:gd name="T28" fmla="*/ 138 w 171"/>
                <a:gd name="T29" fmla="*/ 21 h 172"/>
                <a:gd name="T30" fmla="*/ 142 w 171"/>
                <a:gd name="T31" fmla="*/ 22 h 172"/>
                <a:gd name="T32" fmla="*/ 156 w 171"/>
                <a:gd name="T33" fmla="*/ 40 h 172"/>
                <a:gd name="T34" fmla="*/ 145 w 171"/>
                <a:gd name="T35" fmla="*/ 50 h 172"/>
                <a:gd name="T36" fmla="*/ 163 w 171"/>
                <a:gd name="T37" fmla="*/ 57 h 172"/>
                <a:gd name="T38" fmla="*/ 165 w 171"/>
                <a:gd name="T39" fmla="*/ 58 h 172"/>
                <a:gd name="T40" fmla="*/ 171 w 171"/>
                <a:gd name="T41" fmla="*/ 81 h 172"/>
                <a:gd name="T42" fmla="*/ 155 w 171"/>
                <a:gd name="T43" fmla="*/ 84 h 172"/>
                <a:gd name="T44" fmla="*/ 167 w 171"/>
                <a:gd name="T45" fmla="*/ 98 h 172"/>
                <a:gd name="T46" fmla="*/ 169 w 171"/>
                <a:gd name="T47" fmla="*/ 102 h 172"/>
                <a:gd name="T48" fmla="*/ 162 w 171"/>
                <a:gd name="T49" fmla="*/ 125 h 172"/>
                <a:gd name="T50" fmla="*/ 146 w 171"/>
                <a:gd name="T51" fmla="*/ 119 h 172"/>
                <a:gd name="T52" fmla="*/ 150 w 171"/>
                <a:gd name="T53" fmla="*/ 138 h 172"/>
                <a:gd name="T54" fmla="*/ 150 w 171"/>
                <a:gd name="T55" fmla="*/ 142 h 172"/>
                <a:gd name="T56" fmla="*/ 133 w 171"/>
                <a:gd name="T57" fmla="*/ 157 h 172"/>
                <a:gd name="T58" fmla="*/ 121 w 171"/>
                <a:gd name="T59" fmla="*/ 144 h 172"/>
                <a:gd name="T60" fmla="*/ 116 w 171"/>
                <a:gd name="T61" fmla="*/ 164 h 172"/>
                <a:gd name="T62" fmla="*/ 113 w 171"/>
                <a:gd name="T63" fmla="*/ 167 h 172"/>
                <a:gd name="T64" fmla="*/ 91 w 171"/>
                <a:gd name="T65" fmla="*/ 172 h 172"/>
                <a:gd name="T66" fmla="*/ 87 w 171"/>
                <a:gd name="T67" fmla="*/ 155 h 172"/>
                <a:gd name="T68" fmla="*/ 72 w 171"/>
                <a:gd name="T69" fmla="*/ 168 h 172"/>
                <a:gd name="T70" fmla="*/ 70 w 171"/>
                <a:gd name="T71" fmla="*/ 169 h 172"/>
                <a:gd name="T72" fmla="*/ 48 w 171"/>
                <a:gd name="T73" fmla="*/ 163 h 172"/>
                <a:gd name="T74" fmla="*/ 53 w 171"/>
                <a:gd name="T75" fmla="*/ 147 h 172"/>
                <a:gd name="T76" fmla="*/ 33 w 171"/>
                <a:gd name="T77" fmla="*/ 151 h 172"/>
                <a:gd name="T78" fmla="*/ 29 w 171"/>
                <a:gd name="T79" fmla="*/ 150 h 172"/>
                <a:gd name="T80" fmla="*/ 15 w 171"/>
                <a:gd name="T81" fmla="*/ 132 h 172"/>
                <a:gd name="T82" fmla="*/ 27 w 171"/>
                <a:gd name="T83" fmla="*/ 122 h 172"/>
                <a:gd name="T84" fmla="*/ 8 w 171"/>
                <a:gd name="T85" fmla="*/ 115 h 172"/>
                <a:gd name="T86" fmla="*/ 6 w 171"/>
                <a:gd name="T87" fmla="*/ 114 h 172"/>
                <a:gd name="T88" fmla="*/ 0 w 171"/>
                <a:gd name="T89" fmla="*/ 91 h 172"/>
                <a:gd name="T90" fmla="*/ 16 w 171"/>
                <a:gd name="T91" fmla="*/ 88 h 172"/>
                <a:gd name="T92" fmla="*/ 4 w 171"/>
                <a:gd name="T93" fmla="*/ 74 h 172"/>
                <a:gd name="T94" fmla="*/ 2 w 171"/>
                <a:gd name="T95" fmla="*/ 70 h 172"/>
                <a:gd name="T96" fmla="*/ 10 w 171"/>
                <a:gd name="T97" fmla="*/ 47 h 172"/>
                <a:gd name="T98" fmla="*/ 25 w 171"/>
                <a:gd name="T99" fmla="*/ 53 h 172"/>
                <a:gd name="T100" fmla="*/ 21 w 171"/>
                <a:gd name="T101" fmla="*/ 34 h 172"/>
                <a:gd name="T102" fmla="*/ 21 w 171"/>
                <a:gd name="T103" fmla="*/ 30 h 172"/>
                <a:gd name="T104" fmla="*/ 38 w 171"/>
                <a:gd name="T105" fmla="*/ 15 h 172"/>
                <a:gd name="T106" fmla="*/ 50 w 171"/>
                <a:gd name="T107" fmla="*/ 28 h 172"/>
                <a:gd name="T108" fmla="*/ 55 w 171"/>
                <a:gd name="T109" fmla="*/ 9 h 172"/>
                <a:gd name="T110" fmla="*/ 58 w 171"/>
                <a:gd name="T111" fmla="*/ 5 h 172"/>
                <a:gd name="T112" fmla="*/ 80 w 171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72">
                  <a:moveTo>
                    <a:pt x="87" y="58"/>
                  </a:moveTo>
                  <a:lnTo>
                    <a:pt x="76" y="59"/>
                  </a:lnTo>
                  <a:lnTo>
                    <a:pt x="67" y="66"/>
                  </a:lnTo>
                  <a:lnTo>
                    <a:pt x="61" y="75"/>
                  </a:lnTo>
                  <a:lnTo>
                    <a:pt x="58" y="84"/>
                  </a:lnTo>
                  <a:lnTo>
                    <a:pt x="59" y="95"/>
                  </a:lnTo>
                  <a:lnTo>
                    <a:pt x="65" y="105"/>
                  </a:lnTo>
                  <a:lnTo>
                    <a:pt x="74" y="112"/>
                  </a:lnTo>
                  <a:lnTo>
                    <a:pt x="84" y="114"/>
                  </a:lnTo>
                  <a:lnTo>
                    <a:pt x="95" y="113"/>
                  </a:lnTo>
                  <a:lnTo>
                    <a:pt x="104" y="106"/>
                  </a:lnTo>
                  <a:lnTo>
                    <a:pt x="110" y="97"/>
                  </a:lnTo>
                  <a:lnTo>
                    <a:pt x="113" y="88"/>
                  </a:lnTo>
                  <a:lnTo>
                    <a:pt x="112" y="77"/>
                  </a:lnTo>
                  <a:lnTo>
                    <a:pt x="107" y="67"/>
                  </a:lnTo>
                  <a:lnTo>
                    <a:pt x="97" y="60"/>
                  </a:lnTo>
                  <a:lnTo>
                    <a:pt x="87" y="58"/>
                  </a:lnTo>
                  <a:close/>
                  <a:moveTo>
                    <a:pt x="80" y="0"/>
                  </a:moveTo>
                  <a:lnTo>
                    <a:pt x="82" y="3"/>
                  </a:lnTo>
                  <a:lnTo>
                    <a:pt x="84" y="17"/>
                  </a:lnTo>
                  <a:lnTo>
                    <a:pt x="95" y="17"/>
                  </a:lnTo>
                  <a:lnTo>
                    <a:pt x="99" y="4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21" y="9"/>
                  </a:lnTo>
                  <a:lnTo>
                    <a:pt x="124" y="9"/>
                  </a:lnTo>
                  <a:lnTo>
                    <a:pt x="124" y="12"/>
                  </a:lnTo>
                  <a:lnTo>
                    <a:pt x="118" y="25"/>
                  </a:lnTo>
                  <a:lnTo>
                    <a:pt x="128" y="32"/>
                  </a:lnTo>
                  <a:lnTo>
                    <a:pt x="138" y="21"/>
                  </a:lnTo>
                  <a:lnTo>
                    <a:pt x="139" y="20"/>
                  </a:lnTo>
                  <a:lnTo>
                    <a:pt x="142" y="22"/>
                  </a:lnTo>
                  <a:lnTo>
                    <a:pt x="155" y="37"/>
                  </a:lnTo>
                  <a:lnTo>
                    <a:pt x="156" y="40"/>
                  </a:lnTo>
                  <a:lnTo>
                    <a:pt x="155" y="41"/>
                  </a:lnTo>
                  <a:lnTo>
                    <a:pt x="145" y="50"/>
                  </a:lnTo>
                  <a:lnTo>
                    <a:pt x="150" y="59"/>
                  </a:lnTo>
                  <a:lnTo>
                    <a:pt x="163" y="57"/>
                  </a:lnTo>
                  <a:lnTo>
                    <a:pt x="165" y="55"/>
                  </a:lnTo>
                  <a:lnTo>
                    <a:pt x="165" y="58"/>
                  </a:lnTo>
                  <a:lnTo>
                    <a:pt x="171" y="79"/>
                  </a:lnTo>
                  <a:lnTo>
                    <a:pt x="171" y="81"/>
                  </a:lnTo>
                  <a:lnTo>
                    <a:pt x="168" y="81"/>
                  </a:lnTo>
                  <a:lnTo>
                    <a:pt x="155" y="84"/>
                  </a:lnTo>
                  <a:lnTo>
                    <a:pt x="154" y="95"/>
                  </a:lnTo>
                  <a:lnTo>
                    <a:pt x="167" y="98"/>
                  </a:lnTo>
                  <a:lnTo>
                    <a:pt x="169" y="100"/>
                  </a:lnTo>
                  <a:lnTo>
                    <a:pt x="169" y="102"/>
                  </a:lnTo>
                  <a:lnTo>
                    <a:pt x="163" y="122"/>
                  </a:lnTo>
                  <a:lnTo>
                    <a:pt x="162" y="125"/>
                  </a:lnTo>
                  <a:lnTo>
                    <a:pt x="159" y="123"/>
                  </a:lnTo>
                  <a:lnTo>
                    <a:pt x="146" y="119"/>
                  </a:lnTo>
                  <a:lnTo>
                    <a:pt x="141" y="127"/>
                  </a:lnTo>
                  <a:lnTo>
                    <a:pt x="150" y="138"/>
                  </a:lnTo>
                  <a:lnTo>
                    <a:pt x="151" y="140"/>
                  </a:lnTo>
                  <a:lnTo>
                    <a:pt x="150" y="142"/>
                  </a:lnTo>
                  <a:lnTo>
                    <a:pt x="134" y="156"/>
                  </a:lnTo>
                  <a:lnTo>
                    <a:pt x="133" y="157"/>
                  </a:lnTo>
                  <a:lnTo>
                    <a:pt x="131" y="155"/>
                  </a:lnTo>
                  <a:lnTo>
                    <a:pt x="121" y="144"/>
                  </a:lnTo>
                  <a:lnTo>
                    <a:pt x="112" y="150"/>
                  </a:lnTo>
                  <a:lnTo>
                    <a:pt x="116" y="164"/>
                  </a:lnTo>
                  <a:lnTo>
                    <a:pt x="116" y="165"/>
                  </a:lnTo>
                  <a:lnTo>
                    <a:pt x="113" y="167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90" y="169"/>
                  </a:lnTo>
                  <a:lnTo>
                    <a:pt x="87" y="155"/>
                  </a:lnTo>
                  <a:lnTo>
                    <a:pt x="76" y="155"/>
                  </a:lnTo>
                  <a:lnTo>
                    <a:pt x="72" y="168"/>
                  </a:lnTo>
                  <a:lnTo>
                    <a:pt x="71" y="170"/>
                  </a:lnTo>
                  <a:lnTo>
                    <a:pt x="70" y="169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0"/>
                  </a:lnTo>
                  <a:lnTo>
                    <a:pt x="53" y="147"/>
                  </a:lnTo>
                  <a:lnTo>
                    <a:pt x="44" y="140"/>
                  </a:lnTo>
                  <a:lnTo>
                    <a:pt x="33" y="151"/>
                  </a:lnTo>
                  <a:lnTo>
                    <a:pt x="32" y="152"/>
                  </a:lnTo>
                  <a:lnTo>
                    <a:pt x="29" y="150"/>
                  </a:lnTo>
                  <a:lnTo>
                    <a:pt x="16" y="135"/>
                  </a:lnTo>
                  <a:lnTo>
                    <a:pt x="15" y="132"/>
                  </a:lnTo>
                  <a:lnTo>
                    <a:pt x="16" y="131"/>
                  </a:lnTo>
                  <a:lnTo>
                    <a:pt x="27" y="122"/>
                  </a:lnTo>
                  <a:lnTo>
                    <a:pt x="21" y="113"/>
                  </a:lnTo>
                  <a:lnTo>
                    <a:pt x="8" y="115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6" y="88"/>
                  </a:lnTo>
                  <a:lnTo>
                    <a:pt x="17" y="77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8" y="50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25" y="53"/>
                  </a:lnTo>
                  <a:lnTo>
                    <a:pt x="31" y="45"/>
                  </a:lnTo>
                  <a:lnTo>
                    <a:pt x="21" y="34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50" y="28"/>
                  </a:lnTo>
                  <a:lnTo>
                    <a:pt x="59" y="2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78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3">
              <a:extLst>
                <a:ext uri="{FF2B5EF4-FFF2-40B4-BE49-F238E27FC236}">
                  <a16:creationId xmlns:a16="http://schemas.microsoft.com/office/drawing/2014/main" xmlns="" id="{929875A8-E564-C342-8549-10CB2DACA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1766" y="2788194"/>
              <a:ext cx="851874" cy="851874"/>
            </a:xfrm>
            <a:custGeom>
              <a:avLst/>
              <a:gdLst>
                <a:gd name="T0" fmla="*/ 276 w 613"/>
                <a:gd name="T1" fmla="*/ 180 h 613"/>
                <a:gd name="T2" fmla="*/ 224 w 613"/>
                <a:gd name="T3" fmla="*/ 205 h 613"/>
                <a:gd name="T4" fmla="*/ 189 w 613"/>
                <a:gd name="T5" fmla="*/ 249 h 613"/>
                <a:gd name="T6" fmla="*/ 174 w 613"/>
                <a:gd name="T7" fmla="*/ 307 h 613"/>
                <a:gd name="T8" fmla="*/ 187 w 613"/>
                <a:gd name="T9" fmla="*/ 364 h 613"/>
                <a:gd name="T10" fmla="*/ 224 w 613"/>
                <a:gd name="T11" fmla="*/ 409 h 613"/>
                <a:gd name="T12" fmla="*/ 276 w 613"/>
                <a:gd name="T13" fmla="*/ 435 h 613"/>
                <a:gd name="T14" fmla="*/ 337 w 613"/>
                <a:gd name="T15" fmla="*/ 435 h 613"/>
                <a:gd name="T16" fmla="*/ 388 w 613"/>
                <a:gd name="T17" fmla="*/ 409 h 613"/>
                <a:gd name="T18" fmla="*/ 424 w 613"/>
                <a:gd name="T19" fmla="*/ 364 h 613"/>
                <a:gd name="T20" fmla="*/ 437 w 613"/>
                <a:gd name="T21" fmla="*/ 307 h 613"/>
                <a:gd name="T22" fmla="*/ 424 w 613"/>
                <a:gd name="T23" fmla="*/ 249 h 613"/>
                <a:gd name="T24" fmla="*/ 388 w 613"/>
                <a:gd name="T25" fmla="*/ 205 h 613"/>
                <a:gd name="T26" fmla="*/ 337 w 613"/>
                <a:gd name="T27" fmla="*/ 180 h 613"/>
                <a:gd name="T28" fmla="*/ 262 w 613"/>
                <a:gd name="T29" fmla="*/ 0 h 613"/>
                <a:gd name="T30" fmla="*/ 350 w 613"/>
                <a:gd name="T31" fmla="*/ 92 h 613"/>
                <a:gd name="T32" fmla="*/ 405 w 613"/>
                <a:gd name="T33" fmla="*/ 112 h 613"/>
                <a:gd name="T34" fmla="*/ 494 w 613"/>
                <a:gd name="T35" fmla="*/ 62 h 613"/>
                <a:gd name="T36" fmla="*/ 490 w 613"/>
                <a:gd name="T37" fmla="*/ 189 h 613"/>
                <a:gd name="T38" fmla="*/ 520 w 613"/>
                <a:gd name="T39" fmla="*/ 263 h 613"/>
                <a:gd name="T40" fmla="*/ 613 w 613"/>
                <a:gd name="T41" fmla="*/ 351 h 613"/>
                <a:gd name="T42" fmla="*/ 513 w 613"/>
                <a:gd name="T43" fmla="*/ 377 h 613"/>
                <a:gd name="T44" fmla="*/ 489 w 613"/>
                <a:gd name="T45" fmla="*/ 427 h 613"/>
                <a:gd name="T46" fmla="*/ 494 w 613"/>
                <a:gd name="T47" fmla="*/ 557 h 613"/>
                <a:gd name="T48" fmla="*/ 402 w 613"/>
                <a:gd name="T49" fmla="*/ 503 h 613"/>
                <a:gd name="T50" fmla="*/ 350 w 613"/>
                <a:gd name="T51" fmla="*/ 521 h 613"/>
                <a:gd name="T52" fmla="*/ 262 w 613"/>
                <a:gd name="T53" fmla="*/ 613 h 613"/>
                <a:gd name="T54" fmla="*/ 224 w 613"/>
                <a:gd name="T55" fmla="*/ 510 h 613"/>
                <a:gd name="T56" fmla="*/ 122 w 613"/>
                <a:gd name="T57" fmla="*/ 557 h 613"/>
                <a:gd name="T58" fmla="*/ 124 w 613"/>
                <a:gd name="T59" fmla="*/ 430 h 613"/>
                <a:gd name="T60" fmla="*/ 100 w 613"/>
                <a:gd name="T61" fmla="*/ 379 h 613"/>
                <a:gd name="T62" fmla="*/ 0 w 613"/>
                <a:gd name="T63" fmla="*/ 351 h 613"/>
                <a:gd name="T64" fmla="*/ 92 w 613"/>
                <a:gd name="T65" fmla="*/ 263 h 613"/>
                <a:gd name="T66" fmla="*/ 110 w 613"/>
                <a:gd name="T67" fmla="*/ 210 h 613"/>
                <a:gd name="T68" fmla="*/ 60 w 613"/>
                <a:gd name="T69" fmla="*/ 123 h 613"/>
                <a:gd name="T70" fmla="*/ 185 w 613"/>
                <a:gd name="T71" fmla="*/ 125 h 613"/>
                <a:gd name="T72" fmla="*/ 234 w 613"/>
                <a:gd name="T73" fmla="*/ 100 h 613"/>
                <a:gd name="T74" fmla="*/ 262 w 613"/>
                <a:gd name="T7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3" h="613">
                  <a:moveTo>
                    <a:pt x="306" y="176"/>
                  </a:moveTo>
                  <a:lnTo>
                    <a:pt x="276" y="180"/>
                  </a:lnTo>
                  <a:lnTo>
                    <a:pt x="248" y="189"/>
                  </a:lnTo>
                  <a:lnTo>
                    <a:pt x="224" y="205"/>
                  </a:lnTo>
                  <a:lnTo>
                    <a:pt x="203" y="225"/>
                  </a:lnTo>
                  <a:lnTo>
                    <a:pt x="189" y="249"/>
                  </a:lnTo>
                  <a:lnTo>
                    <a:pt x="178" y="277"/>
                  </a:lnTo>
                  <a:lnTo>
                    <a:pt x="174" y="307"/>
                  </a:lnTo>
                  <a:lnTo>
                    <a:pt x="178" y="337"/>
                  </a:lnTo>
                  <a:lnTo>
                    <a:pt x="187" y="364"/>
                  </a:lnTo>
                  <a:lnTo>
                    <a:pt x="203" y="389"/>
                  </a:lnTo>
                  <a:lnTo>
                    <a:pt x="224" y="409"/>
                  </a:lnTo>
                  <a:lnTo>
                    <a:pt x="248" y="425"/>
                  </a:lnTo>
                  <a:lnTo>
                    <a:pt x="276" y="435"/>
                  </a:lnTo>
                  <a:lnTo>
                    <a:pt x="306" y="439"/>
                  </a:lnTo>
                  <a:lnTo>
                    <a:pt x="337" y="435"/>
                  </a:lnTo>
                  <a:lnTo>
                    <a:pt x="364" y="425"/>
                  </a:lnTo>
                  <a:lnTo>
                    <a:pt x="388" y="409"/>
                  </a:lnTo>
                  <a:lnTo>
                    <a:pt x="409" y="389"/>
                  </a:lnTo>
                  <a:lnTo>
                    <a:pt x="424" y="364"/>
                  </a:lnTo>
                  <a:lnTo>
                    <a:pt x="434" y="337"/>
                  </a:lnTo>
                  <a:lnTo>
                    <a:pt x="437" y="307"/>
                  </a:lnTo>
                  <a:lnTo>
                    <a:pt x="434" y="277"/>
                  </a:lnTo>
                  <a:lnTo>
                    <a:pt x="424" y="249"/>
                  </a:lnTo>
                  <a:lnTo>
                    <a:pt x="409" y="225"/>
                  </a:lnTo>
                  <a:lnTo>
                    <a:pt x="388" y="205"/>
                  </a:lnTo>
                  <a:lnTo>
                    <a:pt x="364" y="189"/>
                  </a:lnTo>
                  <a:lnTo>
                    <a:pt x="337" y="180"/>
                  </a:lnTo>
                  <a:lnTo>
                    <a:pt x="306" y="176"/>
                  </a:lnTo>
                  <a:close/>
                  <a:moveTo>
                    <a:pt x="262" y="0"/>
                  </a:moveTo>
                  <a:lnTo>
                    <a:pt x="350" y="0"/>
                  </a:lnTo>
                  <a:lnTo>
                    <a:pt x="350" y="92"/>
                  </a:lnTo>
                  <a:lnTo>
                    <a:pt x="379" y="100"/>
                  </a:lnTo>
                  <a:lnTo>
                    <a:pt x="405" y="112"/>
                  </a:lnTo>
                  <a:lnTo>
                    <a:pt x="430" y="126"/>
                  </a:lnTo>
                  <a:lnTo>
                    <a:pt x="494" y="62"/>
                  </a:lnTo>
                  <a:lnTo>
                    <a:pt x="555" y="123"/>
                  </a:lnTo>
                  <a:lnTo>
                    <a:pt x="490" y="189"/>
                  </a:lnTo>
                  <a:lnTo>
                    <a:pt x="508" y="224"/>
                  </a:lnTo>
                  <a:lnTo>
                    <a:pt x="520" y="263"/>
                  </a:lnTo>
                  <a:lnTo>
                    <a:pt x="613" y="263"/>
                  </a:lnTo>
                  <a:lnTo>
                    <a:pt x="613" y="351"/>
                  </a:lnTo>
                  <a:lnTo>
                    <a:pt x="520" y="351"/>
                  </a:lnTo>
                  <a:lnTo>
                    <a:pt x="513" y="377"/>
                  </a:lnTo>
                  <a:lnTo>
                    <a:pt x="503" y="404"/>
                  </a:lnTo>
                  <a:lnTo>
                    <a:pt x="489" y="427"/>
                  </a:lnTo>
                  <a:lnTo>
                    <a:pt x="555" y="495"/>
                  </a:lnTo>
                  <a:lnTo>
                    <a:pt x="494" y="557"/>
                  </a:lnTo>
                  <a:lnTo>
                    <a:pt x="427" y="490"/>
                  </a:lnTo>
                  <a:lnTo>
                    <a:pt x="402" y="503"/>
                  </a:lnTo>
                  <a:lnTo>
                    <a:pt x="377" y="514"/>
                  </a:lnTo>
                  <a:lnTo>
                    <a:pt x="350" y="521"/>
                  </a:lnTo>
                  <a:lnTo>
                    <a:pt x="350" y="613"/>
                  </a:lnTo>
                  <a:lnTo>
                    <a:pt x="262" y="613"/>
                  </a:lnTo>
                  <a:lnTo>
                    <a:pt x="262" y="521"/>
                  </a:lnTo>
                  <a:lnTo>
                    <a:pt x="224" y="510"/>
                  </a:lnTo>
                  <a:lnTo>
                    <a:pt x="189" y="491"/>
                  </a:lnTo>
                  <a:lnTo>
                    <a:pt x="122" y="557"/>
                  </a:lnTo>
                  <a:lnTo>
                    <a:pt x="60" y="495"/>
                  </a:lnTo>
                  <a:lnTo>
                    <a:pt x="124" y="430"/>
                  </a:lnTo>
                  <a:lnTo>
                    <a:pt x="110" y="406"/>
                  </a:lnTo>
                  <a:lnTo>
                    <a:pt x="100" y="379"/>
                  </a:lnTo>
                  <a:lnTo>
                    <a:pt x="92" y="351"/>
                  </a:lnTo>
                  <a:lnTo>
                    <a:pt x="0" y="351"/>
                  </a:lnTo>
                  <a:lnTo>
                    <a:pt x="0" y="263"/>
                  </a:lnTo>
                  <a:lnTo>
                    <a:pt x="92" y="263"/>
                  </a:lnTo>
                  <a:lnTo>
                    <a:pt x="98" y="236"/>
                  </a:lnTo>
                  <a:lnTo>
                    <a:pt x="110" y="210"/>
                  </a:lnTo>
                  <a:lnTo>
                    <a:pt x="123" y="186"/>
                  </a:lnTo>
                  <a:lnTo>
                    <a:pt x="60" y="123"/>
                  </a:lnTo>
                  <a:lnTo>
                    <a:pt x="122" y="62"/>
                  </a:lnTo>
                  <a:lnTo>
                    <a:pt x="185" y="125"/>
                  </a:lnTo>
                  <a:lnTo>
                    <a:pt x="210" y="110"/>
                  </a:lnTo>
                  <a:lnTo>
                    <a:pt x="234" y="100"/>
                  </a:lnTo>
                  <a:lnTo>
                    <a:pt x="262" y="9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DA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4">
              <a:extLst>
                <a:ext uri="{FF2B5EF4-FFF2-40B4-BE49-F238E27FC236}">
                  <a16:creationId xmlns:a16="http://schemas.microsoft.com/office/drawing/2014/main" xmlns="" id="{1510174A-7B68-8843-B9FC-80ECBF89E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225" y="3581702"/>
              <a:ext cx="851874" cy="851874"/>
            </a:xfrm>
            <a:custGeom>
              <a:avLst/>
              <a:gdLst>
                <a:gd name="T0" fmla="*/ 277 w 613"/>
                <a:gd name="T1" fmla="*/ 178 h 613"/>
                <a:gd name="T2" fmla="*/ 224 w 613"/>
                <a:gd name="T3" fmla="*/ 204 h 613"/>
                <a:gd name="T4" fmla="*/ 189 w 613"/>
                <a:gd name="T5" fmla="*/ 249 h 613"/>
                <a:gd name="T6" fmla="*/ 176 w 613"/>
                <a:gd name="T7" fmla="*/ 307 h 613"/>
                <a:gd name="T8" fmla="*/ 189 w 613"/>
                <a:gd name="T9" fmla="*/ 364 h 613"/>
                <a:gd name="T10" fmla="*/ 224 w 613"/>
                <a:gd name="T11" fmla="*/ 409 h 613"/>
                <a:gd name="T12" fmla="*/ 277 w 613"/>
                <a:gd name="T13" fmla="*/ 434 h 613"/>
                <a:gd name="T14" fmla="*/ 337 w 613"/>
                <a:gd name="T15" fmla="*/ 434 h 613"/>
                <a:gd name="T16" fmla="*/ 389 w 613"/>
                <a:gd name="T17" fmla="*/ 409 h 613"/>
                <a:gd name="T18" fmla="*/ 425 w 613"/>
                <a:gd name="T19" fmla="*/ 364 h 613"/>
                <a:gd name="T20" fmla="*/ 438 w 613"/>
                <a:gd name="T21" fmla="*/ 307 h 613"/>
                <a:gd name="T22" fmla="*/ 425 w 613"/>
                <a:gd name="T23" fmla="*/ 249 h 613"/>
                <a:gd name="T24" fmla="*/ 389 w 613"/>
                <a:gd name="T25" fmla="*/ 204 h 613"/>
                <a:gd name="T26" fmla="*/ 337 w 613"/>
                <a:gd name="T27" fmla="*/ 178 h 613"/>
                <a:gd name="T28" fmla="*/ 262 w 613"/>
                <a:gd name="T29" fmla="*/ 0 h 613"/>
                <a:gd name="T30" fmla="*/ 350 w 613"/>
                <a:gd name="T31" fmla="*/ 92 h 613"/>
                <a:gd name="T32" fmla="*/ 405 w 613"/>
                <a:gd name="T33" fmla="*/ 111 h 613"/>
                <a:gd name="T34" fmla="*/ 494 w 613"/>
                <a:gd name="T35" fmla="*/ 60 h 613"/>
                <a:gd name="T36" fmla="*/ 491 w 613"/>
                <a:gd name="T37" fmla="*/ 189 h 613"/>
                <a:gd name="T38" fmla="*/ 521 w 613"/>
                <a:gd name="T39" fmla="*/ 262 h 613"/>
                <a:gd name="T40" fmla="*/ 613 w 613"/>
                <a:gd name="T41" fmla="*/ 350 h 613"/>
                <a:gd name="T42" fmla="*/ 514 w 613"/>
                <a:gd name="T43" fmla="*/ 377 h 613"/>
                <a:gd name="T44" fmla="*/ 489 w 613"/>
                <a:gd name="T45" fmla="*/ 427 h 613"/>
                <a:gd name="T46" fmla="*/ 494 w 613"/>
                <a:gd name="T47" fmla="*/ 557 h 613"/>
                <a:gd name="T48" fmla="*/ 404 w 613"/>
                <a:gd name="T49" fmla="*/ 503 h 613"/>
                <a:gd name="T50" fmla="*/ 350 w 613"/>
                <a:gd name="T51" fmla="*/ 521 h 613"/>
                <a:gd name="T52" fmla="*/ 262 w 613"/>
                <a:gd name="T53" fmla="*/ 613 h 613"/>
                <a:gd name="T54" fmla="*/ 224 w 613"/>
                <a:gd name="T55" fmla="*/ 510 h 613"/>
                <a:gd name="T56" fmla="*/ 123 w 613"/>
                <a:gd name="T57" fmla="*/ 557 h 613"/>
                <a:gd name="T58" fmla="*/ 126 w 613"/>
                <a:gd name="T59" fmla="*/ 430 h 613"/>
                <a:gd name="T60" fmla="*/ 100 w 613"/>
                <a:gd name="T61" fmla="*/ 379 h 613"/>
                <a:gd name="T62" fmla="*/ 0 w 613"/>
                <a:gd name="T63" fmla="*/ 350 h 613"/>
                <a:gd name="T64" fmla="*/ 92 w 613"/>
                <a:gd name="T65" fmla="*/ 262 h 613"/>
                <a:gd name="T66" fmla="*/ 110 w 613"/>
                <a:gd name="T67" fmla="*/ 210 h 613"/>
                <a:gd name="T68" fmla="*/ 60 w 613"/>
                <a:gd name="T69" fmla="*/ 123 h 613"/>
                <a:gd name="T70" fmla="*/ 186 w 613"/>
                <a:gd name="T71" fmla="*/ 123 h 613"/>
                <a:gd name="T72" fmla="*/ 236 w 613"/>
                <a:gd name="T73" fmla="*/ 100 h 613"/>
                <a:gd name="T74" fmla="*/ 262 w 613"/>
                <a:gd name="T7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3" h="613">
                  <a:moveTo>
                    <a:pt x="307" y="174"/>
                  </a:moveTo>
                  <a:lnTo>
                    <a:pt x="277" y="178"/>
                  </a:lnTo>
                  <a:lnTo>
                    <a:pt x="249" y="189"/>
                  </a:lnTo>
                  <a:lnTo>
                    <a:pt x="224" y="204"/>
                  </a:lnTo>
                  <a:lnTo>
                    <a:pt x="205" y="224"/>
                  </a:lnTo>
                  <a:lnTo>
                    <a:pt x="189" y="249"/>
                  </a:lnTo>
                  <a:lnTo>
                    <a:pt x="178" y="276"/>
                  </a:lnTo>
                  <a:lnTo>
                    <a:pt x="176" y="307"/>
                  </a:lnTo>
                  <a:lnTo>
                    <a:pt x="178" y="337"/>
                  </a:lnTo>
                  <a:lnTo>
                    <a:pt x="189" y="364"/>
                  </a:lnTo>
                  <a:lnTo>
                    <a:pt x="205" y="389"/>
                  </a:lnTo>
                  <a:lnTo>
                    <a:pt x="224" y="409"/>
                  </a:lnTo>
                  <a:lnTo>
                    <a:pt x="249" y="424"/>
                  </a:lnTo>
                  <a:lnTo>
                    <a:pt x="277" y="434"/>
                  </a:lnTo>
                  <a:lnTo>
                    <a:pt x="307" y="438"/>
                  </a:lnTo>
                  <a:lnTo>
                    <a:pt x="337" y="434"/>
                  </a:lnTo>
                  <a:lnTo>
                    <a:pt x="364" y="424"/>
                  </a:lnTo>
                  <a:lnTo>
                    <a:pt x="389" y="409"/>
                  </a:lnTo>
                  <a:lnTo>
                    <a:pt x="409" y="389"/>
                  </a:lnTo>
                  <a:lnTo>
                    <a:pt x="425" y="364"/>
                  </a:lnTo>
                  <a:lnTo>
                    <a:pt x="435" y="337"/>
                  </a:lnTo>
                  <a:lnTo>
                    <a:pt x="438" y="307"/>
                  </a:lnTo>
                  <a:lnTo>
                    <a:pt x="435" y="276"/>
                  </a:lnTo>
                  <a:lnTo>
                    <a:pt x="425" y="249"/>
                  </a:lnTo>
                  <a:lnTo>
                    <a:pt x="409" y="224"/>
                  </a:lnTo>
                  <a:lnTo>
                    <a:pt x="389" y="204"/>
                  </a:lnTo>
                  <a:lnTo>
                    <a:pt x="364" y="189"/>
                  </a:lnTo>
                  <a:lnTo>
                    <a:pt x="337" y="178"/>
                  </a:lnTo>
                  <a:lnTo>
                    <a:pt x="307" y="174"/>
                  </a:lnTo>
                  <a:close/>
                  <a:moveTo>
                    <a:pt x="262" y="0"/>
                  </a:moveTo>
                  <a:lnTo>
                    <a:pt x="350" y="0"/>
                  </a:lnTo>
                  <a:lnTo>
                    <a:pt x="350" y="92"/>
                  </a:lnTo>
                  <a:lnTo>
                    <a:pt x="379" y="100"/>
                  </a:lnTo>
                  <a:lnTo>
                    <a:pt x="405" y="111"/>
                  </a:lnTo>
                  <a:lnTo>
                    <a:pt x="430" y="126"/>
                  </a:lnTo>
                  <a:lnTo>
                    <a:pt x="494" y="60"/>
                  </a:lnTo>
                  <a:lnTo>
                    <a:pt x="557" y="123"/>
                  </a:lnTo>
                  <a:lnTo>
                    <a:pt x="491" y="189"/>
                  </a:lnTo>
                  <a:lnTo>
                    <a:pt x="510" y="224"/>
                  </a:lnTo>
                  <a:lnTo>
                    <a:pt x="521" y="262"/>
                  </a:lnTo>
                  <a:lnTo>
                    <a:pt x="613" y="262"/>
                  </a:lnTo>
                  <a:lnTo>
                    <a:pt x="613" y="350"/>
                  </a:lnTo>
                  <a:lnTo>
                    <a:pt x="521" y="350"/>
                  </a:lnTo>
                  <a:lnTo>
                    <a:pt x="514" y="377"/>
                  </a:lnTo>
                  <a:lnTo>
                    <a:pt x="503" y="404"/>
                  </a:lnTo>
                  <a:lnTo>
                    <a:pt x="489" y="427"/>
                  </a:lnTo>
                  <a:lnTo>
                    <a:pt x="557" y="494"/>
                  </a:lnTo>
                  <a:lnTo>
                    <a:pt x="494" y="557"/>
                  </a:lnTo>
                  <a:lnTo>
                    <a:pt x="427" y="489"/>
                  </a:lnTo>
                  <a:lnTo>
                    <a:pt x="404" y="503"/>
                  </a:lnTo>
                  <a:lnTo>
                    <a:pt x="377" y="514"/>
                  </a:lnTo>
                  <a:lnTo>
                    <a:pt x="350" y="521"/>
                  </a:lnTo>
                  <a:lnTo>
                    <a:pt x="350" y="613"/>
                  </a:lnTo>
                  <a:lnTo>
                    <a:pt x="262" y="613"/>
                  </a:lnTo>
                  <a:lnTo>
                    <a:pt x="262" y="521"/>
                  </a:lnTo>
                  <a:lnTo>
                    <a:pt x="224" y="510"/>
                  </a:lnTo>
                  <a:lnTo>
                    <a:pt x="189" y="491"/>
                  </a:lnTo>
                  <a:lnTo>
                    <a:pt x="123" y="557"/>
                  </a:lnTo>
                  <a:lnTo>
                    <a:pt x="60" y="494"/>
                  </a:lnTo>
                  <a:lnTo>
                    <a:pt x="126" y="430"/>
                  </a:lnTo>
                  <a:lnTo>
                    <a:pt x="112" y="405"/>
                  </a:lnTo>
                  <a:lnTo>
                    <a:pt x="100" y="379"/>
                  </a:lnTo>
                  <a:lnTo>
                    <a:pt x="92" y="350"/>
                  </a:lnTo>
                  <a:lnTo>
                    <a:pt x="0" y="350"/>
                  </a:lnTo>
                  <a:lnTo>
                    <a:pt x="0" y="262"/>
                  </a:lnTo>
                  <a:lnTo>
                    <a:pt x="92" y="262"/>
                  </a:lnTo>
                  <a:lnTo>
                    <a:pt x="100" y="236"/>
                  </a:lnTo>
                  <a:lnTo>
                    <a:pt x="110" y="210"/>
                  </a:lnTo>
                  <a:lnTo>
                    <a:pt x="123" y="186"/>
                  </a:lnTo>
                  <a:lnTo>
                    <a:pt x="60" y="123"/>
                  </a:lnTo>
                  <a:lnTo>
                    <a:pt x="123" y="60"/>
                  </a:lnTo>
                  <a:lnTo>
                    <a:pt x="186" y="123"/>
                  </a:lnTo>
                  <a:lnTo>
                    <a:pt x="210" y="110"/>
                  </a:lnTo>
                  <a:lnTo>
                    <a:pt x="236" y="100"/>
                  </a:lnTo>
                  <a:lnTo>
                    <a:pt x="262" y="9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6">
              <a:extLst>
                <a:ext uri="{FF2B5EF4-FFF2-40B4-BE49-F238E27FC236}">
                  <a16:creationId xmlns:a16="http://schemas.microsoft.com/office/drawing/2014/main" xmlns="" id="{2FA69A16-0ABB-8249-B394-5142CB239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4037" y="2221205"/>
              <a:ext cx="390500" cy="389110"/>
            </a:xfrm>
            <a:custGeom>
              <a:avLst/>
              <a:gdLst>
                <a:gd name="T0" fmla="*/ 140 w 281"/>
                <a:gd name="T1" fmla="*/ 80 h 280"/>
                <a:gd name="T2" fmla="*/ 121 w 281"/>
                <a:gd name="T3" fmla="*/ 83 h 280"/>
                <a:gd name="T4" fmla="*/ 105 w 281"/>
                <a:gd name="T5" fmla="*/ 91 h 280"/>
                <a:gd name="T6" fmla="*/ 92 w 281"/>
                <a:gd name="T7" fmla="*/ 104 h 280"/>
                <a:gd name="T8" fmla="*/ 83 w 281"/>
                <a:gd name="T9" fmla="*/ 121 h 280"/>
                <a:gd name="T10" fmla="*/ 80 w 281"/>
                <a:gd name="T11" fmla="*/ 140 h 280"/>
                <a:gd name="T12" fmla="*/ 83 w 281"/>
                <a:gd name="T13" fmla="*/ 159 h 280"/>
                <a:gd name="T14" fmla="*/ 92 w 281"/>
                <a:gd name="T15" fmla="*/ 175 h 280"/>
                <a:gd name="T16" fmla="*/ 105 w 281"/>
                <a:gd name="T17" fmla="*/ 188 h 280"/>
                <a:gd name="T18" fmla="*/ 121 w 281"/>
                <a:gd name="T19" fmla="*/ 197 h 280"/>
                <a:gd name="T20" fmla="*/ 140 w 281"/>
                <a:gd name="T21" fmla="*/ 200 h 280"/>
                <a:gd name="T22" fmla="*/ 159 w 281"/>
                <a:gd name="T23" fmla="*/ 197 h 280"/>
                <a:gd name="T24" fmla="*/ 176 w 281"/>
                <a:gd name="T25" fmla="*/ 188 h 280"/>
                <a:gd name="T26" fmla="*/ 189 w 281"/>
                <a:gd name="T27" fmla="*/ 175 h 280"/>
                <a:gd name="T28" fmla="*/ 197 w 281"/>
                <a:gd name="T29" fmla="*/ 159 h 280"/>
                <a:gd name="T30" fmla="*/ 201 w 281"/>
                <a:gd name="T31" fmla="*/ 140 h 280"/>
                <a:gd name="T32" fmla="*/ 197 w 281"/>
                <a:gd name="T33" fmla="*/ 121 h 280"/>
                <a:gd name="T34" fmla="*/ 189 w 281"/>
                <a:gd name="T35" fmla="*/ 104 h 280"/>
                <a:gd name="T36" fmla="*/ 176 w 281"/>
                <a:gd name="T37" fmla="*/ 91 h 280"/>
                <a:gd name="T38" fmla="*/ 159 w 281"/>
                <a:gd name="T39" fmla="*/ 83 h 280"/>
                <a:gd name="T40" fmla="*/ 140 w 281"/>
                <a:gd name="T41" fmla="*/ 80 h 280"/>
                <a:gd name="T42" fmla="*/ 121 w 281"/>
                <a:gd name="T43" fmla="*/ 0 h 280"/>
                <a:gd name="T44" fmla="*/ 160 w 281"/>
                <a:gd name="T45" fmla="*/ 0 h 280"/>
                <a:gd name="T46" fmla="*/ 160 w 281"/>
                <a:gd name="T47" fmla="*/ 42 h 280"/>
                <a:gd name="T48" fmla="*/ 180 w 281"/>
                <a:gd name="T49" fmla="*/ 48 h 280"/>
                <a:gd name="T50" fmla="*/ 197 w 281"/>
                <a:gd name="T51" fmla="*/ 57 h 280"/>
                <a:gd name="T52" fmla="*/ 227 w 281"/>
                <a:gd name="T53" fmla="*/ 27 h 280"/>
                <a:gd name="T54" fmla="*/ 254 w 281"/>
                <a:gd name="T55" fmla="*/ 56 h 280"/>
                <a:gd name="T56" fmla="*/ 224 w 281"/>
                <a:gd name="T57" fmla="*/ 86 h 280"/>
                <a:gd name="T58" fmla="*/ 233 w 281"/>
                <a:gd name="T59" fmla="*/ 102 h 280"/>
                <a:gd name="T60" fmla="*/ 239 w 281"/>
                <a:gd name="T61" fmla="*/ 120 h 280"/>
                <a:gd name="T62" fmla="*/ 281 w 281"/>
                <a:gd name="T63" fmla="*/ 120 h 280"/>
                <a:gd name="T64" fmla="*/ 281 w 281"/>
                <a:gd name="T65" fmla="*/ 159 h 280"/>
                <a:gd name="T66" fmla="*/ 239 w 281"/>
                <a:gd name="T67" fmla="*/ 159 h 280"/>
                <a:gd name="T68" fmla="*/ 233 w 281"/>
                <a:gd name="T69" fmla="*/ 179 h 280"/>
                <a:gd name="T70" fmla="*/ 224 w 281"/>
                <a:gd name="T71" fmla="*/ 195 h 280"/>
                <a:gd name="T72" fmla="*/ 254 w 281"/>
                <a:gd name="T73" fmla="*/ 226 h 280"/>
                <a:gd name="T74" fmla="*/ 227 w 281"/>
                <a:gd name="T75" fmla="*/ 254 h 280"/>
                <a:gd name="T76" fmla="*/ 195 w 281"/>
                <a:gd name="T77" fmla="*/ 224 h 280"/>
                <a:gd name="T78" fmla="*/ 178 w 281"/>
                <a:gd name="T79" fmla="*/ 233 h 280"/>
                <a:gd name="T80" fmla="*/ 160 w 281"/>
                <a:gd name="T81" fmla="*/ 238 h 280"/>
                <a:gd name="T82" fmla="*/ 160 w 281"/>
                <a:gd name="T83" fmla="*/ 280 h 280"/>
                <a:gd name="T84" fmla="*/ 121 w 281"/>
                <a:gd name="T85" fmla="*/ 280 h 280"/>
                <a:gd name="T86" fmla="*/ 121 w 281"/>
                <a:gd name="T87" fmla="*/ 238 h 280"/>
                <a:gd name="T88" fmla="*/ 102 w 281"/>
                <a:gd name="T89" fmla="*/ 233 h 280"/>
                <a:gd name="T90" fmla="*/ 87 w 281"/>
                <a:gd name="T91" fmla="*/ 225 h 280"/>
                <a:gd name="T92" fmla="*/ 57 w 281"/>
                <a:gd name="T93" fmla="*/ 254 h 280"/>
                <a:gd name="T94" fmla="*/ 28 w 281"/>
                <a:gd name="T95" fmla="*/ 226 h 280"/>
                <a:gd name="T96" fmla="*/ 58 w 281"/>
                <a:gd name="T97" fmla="*/ 196 h 280"/>
                <a:gd name="T98" fmla="*/ 49 w 281"/>
                <a:gd name="T99" fmla="*/ 179 h 280"/>
                <a:gd name="T100" fmla="*/ 42 w 281"/>
                <a:gd name="T101" fmla="*/ 159 h 280"/>
                <a:gd name="T102" fmla="*/ 0 w 281"/>
                <a:gd name="T103" fmla="*/ 159 h 280"/>
                <a:gd name="T104" fmla="*/ 0 w 281"/>
                <a:gd name="T105" fmla="*/ 120 h 280"/>
                <a:gd name="T106" fmla="*/ 42 w 281"/>
                <a:gd name="T107" fmla="*/ 120 h 280"/>
                <a:gd name="T108" fmla="*/ 47 w 281"/>
                <a:gd name="T109" fmla="*/ 102 h 280"/>
                <a:gd name="T110" fmla="*/ 57 w 281"/>
                <a:gd name="T111" fmla="*/ 85 h 280"/>
                <a:gd name="T112" fmla="*/ 28 w 281"/>
                <a:gd name="T113" fmla="*/ 56 h 280"/>
                <a:gd name="T114" fmla="*/ 57 w 281"/>
                <a:gd name="T115" fmla="*/ 27 h 280"/>
                <a:gd name="T116" fmla="*/ 85 w 281"/>
                <a:gd name="T117" fmla="*/ 56 h 280"/>
                <a:gd name="T118" fmla="*/ 102 w 281"/>
                <a:gd name="T119" fmla="*/ 48 h 280"/>
                <a:gd name="T120" fmla="*/ 121 w 281"/>
                <a:gd name="T121" fmla="*/ 42 h 280"/>
                <a:gd name="T122" fmla="*/ 121 w 281"/>
                <a:gd name="T12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" h="280">
                  <a:moveTo>
                    <a:pt x="140" y="80"/>
                  </a:moveTo>
                  <a:lnTo>
                    <a:pt x="121" y="83"/>
                  </a:lnTo>
                  <a:lnTo>
                    <a:pt x="105" y="91"/>
                  </a:lnTo>
                  <a:lnTo>
                    <a:pt x="92" y="104"/>
                  </a:lnTo>
                  <a:lnTo>
                    <a:pt x="83" y="121"/>
                  </a:lnTo>
                  <a:lnTo>
                    <a:pt x="80" y="140"/>
                  </a:lnTo>
                  <a:lnTo>
                    <a:pt x="83" y="159"/>
                  </a:lnTo>
                  <a:lnTo>
                    <a:pt x="92" y="175"/>
                  </a:lnTo>
                  <a:lnTo>
                    <a:pt x="105" y="188"/>
                  </a:lnTo>
                  <a:lnTo>
                    <a:pt x="121" y="197"/>
                  </a:lnTo>
                  <a:lnTo>
                    <a:pt x="140" y="200"/>
                  </a:lnTo>
                  <a:lnTo>
                    <a:pt x="159" y="197"/>
                  </a:lnTo>
                  <a:lnTo>
                    <a:pt x="176" y="188"/>
                  </a:lnTo>
                  <a:lnTo>
                    <a:pt x="189" y="175"/>
                  </a:lnTo>
                  <a:lnTo>
                    <a:pt x="197" y="159"/>
                  </a:lnTo>
                  <a:lnTo>
                    <a:pt x="201" y="140"/>
                  </a:lnTo>
                  <a:lnTo>
                    <a:pt x="197" y="121"/>
                  </a:lnTo>
                  <a:lnTo>
                    <a:pt x="189" y="104"/>
                  </a:lnTo>
                  <a:lnTo>
                    <a:pt x="176" y="91"/>
                  </a:lnTo>
                  <a:lnTo>
                    <a:pt x="159" y="83"/>
                  </a:lnTo>
                  <a:lnTo>
                    <a:pt x="140" y="80"/>
                  </a:lnTo>
                  <a:close/>
                  <a:moveTo>
                    <a:pt x="121" y="0"/>
                  </a:moveTo>
                  <a:lnTo>
                    <a:pt x="160" y="0"/>
                  </a:lnTo>
                  <a:lnTo>
                    <a:pt x="160" y="42"/>
                  </a:lnTo>
                  <a:lnTo>
                    <a:pt x="180" y="48"/>
                  </a:lnTo>
                  <a:lnTo>
                    <a:pt x="197" y="57"/>
                  </a:lnTo>
                  <a:lnTo>
                    <a:pt x="227" y="27"/>
                  </a:lnTo>
                  <a:lnTo>
                    <a:pt x="254" y="56"/>
                  </a:lnTo>
                  <a:lnTo>
                    <a:pt x="224" y="86"/>
                  </a:lnTo>
                  <a:lnTo>
                    <a:pt x="233" y="102"/>
                  </a:lnTo>
                  <a:lnTo>
                    <a:pt x="239" y="120"/>
                  </a:lnTo>
                  <a:lnTo>
                    <a:pt x="281" y="120"/>
                  </a:lnTo>
                  <a:lnTo>
                    <a:pt x="281" y="159"/>
                  </a:lnTo>
                  <a:lnTo>
                    <a:pt x="239" y="159"/>
                  </a:lnTo>
                  <a:lnTo>
                    <a:pt x="233" y="179"/>
                  </a:lnTo>
                  <a:lnTo>
                    <a:pt x="224" y="195"/>
                  </a:lnTo>
                  <a:lnTo>
                    <a:pt x="254" y="226"/>
                  </a:lnTo>
                  <a:lnTo>
                    <a:pt x="227" y="254"/>
                  </a:lnTo>
                  <a:lnTo>
                    <a:pt x="195" y="224"/>
                  </a:lnTo>
                  <a:lnTo>
                    <a:pt x="178" y="233"/>
                  </a:lnTo>
                  <a:lnTo>
                    <a:pt x="160" y="238"/>
                  </a:lnTo>
                  <a:lnTo>
                    <a:pt x="160" y="280"/>
                  </a:lnTo>
                  <a:lnTo>
                    <a:pt x="121" y="280"/>
                  </a:lnTo>
                  <a:lnTo>
                    <a:pt x="121" y="238"/>
                  </a:lnTo>
                  <a:lnTo>
                    <a:pt x="102" y="233"/>
                  </a:lnTo>
                  <a:lnTo>
                    <a:pt x="87" y="225"/>
                  </a:lnTo>
                  <a:lnTo>
                    <a:pt x="57" y="254"/>
                  </a:lnTo>
                  <a:lnTo>
                    <a:pt x="28" y="226"/>
                  </a:lnTo>
                  <a:lnTo>
                    <a:pt x="58" y="196"/>
                  </a:lnTo>
                  <a:lnTo>
                    <a:pt x="49" y="179"/>
                  </a:lnTo>
                  <a:lnTo>
                    <a:pt x="42" y="159"/>
                  </a:lnTo>
                  <a:lnTo>
                    <a:pt x="0" y="159"/>
                  </a:lnTo>
                  <a:lnTo>
                    <a:pt x="0" y="120"/>
                  </a:lnTo>
                  <a:lnTo>
                    <a:pt x="42" y="120"/>
                  </a:lnTo>
                  <a:lnTo>
                    <a:pt x="47" y="102"/>
                  </a:lnTo>
                  <a:lnTo>
                    <a:pt x="57" y="85"/>
                  </a:lnTo>
                  <a:lnTo>
                    <a:pt x="28" y="56"/>
                  </a:lnTo>
                  <a:lnTo>
                    <a:pt x="57" y="27"/>
                  </a:lnTo>
                  <a:lnTo>
                    <a:pt x="85" y="56"/>
                  </a:lnTo>
                  <a:lnTo>
                    <a:pt x="102" y="48"/>
                  </a:lnTo>
                  <a:lnTo>
                    <a:pt x="121" y="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A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7">
              <a:extLst>
                <a:ext uri="{FF2B5EF4-FFF2-40B4-BE49-F238E27FC236}">
                  <a16:creationId xmlns:a16="http://schemas.microsoft.com/office/drawing/2014/main" xmlns="" id="{ACF08CD4-731B-F747-98E0-21C571865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223" y="1827927"/>
              <a:ext cx="496116" cy="496116"/>
            </a:xfrm>
            <a:custGeom>
              <a:avLst/>
              <a:gdLst>
                <a:gd name="T0" fmla="*/ 156 w 357"/>
                <a:gd name="T1" fmla="*/ 101 h 357"/>
                <a:gd name="T2" fmla="*/ 120 w 357"/>
                <a:gd name="T3" fmla="*/ 122 h 357"/>
                <a:gd name="T4" fmla="*/ 101 w 357"/>
                <a:gd name="T5" fmla="*/ 157 h 357"/>
                <a:gd name="T6" fmla="*/ 101 w 357"/>
                <a:gd name="T7" fmla="*/ 199 h 357"/>
                <a:gd name="T8" fmla="*/ 120 w 357"/>
                <a:gd name="T9" fmla="*/ 234 h 357"/>
                <a:gd name="T10" fmla="*/ 156 w 357"/>
                <a:gd name="T11" fmla="*/ 255 h 357"/>
                <a:gd name="T12" fmla="*/ 199 w 357"/>
                <a:gd name="T13" fmla="*/ 255 h 357"/>
                <a:gd name="T14" fmla="*/ 234 w 357"/>
                <a:gd name="T15" fmla="*/ 234 h 357"/>
                <a:gd name="T16" fmla="*/ 255 w 357"/>
                <a:gd name="T17" fmla="*/ 199 h 357"/>
                <a:gd name="T18" fmla="*/ 255 w 357"/>
                <a:gd name="T19" fmla="*/ 157 h 357"/>
                <a:gd name="T20" fmla="*/ 234 w 357"/>
                <a:gd name="T21" fmla="*/ 122 h 357"/>
                <a:gd name="T22" fmla="*/ 199 w 357"/>
                <a:gd name="T23" fmla="*/ 101 h 357"/>
                <a:gd name="T24" fmla="*/ 139 w 357"/>
                <a:gd name="T25" fmla="*/ 0 h 357"/>
                <a:gd name="T26" fmla="*/ 216 w 357"/>
                <a:gd name="T27" fmla="*/ 50 h 357"/>
                <a:gd name="T28" fmla="*/ 272 w 357"/>
                <a:gd name="T29" fmla="*/ 27 h 357"/>
                <a:gd name="T30" fmla="*/ 281 w 357"/>
                <a:gd name="T31" fmla="*/ 27 h 357"/>
                <a:gd name="T32" fmla="*/ 331 w 357"/>
                <a:gd name="T33" fmla="*/ 78 h 357"/>
                <a:gd name="T34" fmla="*/ 296 w 357"/>
                <a:gd name="T35" fmla="*/ 114 h 357"/>
                <a:gd name="T36" fmla="*/ 357 w 357"/>
                <a:gd name="T37" fmla="*/ 140 h 357"/>
                <a:gd name="T38" fmla="*/ 352 w 357"/>
                <a:gd name="T39" fmla="*/ 217 h 357"/>
                <a:gd name="T40" fmla="*/ 306 w 357"/>
                <a:gd name="T41" fmla="*/ 217 h 357"/>
                <a:gd name="T42" fmla="*/ 327 w 357"/>
                <a:gd name="T43" fmla="*/ 274 h 357"/>
                <a:gd name="T44" fmla="*/ 327 w 357"/>
                <a:gd name="T45" fmla="*/ 281 h 357"/>
                <a:gd name="T46" fmla="*/ 276 w 357"/>
                <a:gd name="T47" fmla="*/ 332 h 357"/>
                <a:gd name="T48" fmla="*/ 241 w 357"/>
                <a:gd name="T49" fmla="*/ 297 h 357"/>
                <a:gd name="T50" fmla="*/ 218 w 357"/>
                <a:gd name="T51" fmla="*/ 357 h 357"/>
                <a:gd name="T52" fmla="*/ 141 w 357"/>
                <a:gd name="T53" fmla="*/ 308 h 357"/>
                <a:gd name="T54" fmla="*/ 83 w 357"/>
                <a:gd name="T55" fmla="*/ 329 h 357"/>
                <a:gd name="T56" fmla="*/ 76 w 357"/>
                <a:gd name="T57" fmla="*/ 329 h 357"/>
                <a:gd name="T58" fmla="*/ 26 w 357"/>
                <a:gd name="T59" fmla="*/ 277 h 357"/>
                <a:gd name="T60" fmla="*/ 48 w 357"/>
                <a:gd name="T61" fmla="*/ 216 h 357"/>
                <a:gd name="T62" fmla="*/ 0 w 357"/>
                <a:gd name="T63" fmla="*/ 139 h 357"/>
                <a:gd name="T64" fmla="*/ 60 w 357"/>
                <a:gd name="T65" fmla="*/ 112 h 357"/>
                <a:gd name="T66" fmla="*/ 26 w 357"/>
                <a:gd name="T67" fmla="*/ 78 h 357"/>
                <a:gd name="T68" fmla="*/ 76 w 357"/>
                <a:gd name="T69" fmla="*/ 27 h 357"/>
                <a:gd name="T70" fmla="*/ 83 w 357"/>
                <a:gd name="T71" fmla="*/ 27 h 357"/>
                <a:gd name="T72" fmla="*/ 139 w 357"/>
                <a:gd name="T73" fmla="*/ 5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357">
                  <a:moveTo>
                    <a:pt x="178" y="98"/>
                  </a:moveTo>
                  <a:lnTo>
                    <a:pt x="156" y="101"/>
                  </a:lnTo>
                  <a:lnTo>
                    <a:pt x="137" y="109"/>
                  </a:lnTo>
                  <a:lnTo>
                    <a:pt x="120" y="122"/>
                  </a:lnTo>
                  <a:lnTo>
                    <a:pt x="108" y="137"/>
                  </a:lnTo>
                  <a:lnTo>
                    <a:pt x="101" y="157"/>
                  </a:lnTo>
                  <a:lnTo>
                    <a:pt x="97" y="178"/>
                  </a:lnTo>
                  <a:lnTo>
                    <a:pt x="101" y="199"/>
                  </a:lnTo>
                  <a:lnTo>
                    <a:pt x="108" y="219"/>
                  </a:lnTo>
                  <a:lnTo>
                    <a:pt x="120" y="234"/>
                  </a:lnTo>
                  <a:lnTo>
                    <a:pt x="137" y="247"/>
                  </a:lnTo>
                  <a:lnTo>
                    <a:pt x="156" y="255"/>
                  </a:lnTo>
                  <a:lnTo>
                    <a:pt x="178" y="258"/>
                  </a:lnTo>
                  <a:lnTo>
                    <a:pt x="199" y="255"/>
                  </a:lnTo>
                  <a:lnTo>
                    <a:pt x="218" y="247"/>
                  </a:lnTo>
                  <a:lnTo>
                    <a:pt x="234" y="234"/>
                  </a:lnTo>
                  <a:lnTo>
                    <a:pt x="247" y="219"/>
                  </a:lnTo>
                  <a:lnTo>
                    <a:pt x="255" y="199"/>
                  </a:lnTo>
                  <a:lnTo>
                    <a:pt x="258" y="178"/>
                  </a:lnTo>
                  <a:lnTo>
                    <a:pt x="255" y="157"/>
                  </a:lnTo>
                  <a:lnTo>
                    <a:pt x="247" y="137"/>
                  </a:lnTo>
                  <a:lnTo>
                    <a:pt x="234" y="122"/>
                  </a:lnTo>
                  <a:lnTo>
                    <a:pt x="218" y="109"/>
                  </a:lnTo>
                  <a:lnTo>
                    <a:pt x="199" y="101"/>
                  </a:lnTo>
                  <a:lnTo>
                    <a:pt x="178" y="98"/>
                  </a:lnTo>
                  <a:close/>
                  <a:moveTo>
                    <a:pt x="139" y="0"/>
                  </a:moveTo>
                  <a:lnTo>
                    <a:pt x="216" y="0"/>
                  </a:lnTo>
                  <a:lnTo>
                    <a:pt x="216" y="50"/>
                  </a:lnTo>
                  <a:lnTo>
                    <a:pt x="241" y="60"/>
                  </a:lnTo>
                  <a:lnTo>
                    <a:pt x="272" y="27"/>
                  </a:lnTo>
                  <a:lnTo>
                    <a:pt x="276" y="23"/>
                  </a:lnTo>
                  <a:lnTo>
                    <a:pt x="281" y="27"/>
                  </a:lnTo>
                  <a:lnTo>
                    <a:pt x="327" y="74"/>
                  </a:lnTo>
                  <a:lnTo>
                    <a:pt x="331" y="78"/>
                  </a:lnTo>
                  <a:lnTo>
                    <a:pt x="327" y="82"/>
                  </a:lnTo>
                  <a:lnTo>
                    <a:pt x="296" y="114"/>
                  </a:lnTo>
                  <a:lnTo>
                    <a:pt x="306" y="140"/>
                  </a:lnTo>
                  <a:lnTo>
                    <a:pt x="357" y="140"/>
                  </a:lnTo>
                  <a:lnTo>
                    <a:pt x="357" y="217"/>
                  </a:lnTo>
                  <a:lnTo>
                    <a:pt x="352" y="217"/>
                  </a:lnTo>
                  <a:lnTo>
                    <a:pt x="352" y="217"/>
                  </a:lnTo>
                  <a:lnTo>
                    <a:pt x="306" y="217"/>
                  </a:lnTo>
                  <a:lnTo>
                    <a:pt x="296" y="242"/>
                  </a:lnTo>
                  <a:lnTo>
                    <a:pt x="327" y="274"/>
                  </a:lnTo>
                  <a:lnTo>
                    <a:pt x="331" y="277"/>
                  </a:lnTo>
                  <a:lnTo>
                    <a:pt x="327" y="281"/>
                  </a:lnTo>
                  <a:lnTo>
                    <a:pt x="281" y="329"/>
                  </a:lnTo>
                  <a:lnTo>
                    <a:pt x="276" y="332"/>
                  </a:lnTo>
                  <a:lnTo>
                    <a:pt x="272" y="329"/>
                  </a:lnTo>
                  <a:lnTo>
                    <a:pt x="241" y="297"/>
                  </a:lnTo>
                  <a:lnTo>
                    <a:pt x="218" y="306"/>
                  </a:lnTo>
                  <a:lnTo>
                    <a:pt x="218" y="357"/>
                  </a:lnTo>
                  <a:lnTo>
                    <a:pt x="141" y="357"/>
                  </a:lnTo>
                  <a:lnTo>
                    <a:pt x="141" y="308"/>
                  </a:lnTo>
                  <a:lnTo>
                    <a:pt x="115" y="297"/>
                  </a:lnTo>
                  <a:lnTo>
                    <a:pt x="83" y="329"/>
                  </a:lnTo>
                  <a:lnTo>
                    <a:pt x="80" y="332"/>
                  </a:lnTo>
                  <a:lnTo>
                    <a:pt x="76" y="329"/>
                  </a:lnTo>
                  <a:lnTo>
                    <a:pt x="30" y="281"/>
                  </a:lnTo>
                  <a:lnTo>
                    <a:pt x="26" y="277"/>
                  </a:lnTo>
                  <a:lnTo>
                    <a:pt x="60" y="243"/>
                  </a:lnTo>
                  <a:lnTo>
                    <a:pt x="48" y="216"/>
                  </a:lnTo>
                  <a:lnTo>
                    <a:pt x="0" y="216"/>
                  </a:lnTo>
                  <a:lnTo>
                    <a:pt x="0" y="139"/>
                  </a:lnTo>
                  <a:lnTo>
                    <a:pt x="49" y="139"/>
                  </a:lnTo>
                  <a:lnTo>
                    <a:pt x="60" y="112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76" y="27"/>
                  </a:lnTo>
                  <a:lnTo>
                    <a:pt x="80" y="23"/>
                  </a:lnTo>
                  <a:lnTo>
                    <a:pt x="83" y="27"/>
                  </a:lnTo>
                  <a:lnTo>
                    <a:pt x="115" y="59"/>
                  </a:lnTo>
                  <a:lnTo>
                    <a:pt x="139" y="5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8">
              <a:extLst>
                <a:ext uri="{FF2B5EF4-FFF2-40B4-BE49-F238E27FC236}">
                  <a16:creationId xmlns:a16="http://schemas.microsoft.com/office/drawing/2014/main" xmlns="" id="{5FB2EF7B-2642-7E45-8804-8D031ECDE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7779" y="2814599"/>
              <a:ext cx="290443" cy="289053"/>
            </a:xfrm>
            <a:custGeom>
              <a:avLst/>
              <a:gdLst>
                <a:gd name="T0" fmla="*/ 85 w 209"/>
                <a:gd name="T1" fmla="*/ 60 h 208"/>
                <a:gd name="T2" fmla="*/ 61 w 209"/>
                <a:gd name="T3" fmla="*/ 85 h 208"/>
                <a:gd name="T4" fmla="*/ 61 w 209"/>
                <a:gd name="T5" fmla="*/ 121 h 208"/>
                <a:gd name="T6" fmla="*/ 85 w 209"/>
                <a:gd name="T7" fmla="*/ 146 h 208"/>
                <a:gd name="T8" fmla="*/ 122 w 209"/>
                <a:gd name="T9" fmla="*/ 146 h 208"/>
                <a:gd name="T10" fmla="*/ 147 w 209"/>
                <a:gd name="T11" fmla="*/ 121 h 208"/>
                <a:gd name="T12" fmla="*/ 147 w 209"/>
                <a:gd name="T13" fmla="*/ 85 h 208"/>
                <a:gd name="T14" fmla="*/ 122 w 209"/>
                <a:gd name="T15" fmla="*/ 60 h 208"/>
                <a:gd name="T16" fmla="*/ 81 w 209"/>
                <a:gd name="T17" fmla="*/ 0 h 208"/>
                <a:gd name="T18" fmla="*/ 126 w 209"/>
                <a:gd name="T19" fmla="*/ 28 h 208"/>
                <a:gd name="T20" fmla="*/ 140 w 209"/>
                <a:gd name="T21" fmla="*/ 34 h 208"/>
                <a:gd name="T22" fmla="*/ 161 w 209"/>
                <a:gd name="T23" fmla="*/ 13 h 208"/>
                <a:gd name="T24" fmla="*/ 192 w 209"/>
                <a:gd name="T25" fmla="*/ 43 h 208"/>
                <a:gd name="T26" fmla="*/ 192 w 209"/>
                <a:gd name="T27" fmla="*/ 48 h 208"/>
                <a:gd name="T28" fmla="*/ 176 w 209"/>
                <a:gd name="T29" fmla="*/ 73 h 208"/>
                <a:gd name="T30" fmla="*/ 209 w 209"/>
                <a:gd name="T31" fmla="*/ 81 h 208"/>
                <a:gd name="T32" fmla="*/ 205 w 209"/>
                <a:gd name="T33" fmla="*/ 127 h 208"/>
                <a:gd name="T34" fmla="*/ 178 w 209"/>
                <a:gd name="T35" fmla="*/ 127 h 208"/>
                <a:gd name="T36" fmla="*/ 173 w 209"/>
                <a:gd name="T37" fmla="*/ 141 h 208"/>
                <a:gd name="T38" fmla="*/ 194 w 209"/>
                <a:gd name="T39" fmla="*/ 162 h 208"/>
                <a:gd name="T40" fmla="*/ 164 w 209"/>
                <a:gd name="T41" fmla="*/ 191 h 208"/>
                <a:gd name="T42" fmla="*/ 140 w 209"/>
                <a:gd name="T43" fmla="*/ 172 h 208"/>
                <a:gd name="T44" fmla="*/ 127 w 209"/>
                <a:gd name="T45" fmla="*/ 178 h 208"/>
                <a:gd name="T46" fmla="*/ 81 w 209"/>
                <a:gd name="T47" fmla="*/ 208 h 208"/>
                <a:gd name="T48" fmla="*/ 75 w 209"/>
                <a:gd name="T49" fmla="*/ 176 h 208"/>
                <a:gd name="T50" fmla="*/ 49 w 209"/>
                <a:gd name="T51" fmla="*/ 191 h 208"/>
                <a:gd name="T52" fmla="*/ 17 w 209"/>
                <a:gd name="T53" fmla="*/ 163 h 208"/>
                <a:gd name="T54" fmla="*/ 17 w 209"/>
                <a:gd name="T55" fmla="*/ 159 h 208"/>
                <a:gd name="T56" fmla="*/ 32 w 209"/>
                <a:gd name="T57" fmla="*/ 133 h 208"/>
                <a:gd name="T58" fmla="*/ 0 w 209"/>
                <a:gd name="T59" fmla="*/ 125 h 208"/>
                <a:gd name="T60" fmla="*/ 29 w 209"/>
                <a:gd name="T61" fmla="*/ 81 h 208"/>
                <a:gd name="T62" fmla="*/ 34 w 209"/>
                <a:gd name="T63" fmla="*/ 65 h 208"/>
                <a:gd name="T64" fmla="*/ 15 w 209"/>
                <a:gd name="T65" fmla="*/ 45 h 208"/>
                <a:gd name="T66" fmla="*/ 45 w 209"/>
                <a:gd name="T67" fmla="*/ 15 h 208"/>
                <a:gd name="T68" fmla="*/ 49 w 209"/>
                <a:gd name="T69" fmla="*/ 15 h 208"/>
                <a:gd name="T70" fmla="*/ 74 w 209"/>
                <a:gd name="T71" fmla="*/ 31 h 208"/>
                <a:gd name="T72" fmla="*/ 81 w 209"/>
                <a:gd name="T7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9" h="208">
                  <a:moveTo>
                    <a:pt x="104" y="56"/>
                  </a:moveTo>
                  <a:lnTo>
                    <a:pt x="85" y="60"/>
                  </a:lnTo>
                  <a:lnTo>
                    <a:pt x="71" y="70"/>
                  </a:lnTo>
                  <a:lnTo>
                    <a:pt x="61" y="85"/>
                  </a:lnTo>
                  <a:lnTo>
                    <a:pt x="57" y="103"/>
                  </a:lnTo>
                  <a:lnTo>
                    <a:pt x="61" y="121"/>
                  </a:lnTo>
                  <a:lnTo>
                    <a:pt x="71" y="137"/>
                  </a:lnTo>
                  <a:lnTo>
                    <a:pt x="85" y="146"/>
                  </a:lnTo>
                  <a:lnTo>
                    <a:pt x="104" y="150"/>
                  </a:lnTo>
                  <a:lnTo>
                    <a:pt x="122" y="146"/>
                  </a:lnTo>
                  <a:lnTo>
                    <a:pt x="136" y="137"/>
                  </a:lnTo>
                  <a:lnTo>
                    <a:pt x="147" y="121"/>
                  </a:lnTo>
                  <a:lnTo>
                    <a:pt x="151" y="103"/>
                  </a:lnTo>
                  <a:lnTo>
                    <a:pt x="147" y="85"/>
                  </a:lnTo>
                  <a:lnTo>
                    <a:pt x="136" y="70"/>
                  </a:lnTo>
                  <a:lnTo>
                    <a:pt x="122" y="60"/>
                  </a:lnTo>
                  <a:lnTo>
                    <a:pt x="104" y="56"/>
                  </a:lnTo>
                  <a:close/>
                  <a:moveTo>
                    <a:pt x="81" y="0"/>
                  </a:moveTo>
                  <a:lnTo>
                    <a:pt x="126" y="0"/>
                  </a:lnTo>
                  <a:lnTo>
                    <a:pt x="126" y="28"/>
                  </a:lnTo>
                  <a:lnTo>
                    <a:pt x="134" y="31"/>
                  </a:lnTo>
                  <a:lnTo>
                    <a:pt x="140" y="34"/>
                  </a:lnTo>
                  <a:lnTo>
                    <a:pt x="159" y="15"/>
                  </a:lnTo>
                  <a:lnTo>
                    <a:pt x="161" y="13"/>
                  </a:lnTo>
                  <a:lnTo>
                    <a:pt x="164" y="15"/>
                  </a:lnTo>
                  <a:lnTo>
                    <a:pt x="192" y="43"/>
                  </a:lnTo>
                  <a:lnTo>
                    <a:pt x="194" y="45"/>
                  </a:lnTo>
                  <a:lnTo>
                    <a:pt x="192" y="48"/>
                  </a:lnTo>
                  <a:lnTo>
                    <a:pt x="173" y="66"/>
                  </a:lnTo>
                  <a:lnTo>
                    <a:pt x="176" y="73"/>
                  </a:lnTo>
                  <a:lnTo>
                    <a:pt x="178" y="81"/>
                  </a:lnTo>
                  <a:lnTo>
                    <a:pt x="209" y="81"/>
                  </a:lnTo>
                  <a:lnTo>
                    <a:pt x="209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178" y="127"/>
                  </a:lnTo>
                  <a:lnTo>
                    <a:pt x="176" y="133"/>
                  </a:lnTo>
                  <a:lnTo>
                    <a:pt x="173" y="141"/>
                  </a:lnTo>
                  <a:lnTo>
                    <a:pt x="192" y="159"/>
                  </a:lnTo>
                  <a:lnTo>
                    <a:pt x="194" y="162"/>
                  </a:lnTo>
                  <a:lnTo>
                    <a:pt x="192" y="163"/>
                  </a:lnTo>
                  <a:lnTo>
                    <a:pt x="164" y="191"/>
                  </a:lnTo>
                  <a:lnTo>
                    <a:pt x="161" y="193"/>
                  </a:lnTo>
                  <a:lnTo>
                    <a:pt x="140" y="172"/>
                  </a:lnTo>
                  <a:lnTo>
                    <a:pt x="134" y="175"/>
                  </a:lnTo>
                  <a:lnTo>
                    <a:pt x="127" y="178"/>
                  </a:lnTo>
                  <a:lnTo>
                    <a:pt x="127" y="208"/>
                  </a:lnTo>
                  <a:lnTo>
                    <a:pt x="81" y="208"/>
                  </a:lnTo>
                  <a:lnTo>
                    <a:pt x="81" y="179"/>
                  </a:lnTo>
                  <a:lnTo>
                    <a:pt x="75" y="176"/>
                  </a:lnTo>
                  <a:lnTo>
                    <a:pt x="67" y="172"/>
                  </a:lnTo>
                  <a:lnTo>
                    <a:pt x="49" y="191"/>
                  </a:lnTo>
                  <a:lnTo>
                    <a:pt x="46" y="193"/>
                  </a:lnTo>
                  <a:lnTo>
                    <a:pt x="17" y="163"/>
                  </a:lnTo>
                  <a:lnTo>
                    <a:pt x="15" y="162"/>
                  </a:lnTo>
                  <a:lnTo>
                    <a:pt x="17" y="159"/>
                  </a:lnTo>
                  <a:lnTo>
                    <a:pt x="34" y="141"/>
                  </a:lnTo>
                  <a:lnTo>
                    <a:pt x="32" y="133"/>
                  </a:lnTo>
                  <a:lnTo>
                    <a:pt x="28" y="125"/>
                  </a:lnTo>
                  <a:lnTo>
                    <a:pt x="0" y="125"/>
                  </a:lnTo>
                  <a:lnTo>
                    <a:pt x="0" y="81"/>
                  </a:lnTo>
                  <a:lnTo>
                    <a:pt x="29" y="81"/>
                  </a:lnTo>
                  <a:lnTo>
                    <a:pt x="32" y="73"/>
                  </a:lnTo>
                  <a:lnTo>
                    <a:pt x="34" y="65"/>
                  </a:lnTo>
                  <a:lnTo>
                    <a:pt x="17" y="48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45" y="15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67" y="34"/>
                  </a:lnTo>
                  <a:lnTo>
                    <a:pt x="74" y="31"/>
                  </a:lnTo>
                  <a:lnTo>
                    <a:pt x="81" y="2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9">
              <a:extLst>
                <a:ext uri="{FF2B5EF4-FFF2-40B4-BE49-F238E27FC236}">
                  <a16:creationId xmlns:a16="http://schemas.microsoft.com/office/drawing/2014/main" xmlns="" id="{B2BE5AED-FC03-8A41-827A-87769F0FB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039" y="1659775"/>
              <a:ext cx="289053" cy="290443"/>
            </a:xfrm>
            <a:custGeom>
              <a:avLst/>
              <a:gdLst>
                <a:gd name="T0" fmla="*/ 85 w 208"/>
                <a:gd name="T1" fmla="*/ 61 h 209"/>
                <a:gd name="T2" fmla="*/ 60 w 208"/>
                <a:gd name="T3" fmla="*/ 85 h 209"/>
                <a:gd name="T4" fmla="*/ 60 w 208"/>
                <a:gd name="T5" fmla="*/ 122 h 209"/>
                <a:gd name="T6" fmla="*/ 85 w 208"/>
                <a:gd name="T7" fmla="*/ 147 h 209"/>
                <a:gd name="T8" fmla="*/ 121 w 208"/>
                <a:gd name="T9" fmla="*/ 147 h 209"/>
                <a:gd name="T10" fmla="*/ 146 w 208"/>
                <a:gd name="T11" fmla="*/ 122 h 209"/>
                <a:gd name="T12" fmla="*/ 146 w 208"/>
                <a:gd name="T13" fmla="*/ 85 h 209"/>
                <a:gd name="T14" fmla="*/ 121 w 208"/>
                <a:gd name="T15" fmla="*/ 61 h 209"/>
                <a:gd name="T16" fmla="*/ 81 w 208"/>
                <a:gd name="T17" fmla="*/ 0 h 209"/>
                <a:gd name="T18" fmla="*/ 125 w 208"/>
                <a:gd name="T19" fmla="*/ 29 h 209"/>
                <a:gd name="T20" fmla="*/ 140 w 208"/>
                <a:gd name="T21" fmla="*/ 34 h 209"/>
                <a:gd name="T22" fmla="*/ 161 w 208"/>
                <a:gd name="T23" fmla="*/ 13 h 209"/>
                <a:gd name="T24" fmla="*/ 191 w 208"/>
                <a:gd name="T25" fmla="*/ 44 h 209"/>
                <a:gd name="T26" fmla="*/ 191 w 208"/>
                <a:gd name="T27" fmla="*/ 49 h 209"/>
                <a:gd name="T28" fmla="*/ 175 w 208"/>
                <a:gd name="T29" fmla="*/ 75 h 209"/>
                <a:gd name="T30" fmla="*/ 208 w 208"/>
                <a:gd name="T31" fmla="*/ 82 h 209"/>
                <a:gd name="T32" fmla="*/ 178 w 208"/>
                <a:gd name="T33" fmla="*/ 127 h 209"/>
                <a:gd name="T34" fmla="*/ 172 w 208"/>
                <a:gd name="T35" fmla="*/ 142 h 209"/>
                <a:gd name="T36" fmla="*/ 192 w 208"/>
                <a:gd name="T37" fmla="*/ 163 h 209"/>
                <a:gd name="T38" fmla="*/ 161 w 208"/>
                <a:gd name="T39" fmla="*/ 194 h 209"/>
                <a:gd name="T40" fmla="*/ 140 w 208"/>
                <a:gd name="T41" fmla="*/ 173 h 209"/>
                <a:gd name="T42" fmla="*/ 127 w 208"/>
                <a:gd name="T43" fmla="*/ 178 h 209"/>
                <a:gd name="T44" fmla="*/ 81 w 208"/>
                <a:gd name="T45" fmla="*/ 209 h 209"/>
                <a:gd name="T46" fmla="*/ 74 w 208"/>
                <a:gd name="T47" fmla="*/ 177 h 209"/>
                <a:gd name="T48" fmla="*/ 48 w 208"/>
                <a:gd name="T49" fmla="*/ 192 h 209"/>
                <a:gd name="T50" fmla="*/ 44 w 208"/>
                <a:gd name="T51" fmla="*/ 192 h 209"/>
                <a:gd name="T52" fmla="*/ 14 w 208"/>
                <a:gd name="T53" fmla="*/ 163 h 209"/>
                <a:gd name="T54" fmla="*/ 34 w 208"/>
                <a:gd name="T55" fmla="*/ 142 h 209"/>
                <a:gd name="T56" fmla="*/ 27 w 208"/>
                <a:gd name="T57" fmla="*/ 126 h 209"/>
                <a:gd name="T58" fmla="*/ 0 w 208"/>
                <a:gd name="T59" fmla="*/ 82 h 209"/>
                <a:gd name="T60" fmla="*/ 31 w 208"/>
                <a:gd name="T61" fmla="*/ 74 h 209"/>
                <a:gd name="T62" fmla="*/ 14 w 208"/>
                <a:gd name="T63" fmla="*/ 46 h 209"/>
                <a:gd name="T64" fmla="*/ 44 w 208"/>
                <a:gd name="T65" fmla="*/ 16 h 209"/>
                <a:gd name="T66" fmla="*/ 48 w 208"/>
                <a:gd name="T67" fmla="*/ 16 h 209"/>
                <a:gd name="T68" fmla="*/ 73 w 208"/>
                <a:gd name="T69" fmla="*/ 32 h 209"/>
                <a:gd name="T70" fmla="*/ 81 w 208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9">
                  <a:moveTo>
                    <a:pt x="103" y="57"/>
                  </a:moveTo>
                  <a:lnTo>
                    <a:pt x="85" y="61"/>
                  </a:lnTo>
                  <a:lnTo>
                    <a:pt x="70" y="71"/>
                  </a:lnTo>
                  <a:lnTo>
                    <a:pt x="60" y="85"/>
                  </a:lnTo>
                  <a:lnTo>
                    <a:pt x="56" y="104"/>
                  </a:lnTo>
                  <a:lnTo>
                    <a:pt x="60" y="122"/>
                  </a:lnTo>
                  <a:lnTo>
                    <a:pt x="70" y="138"/>
                  </a:lnTo>
                  <a:lnTo>
                    <a:pt x="85" y="147"/>
                  </a:lnTo>
                  <a:lnTo>
                    <a:pt x="103" y="151"/>
                  </a:lnTo>
                  <a:lnTo>
                    <a:pt x="121" y="147"/>
                  </a:lnTo>
                  <a:lnTo>
                    <a:pt x="136" y="138"/>
                  </a:lnTo>
                  <a:lnTo>
                    <a:pt x="146" y="122"/>
                  </a:lnTo>
                  <a:lnTo>
                    <a:pt x="150" y="104"/>
                  </a:lnTo>
                  <a:lnTo>
                    <a:pt x="146" y="85"/>
                  </a:lnTo>
                  <a:lnTo>
                    <a:pt x="136" y="71"/>
                  </a:lnTo>
                  <a:lnTo>
                    <a:pt x="121" y="61"/>
                  </a:lnTo>
                  <a:lnTo>
                    <a:pt x="103" y="57"/>
                  </a:lnTo>
                  <a:close/>
                  <a:moveTo>
                    <a:pt x="81" y="0"/>
                  </a:moveTo>
                  <a:lnTo>
                    <a:pt x="125" y="0"/>
                  </a:lnTo>
                  <a:lnTo>
                    <a:pt x="125" y="29"/>
                  </a:lnTo>
                  <a:lnTo>
                    <a:pt x="133" y="32"/>
                  </a:lnTo>
                  <a:lnTo>
                    <a:pt x="140" y="34"/>
                  </a:lnTo>
                  <a:lnTo>
                    <a:pt x="158" y="16"/>
                  </a:lnTo>
                  <a:lnTo>
                    <a:pt x="161" y="13"/>
                  </a:lnTo>
                  <a:lnTo>
                    <a:pt x="163" y="16"/>
                  </a:lnTo>
                  <a:lnTo>
                    <a:pt x="191" y="44"/>
                  </a:lnTo>
                  <a:lnTo>
                    <a:pt x="192" y="46"/>
                  </a:lnTo>
                  <a:lnTo>
                    <a:pt x="191" y="49"/>
                  </a:lnTo>
                  <a:lnTo>
                    <a:pt x="172" y="67"/>
                  </a:lnTo>
                  <a:lnTo>
                    <a:pt x="175" y="75"/>
                  </a:lnTo>
                  <a:lnTo>
                    <a:pt x="178" y="82"/>
                  </a:lnTo>
                  <a:lnTo>
                    <a:pt x="208" y="82"/>
                  </a:lnTo>
                  <a:lnTo>
                    <a:pt x="208" y="127"/>
                  </a:lnTo>
                  <a:lnTo>
                    <a:pt x="178" y="127"/>
                  </a:lnTo>
                  <a:lnTo>
                    <a:pt x="175" y="134"/>
                  </a:lnTo>
                  <a:lnTo>
                    <a:pt x="172" y="142"/>
                  </a:lnTo>
                  <a:lnTo>
                    <a:pt x="191" y="160"/>
                  </a:lnTo>
                  <a:lnTo>
                    <a:pt x="192" y="163"/>
                  </a:lnTo>
                  <a:lnTo>
                    <a:pt x="163" y="192"/>
                  </a:lnTo>
                  <a:lnTo>
                    <a:pt x="161" y="194"/>
                  </a:lnTo>
                  <a:lnTo>
                    <a:pt x="158" y="192"/>
                  </a:lnTo>
                  <a:lnTo>
                    <a:pt x="140" y="173"/>
                  </a:lnTo>
                  <a:lnTo>
                    <a:pt x="133" y="177"/>
                  </a:lnTo>
                  <a:lnTo>
                    <a:pt x="127" y="178"/>
                  </a:lnTo>
                  <a:lnTo>
                    <a:pt x="127" y="209"/>
                  </a:lnTo>
                  <a:lnTo>
                    <a:pt x="81" y="209"/>
                  </a:lnTo>
                  <a:lnTo>
                    <a:pt x="81" y="180"/>
                  </a:lnTo>
                  <a:lnTo>
                    <a:pt x="74" y="177"/>
                  </a:lnTo>
                  <a:lnTo>
                    <a:pt x="66" y="173"/>
                  </a:lnTo>
                  <a:lnTo>
                    <a:pt x="48" y="192"/>
                  </a:lnTo>
                  <a:lnTo>
                    <a:pt x="45" y="194"/>
                  </a:lnTo>
                  <a:lnTo>
                    <a:pt x="44" y="192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7" y="160"/>
                  </a:lnTo>
                  <a:lnTo>
                    <a:pt x="34" y="142"/>
                  </a:lnTo>
                  <a:lnTo>
                    <a:pt x="30" y="134"/>
                  </a:lnTo>
                  <a:lnTo>
                    <a:pt x="27" y="126"/>
                  </a:lnTo>
                  <a:lnTo>
                    <a:pt x="0" y="126"/>
                  </a:lnTo>
                  <a:lnTo>
                    <a:pt x="0" y="82"/>
                  </a:lnTo>
                  <a:lnTo>
                    <a:pt x="28" y="82"/>
                  </a:lnTo>
                  <a:lnTo>
                    <a:pt x="31" y="74"/>
                  </a:lnTo>
                  <a:lnTo>
                    <a:pt x="34" y="66"/>
                  </a:lnTo>
                  <a:lnTo>
                    <a:pt x="14" y="46"/>
                  </a:lnTo>
                  <a:lnTo>
                    <a:pt x="17" y="44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8" y="1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81" y="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0">
              <a:extLst>
                <a:ext uri="{FF2B5EF4-FFF2-40B4-BE49-F238E27FC236}">
                  <a16:creationId xmlns:a16="http://schemas.microsoft.com/office/drawing/2014/main" xmlns="" id="{AB70AAF8-7AB2-1F4E-AD9B-03A6C05A9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6776" y="2610316"/>
              <a:ext cx="215401" cy="216790"/>
            </a:xfrm>
            <a:custGeom>
              <a:avLst/>
              <a:gdLst>
                <a:gd name="T0" fmla="*/ 63 w 155"/>
                <a:gd name="T1" fmla="*/ 46 h 156"/>
                <a:gd name="T2" fmla="*/ 45 w 155"/>
                <a:gd name="T3" fmla="*/ 64 h 156"/>
                <a:gd name="T4" fmla="*/ 45 w 155"/>
                <a:gd name="T5" fmla="*/ 92 h 156"/>
                <a:gd name="T6" fmla="*/ 63 w 155"/>
                <a:gd name="T7" fmla="*/ 110 h 156"/>
                <a:gd name="T8" fmla="*/ 91 w 155"/>
                <a:gd name="T9" fmla="*/ 110 h 156"/>
                <a:gd name="T10" fmla="*/ 109 w 155"/>
                <a:gd name="T11" fmla="*/ 92 h 156"/>
                <a:gd name="T12" fmla="*/ 109 w 155"/>
                <a:gd name="T13" fmla="*/ 64 h 156"/>
                <a:gd name="T14" fmla="*/ 91 w 155"/>
                <a:gd name="T15" fmla="*/ 46 h 156"/>
                <a:gd name="T16" fmla="*/ 61 w 155"/>
                <a:gd name="T17" fmla="*/ 0 h 156"/>
                <a:gd name="T18" fmla="*/ 95 w 155"/>
                <a:gd name="T19" fmla="*/ 22 h 156"/>
                <a:gd name="T20" fmla="*/ 105 w 155"/>
                <a:gd name="T21" fmla="*/ 26 h 156"/>
                <a:gd name="T22" fmla="*/ 121 w 155"/>
                <a:gd name="T23" fmla="*/ 10 h 156"/>
                <a:gd name="T24" fmla="*/ 142 w 155"/>
                <a:gd name="T25" fmla="*/ 33 h 156"/>
                <a:gd name="T26" fmla="*/ 142 w 155"/>
                <a:gd name="T27" fmla="*/ 37 h 156"/>
                <a:gd name="T28" fmla="*/ 131 w 155"/>
                <a:gd name="T29" fmla="*/ 56 h 156"/>
                <a:gd name="T30" fmla="*/ 155 w 155"/>
                <a:gd name="T31" fmla="*/ 61 h 156"/>
                <a:gd name="T32" fmla="*/ 152 w 155"/>
                <a:gd name="T33" fmla="*/ 96 h 156"/>
                <a:gd name="T34" fmla="*/ 133 w 155"/>
                <a:gd name="T35" fmla="*/ 96 h 156"/>
                <a:gd name="T36" fmla="*/ 129 w 155"/>
                <a:gd name="T37" fmla="*/ 106 h 156"/>
                <a:gd name="T38" fmla="*/ 145 w 155"/>
                <a:gd name="T39" fmla="*/ 120 h 156"/>
                <a:gd name="T40" fmla="*/ 122 w 155"/>
                <a:gd name="T41" fmla="*/ 143 h 156"/>
                <a:gd name="T42" fmla="*/ 118 w 155"/>
                <a:gd name="T43" fmla="*/ 143 h 156"/>
                <a:gd name="T44" fmla="*/ 95 w 155"/>
                <a:gd name="T45" fmla="*/ 133 h 156"/>
                <a:gd name="T46" fmla="*/ 62 w 155"/>
                <a:gd name="T47" fmla="*/ 156 h 156"/>
                <a:gd name="T48" fmla="*/ 56 w 155"/>
                <a:gd name="T49" fmla="*/ 132 h 156"/>
                <a:gd name="T50" fmla="*/ 37 w 155"/>
                <a:gd name="T51" fmla="*/ 143 h 156"/>
                <a:gd name="T52" fmla="*/ 33 w 155"/>
                <a:gd name="T53" fmla="*/ 143 h 156"/>
                <a:gd name="T54" fmla="*/ 11 w 155"/>
                <a:gd name="T55" fmla="*/ 120 h 156"/>
                <a:gd name="T56" fmla="*/ 27 w 155"/>
                <a:gd name="T57" fmla="*/ 106 h 156"/>
                <a:gd name="T58" fmla="*/ 21 w 155"/>
                <a:gd name="T59" fmla="*/ 94 h 156"/>
                <a:gd name="T60" fmla="*/ 0 w 155"/>
                <a:gd name="T61" fmla="*/ 60 h 156"/>
                <a:gd name="T62" fmla="*/ 24 w 155"/>
                <a:gd name="T63" fmla="*/ 55 h 156"/>
                <a:gd name="T64" fmla="*/ 14 w 155"/>
                <a:gd name="T65" fmla="*/ 37 h 156"/>
                <a:gd name="T66" fmla="*/ 14 w 155"/>
                <a:gd name="T67" fmla="*/ 33 h 156"/>
                <a:gd name="T68" fmla="*/ 35 w 155"/>
                <a:gd name="T69" fmla="*/ 10 h 156"/>
                <a:gd name="T70" fmla="*/ 50 w 155"/>
                <a:gd name="T71" fmla="*/ 26 h 156"/>
                <a:gd name="T72" fmla="*/ 61 w 155"/>
                <a:gd name="T73" fmla="*/ 2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56">
                  <a:moveTo>
                    <a:pt x="78" y="43"/>
                  </a:moveTo>
                  <a:lnTo>
                    <a:pt x="63" y="46"/>
                  </a:lnTo>
                  <a:lnTo>
                    <a:pt x="53" y="54"/>
                  </a:lnTo>
                  <a:lnTo>
                    <a:pt x="45" y="64"/>
                  </a:lnTo>
                  <a:lnTo>
                    <a:pt x="42" y="77"/>
                  </a:lnTo>
                  <a:lnTo>
                    <a:pt x="45" y="92"/>
                  </a:lnTo>
                  <a:lnTo>
                    <a:pt x="53" y="102"/>
                  </a:lnTo>
                  <a:lnTo>
                    <a:pt x="63" y="110"/>
                  </a:lnTo>
                  <a:lnTo>
                    <a:pt x="78" y="113"/>
                  </a:lnTo>
                  <a:lnTo>
                    <a:pt x="91" y="110"/>
                  </a:lnTo>
                  <a:lnTo>
                    <a:pt x="103" y="102"/>
                  </a:lnTo>
                  <a:lnTo>
                    <a:pt x="109" y="92"/>
                  </a:lnTo>
                  <a:lnTo>
                    <a:pt x="112" y="77"/>
                  </a:lnTo>
                  <a:lnTo>
                    <a:pt x="109" y="64"/>
                  </a:lnTo>
                  <a:lnTo>
                    <a:pt x="103" y="54"/>
                  </a:lnTo>
                  <a:lnTo>
                    <a:pt x="91" y="46"/>
                  </a:lnTo>
                  <a:lnTo>
                    <a:pt x="78" y="43"/>
                  </a:lnTo>
                  <a:close/>
                  <a:moveTo>
                    <a:pt x="61" y="0"/>
                  </a:moveTo>
                  <a:lnTo>
                    <a:pt x="95" y="0"/>
                  </a:lnTo>
                  <a:lnTo>
                    <a:pt x="95" y="22"/>
                  </a:lnTo>
                  <a:lnTo>
                    <a:pt x="100" y="23"/>
                  </a:lnTo>
                  <a:lnTo>
                    <a:pt x="105" y="26"/>
                  </a:lnTo>
                  <a:lnTo>
                    <a:pt x="118" y="13"/>
                  </a:lnTo>
                  <a:lnTo>
                    <a:pt x="121" y="10"/>
                  </a:lnTo>
                  <a:lnTo>
                    <a:pt x="122" y="13"/>
                  </a:lnTo>
                  <a:lnTo>
                    <a:pt x="142" y="33"/>
                  </a:lnTo>
                  <a:lnTo>
                    <a:pt x="145" y="34"/>
                  </a:lnTo>
                  <a:lnTo>
                    <a:pt x="142" y="37"/>
                  </a:lnTo>
                  <a:lnTo>
                    <a:pt x="129" y="50"/>
                  </a:lnTo>
                  <a:lnTo>
                    <a:pt x="131" y="56"/>
                  </a:lnTo>
                  <a:lnTo>
                    <a:pt x="133" y="61"/>
                  </a:lnTo>
                  <a:lnTo>
                    <a:pt x="155" y="61"/>
                  </a:lnTo>
                  <a:lnTo>
                    <a:pt x="155" y="96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33" y="96"/>
                  </a:lnTo>
                  <a:lnTo>
                    <a:pt x="131" y="101"/>
                  </a:lnTo>
                  <a:lnTo>
                    <a:pt x="129" y="106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2" y="123"/>
                  </a:lnTo>
                  <a:lnTo>
                    <a:pt x="122" y="143"/>
                  </a:lnTo>
                  <a:lnTo>
                    <a:pt x="121" y="145"/>
                  </a:lnTo>
                  <a:lnTo>
                    <a:pt x="118" y="143"/>
                  </a:lnTo>
                  <a:lnTo>
                    <a:pt x="105" y="130"/>
                  </a:lnTo>
                  <a:lnTo>
                    <a:pt x="95" y="133"/>
                  </a:lnTo>
                  <a:lnTo>
                    <a:pt x="95" y="156"/>
                  </a:lnTo>
                  <a:lnTo>
                    <a:pt x="62" y="156"/>
                  </a:lnTo>
                  <a:lnTo>
                    <a:pt x="62" y="133"/>
                  </a:lnTo>
                  <a:lnTo>
                    <a:pt x="56" y="132"/>
                  </a:lnTo>
                  <a:lnTo>
                    <a:pt x="50" y="130"/>
                  </a:lnTo>
                  <a:lnTo>
                    <a:pt x="37" y="143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14" y="119"/>
                  </a:lnTo>
                  <a:lnTo>
                    <a:pt x="27" y="106"/>
                  </a:lnTo>
                  <a:lnTo>
                    <a:pt x="24" y="101"/>
                  </a:lnTo>
                  <a:lnTo>
                    <a:pt x="21" y="94"/>
                  </a:lnTo>
                  <a:lnTo>
                    <a:pt x="0" y="94"/>
                  </a:lnTo>
                  <a:lnTo>
                    <a:pt x="0" y="60"/>
                  </a:lnTo>
                  <a:lnTo>
                    <a:pt x="21" y="60"/>
                  </a:lnTo>
                  <a:lnTo>
                    <a:pt x="24" y="55"/>
                  </a:lnTo>
                  <a:lnTo>
                    <a:pt x="27" y="50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14" y="33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50" y="26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11">
              <a:extLst>
                <a:ext uri="{FF2B5EF4-FFF2-40B4-BE49-F238E27FC236}">
                  <a16:creationId xmlns:a16="http://schemas.microsoft.com/office/drawing/2014/main" xmlns="" id="{79AA85D2-0737-8542-8EA5-E4CB46354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0437" y="3217606"/>
              <a:ext cx="168152" cy="169541"/>
            </a:xfrm>
            <a:custGeom>
              <a:avLst/>
              <a:gdLst>
                <a:gd name="T0" fmla="*/ 45 w 121"/>
                <a:gd name="T1" fmla="*/ 37 h 122"/>
                <a:gd name="T2" fmla="*/ 32 w 121"/>
                <a:gd name="T3" fmla="*/ 61 h 122"/>
                <a:gd name="T4" fmla="*/ 45 w 121"/>
                <a:gd name="T5" fmla="*/ 84 h 122"/>
                <a:gd name="T6" fmla="*/ 74 w 121"/>
                <a:gd name="T7" fmla="*/ 84 h 122"/>
                <a:gd name="T8" fmla="*/ 87 w 121"/>
                <a:gd name="T9" fmla="*/ 61 h 122"/>
                <a:gd name="T10" fmla="*/ 74 w 121"/>
                <a:gd name="T11" fmla="*/ 37 h 122"/>
                <a:gd name="T12" fmla="*/ 47 w 121"/>
                <a:gd name="T13" fmla="*/ 0 h 122"/>
                <a:gd name="T14" fmla="*/ 73 w 121"/>
                <a:gd name="T15" fmla="*/ 17 h 122"/>
                <a:gd name="T16" fmla="*/ 93 w 121"/>
                <a:gd name="T17" fmla="*/ 9 h 122"/>
                <a:gd name="T18" fmla="*/ 95 w 121"/>
                <a:gd name="T19" fmla="*/ 9 h 122"/>
                <a:gd name="T20" fmla="*/ 112 w 121"/>
                <a:gd name="T21" fmla="*/ 26 h 122"/>
                <a:gd name="T22" fmla="*/ 100 w 121"/>
                <a:gd name="T23" fmla="*/ 40 h 122"/>
                <a:gd name="T24" fmla="*/ 104 w 121"/>
                <a:gd name="T25" fmla="*/ 47 h 122"/>
                <a:gd name="T26" fmla="*/ 121 w 121"/>
                <a:gd name="T27" fmla="*/ 75 h 122"/>
                <a:gd name="T28" fmla="*/ 119 w 121"/>
                <a:gd name="T29" fmla="*/ 75 h 122"/>
                <a:gd name="T30" fmla="*/ 100 w 121"/>
                <a:gd name="T31" fmla="*/ 83 h 122"/>
                <a:gd name="T32" fmla="*/ 112 w 121"/>
                <a:gd name="T33" fmla="*/ 95 h 122"/>
                <a:gd name="T34" fmla="*/ 95 w 121"/>
                <a:gd name="T35" fmla="*/ 113 h 122"/>
                <a:gd name="T36" fmla="*/ 93 w 121"/>
                <a:gd name="T37" fmla="*/ 113 h 122"/>
                <a:gd name="T38" fmla="*/ 74 w 121"/>
                <a:gd name="T39" fmla="*/ 105 h 122"/>
                <a:gd name="T40" fmla="*/ 47 w 121"/>
                <a:gd name="T41" fmla="*/ 122 h 122"/>
                <a:gd name="T42" fmla="*/ 39 w 121"/>
                <a:gd name="T43" fmla="*/ 101 h 122"/>
                <a:gd name="T44" fmla="*/ 27 w 121"/>
                <a:gd name="T45" fmla="*/ 114 h 122"/>
                <a:gd name="T46" fmla="*/ 9 w 121"/>
                <a:gd name="T47" fmla="*/ 96 h 122"/>
                <a:gd name="T48" fmla="*/ 9 w 121"/>
                <a:gd name="T49" fmla="*/ 93 h 122"/>
                <a:gd name="T50" fmla="*/ 18 w 121"/>
                <a:gd name="T51" fmla="*/ 79 h 122"/>
                <a:gd name="T52" fmla="*/ 0 w 121"/>
                <a:gd name="T53" fmla="*/ 74 h 122"/>
                <a:gd name="T54" fmla="*/ 15 w 121"/>
                <a:gd name="T55" fmla="*/ 47 h 122"/>
                <a:gd name="T56" fmla="*/ 19 w 121"/>
                <a:gd name="T57" fmla="*/ 38 h 122"/>
                <a:gd name="T58" fmla="*/ 7 w 121"/>
                <a:gd name="T59" fmla="*/ 26 h 122"/>
                <a:gd name="T60" fmla="*/ 24 w 121"/>
                <a:gd name="T61" fmla="*/ 9 h 122"/>
                <a:gd name="T62" fmla="*/ 28 w 121"/>
                <a:gd name="T63" fmla="*/ 9 h 122"/>
                <a:gd name="T64" fmla="*/ 47 w 121"/>
                <a:gd name="T65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22">
                  <a:moveTo>
                    <a:pt x="60" y="33"/>
                  </a:moveTo>
                  <a:lnTo>
                    <a:pt x="45" y="37"/>
                  </a:lnTo>
                  <a:lnTo>
                    <a:pt x="36" y="47"/>
                  </a:lnTo>
                  <a:lnTo>
                    <a:pt x="32" y="61"/>
                  </a:lnTo>
                  <a:lnTo>
                    <a:pt x="36" y="75"/>
                  </a:lnTo>
                  <a:lnTo>
                    <a:pt x="45" y="84"/>
                  </a:lnTo>
                  <a:lnTo>
                    <a:pt x="60" y="88"/>
                  </a:lnTo>
                  <a:lnTo>
                    <a:pt x="74" y="84"/>
                  </a:lnTo>
                  <a:lnTo>
                    <a:pt x="83" y="75"/>
                  </a:lnTo>
                  <a:lnTo>
                    <a:pt x="87" y="61"/>
                  </a:lnTo>
                  <a:lnTo>
                    <a:pt x="83" y="47"/>
                  </a:lnTo>
                  <a:lnTo>
                    <a:pt x="74" y="37"/>
                  </a:lnTo>
                  <a:lnTo>
                    <a:pt x="60" y="33"/>
                  </a:lnTo>
                  <a:close/>
                  <a:moveTo>
                    <a:pt x="47" y="0"/>
                  </a:moveTo>
                  <a:lnTo>
                    <a:pt x="73" y="0"/>
                  </a:lnTo>
                  <a:lnTo>
                    <a:pt x="73" y="17"/>
                  </a:lnTo>
                  <a:lnTo>
                    <a:pt x="81" y="20"/>
                  </a:lnTo>
                  <a:lnTo>
                    <a:pt x="93" y="9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111" y="25"/>
                  </a:lnTo>
                  <a:lnTo>
                    <a:pt x="112" y="26"/>
                  </a:lnTo>
                  <a:lnTo>
                    <a:pt x="111" y="28"/>
                  </a:lnTo>
                  <a:lnTo>
                    <a:pt x="100" y="40"/>
                  </a:lnTo>
                  <a:lnTo>
                    <a:pt x="102" y="44"/>
                  </a:lnTo>
                  <a:lnTo>
                    <a:pt x="104" y="47"/>
                  </a:lnTo>
                  <a:lnTo>
                    <a:pt x="121" y="47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03" y="75"/>
                  </a:lnTo>
                  <a:lnTo>
                    <a:pt x="100" y="83"/>
                  </a:lnTo>
                  <a:lnTo>
                    <a:pt x="111" y="93"/>
                  </a:lnTo>
                  <a:lnTo>
                    <a:pt x="112" y="95"/>
                  </a:lnTo>
                  <a:lnTo>
                    <a:pt x="111" y="96"/>
                  </a:lnTo>
                  <a:lnTo>
                    <a:pt x="95" y="113"/>
                  </a:lnTo>
                  <a:lnTo>
                    <a:pt x="94" y="114"/>
                  </a:lnTo>
                  <a:lnTo>
                    <a:pt x="93" y="113"/>
                  </a:lnTo>
                  <a:lnTo>
                    <a:pt x="81" y="101"/>
                  </a:lnTo>
                  <a:lnTo>
                    <a:pt x="74" y="105"/>
                  </a:lnTo>
                  <a:lnTo>
                    <a:pt x="74" y="122"/>
                  </a:lnTo>
                  <a:lnTo>
                    <a:pt x="47" y="122"/>
                  </a:lnTo>
                  <a:lnTo>
                    <a:pt x="47" y="105"/>
                  </a:lnTo>
                  <a:lnTo>
                    <a:pt x="39" y="101"/>
                  </a:lnTo>
                  <a:lnTo>
                    <a:pt x="28" y="113"/>
                  </a:lnTo>
                  <a:lnTo>
                    <a:pt x="27" y="114"/>
                  </a:lnTo>
                  <a:lnTo>
                    <a:pt x="24" y="113"/>
                  </a:lnTo>
                  <a:lnTo>
                    <a:pt x="9" y="96"/>
                  </a:lnTo>
                  <a:lnTo>
                    <a:pt x="7" y="95"/>
                  </a:lnTo>
                  <a:lnTo>
                    <a:pt x="9" y="93"/>
                  </a:lnTo>
                  <a:lnTo>
                    <a:pt x="19" y="83"/>
                  </a:lnTo>
                  <a:lnTo>
                    <a:pt x="18" y="79"/>
                  </a:lnTo>
                  <a:lnTo>
                    <a:pt x="15" y="74"/>
                  </a:lnTo>
                  <a:lnTo>
                    <a:pt x="0" y="74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8" y="44"/>
                  </a:lnTo>
                  <a:lnTo>
                    <a:pt x="19" y="38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39" y="20"/>
                  </a:lnTo>
                  <a:lnTo>
                    <a:pt x="47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12">
              <a:extLst>
                <a:ext uri="{FF2B5EF4-FFF2-40B4-BE49-F238E27FC236}">
                  <a16:creationId xmlns:a16="http://schemas.microsoft.com/office/drawing/2014/main" xmlns="" id="{6AEA2BEB-029F-094D-81A0-AF4FF5093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3797" y="4872713"/>
              <a:ext cx="209842" cy="208452"/>
            </a:xfrm>
            <a:custGeom>
              <a:avLst/>
              <a:gdLst>
                <a:gd name="T0" fmla="*/ 62 w 151"/>
                <a:gd name="T1" fmla="*/ 44 h 150"/>
                <a:gd name="T2" fmla="*/ 44 w 151"/>
                <a:gd name="T3" fmla="*/ 61 h 150"/>
                <a:gd name="T4" fmla="*/ 44 w 151"/>
                <a:gd name="T5" fmla="*/ 87 h 150"/>
                <a:gd name="T6" fmla="*/ 62 w 151"/>
                <a:gd name="T7" fmla="*/ 106 h 150"/>
                <a:gd name="T8" fmla="*/ 88 w 151"/>
                <a:gd name="T9" fmla="*/ 106 h 150"/>
                <a:gd name="T10" fmla="*/ 106 w 151"/>
                <a:gd name="T11" fmla="*/ 87 h 150"/>
                <a:gd name="T12" fmla="*/ 106 w 151"/>
                <a:gd name="T13" fmla="*/ 61 h 150"/>
                <a:gd name="T14" fmla="*/ 88 w 151"/>
                <a:gd name="T15" fmla="*/ 44 h 150"/>
                <a:gd name="T16" fmla="*/ 58 w 151"/>
                <a:gd name="T17" fmla="*/ 0 h 150"/>
                <a:gd name="T18" fmla="*/ 91 w 151"/>
                <a:gd name="T19" fmla="*/ 21 h 150"/>
                <a:gd name="T20" fmla="*/ 101 w 151"/>
                <a:gd name="T21" fmla="*/ 24 h 150"/>
                <a:gd name="T22" fmla="*/ 117 w 151"/>
                <a:gd name="T23" fmla="*/ 10 h 150"/>
                <a:gd name="T24" fmla="*/ 138 w 151"/>
                <a:gd name="T25" fmla="*/ 31 h 150"/>
                <a:gd name="T26" fmla="*/ 138 w 151"/>
                <a:gd name="T27" fmla="*/ 35 h 150"/>
                <a:gd name="T28" fmla="*/ 127 w 151"/>
                <a:gd name="T29" fmla="*/ 53 h 150"/>
                <a:gd name="T30" fmla="*/ 151 w 151"/>
                <a:gd name="T31" fmla="*/ 59 h 150"/>
                <a:gd name="T32" fmla="*/ 129 w 151"/>
                <a:gd name="T33" fmla="*/ 91 h 150"/>
                <a:gd name="T34" fmla="*/ 125 w 151"/>
                <a:gd name="T35" fmla="*/ 102 h 150"/>
                <a:gd name="T36" fmla="*/ 139 w 151"/>
                <a:gd name="T37" fmla="*/ 117 h 150"/>
                <a:gd name="T38" fmla="*/ 118 w 151"/>
                <a:gd name="T39" fmla="*/ 138 h 150"/>
                <a:gd name="T40" fmla="*/ 114 w 151"/>
                <a:gd name="T41" fmla="*/ 138 h 150"/>
                <a:gd name="T42" fmla="*/ 92 w 151"/>
                <a:gd name="T43" fmla="*/ 129 h 150"/>
                <a:gd name="T44" fmla="*/ 59 w 151"/>
                <a:gd name="T45" fmla="*/ 150 h 150"/>
                <a:gd name="T46" fmla="*/ 54 w 151"/>
                <a:gd name="T47" fmla="*/ 128 h 150"/>
                <a:gd name="T48" fmla="*/ 36 w 151"/>
                <a:gd name="T49" fmla="*/ 138 h 150"/>
                <a:gd name="T50" fmla="*/ 32 w 151"/>
                <a:gd name="T51" fmla="*/ 138 h 150"/>
                <a:gd name="T52" fmla="*/ 11 w 151"/>
                <a:gd name="T53" fmla="*/ 117 h 150"/>
                <a:gd name="T54" fmla="*/ 25 w 151"/>
                <a:gd name="T55" fmla="*/ 102 h 150"/>
                <a:gd name="T56" fmla="*/ 20 w 151"/>
                <a:gd name="T57" fmla="*/ 91 h 150"/>
                <a:gd name="T58" fmla="*/ 0 w 151"/>
                <a:gd name="T59" fmla="*/ 59 h 150"/>
                <a:gd name="T60" fmla="*/ 23 w 151"/>
                <a:gd name="T61" fmla="*/ 52 h 150"/>
                <a:gd name="T62" fmla="*/ 12 w 151"/>
                <a:gd name="T63" fmla="*/ 35 h 150"/>
                <a:gd name="T64" fmla="*/ 12 w 151"/>
                <a:gd name="T65" fmla="*/ 31 h 150"/>
                <a:gd name="T66" fmla="*/ 33 w 151"/>
                <a:gd name="T67" fmla="*/ 10 h 150"/>
                <a:gd name="T68" fmla="*/ 49 w 151"/>
                <a:gd name="T69" fmla="*/ 24 h 150"/>
                <a:gd name="T70" fmla="*/ 58 w 151"/>
                <a:gd name="T71" fmla="*/ 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50">
                  <a:moveTo>
                    <a:pt x="75" y="42"/>
                  </a:moveTo>
                  <a:lnTo>
                    <a:pt x="62" y="44"/>
                  </a:lnTo>
                  <a:lnTo>
                    <a:pt x="51" y="51"/>
                  </a:lnTo>
                  <a:lnTo>
                    <a:pt x="44" y="61"/>
                  </a:lnTo>
                  <a:lnTo>
                    <a:pt x="41" y="74"/>
                  </a:lnTo>
                  <a:lnTo>
                    <a:pt x="44" y="87"/>
                  </a:lnTo>
                  <a:lnTo>
                    <a:pt x="51" y="99"/>
                  </a:lnTo>
                  <a:lnTo>
                    <a:pt x="62" y="106"/>
                  </a:lnTo>
                  <a:lnTo>
                    <a:pt x="75" y="108"/>
                  </a:lnTo>
                  <a:lnTo>
                    <a:pt x="88" y="106"/>
                  </a:lnTo>
                  <a:lnTo>
                    <a:pt x="99" y="99"/>
                  </a:lnTo>
                  <a:lnTo>
                    <a:pt x="106" y="87"/>
                  </a:lnTo>
                  <a:lnTo>
                    <a:pt x="109" y="74"/>
                  </a:lnTo>
                  <a:lnTo>
                    <a:pt x="106" y="61"/>
                  </a:lnTo>
                  <a:lnTo>
                    <a:pt x="99" y="51"/>
                  </a:lnTo>
                  <a:lnTo>
                    <a:pt x="88" y="44"/>
                  </a:lnTo>
                  <a:lnTo>
                    <a:pt x="75" y="42"/>
                  </a:lnTo>
                  <a:close/>
                  <a:moveTo>
                    <a:pt x="58" y="0"/>
                  </a:moveTo>
                  <a:lnTo>
                    <a:pt x="91" y="0"/>
                  </a:lnTo>
                  <a:lnTo>
                    <a:pt x="91" y="21"/>
                  </a:lnTo>
                  <a:lnTo>
                    <a:pt x="96" y="22"/>
                  </a:lnTo>
                  <a:lnTo>
                    <a:pt x="101" y="24"/>
                  </a:lnTo>
                  <a:lnTo>
                    <a:pt x="114" y="11"/>
                  </a:lnTo>
                  <a:lnTo>
                    <a:pt x="117" y="10"/>
                  </a:lnTo>
                  <a:lnTo>
                    <a:pt x="118" y="11"/>
                  </a:lnTo>
                  <a:lnTo>
                    <a:pt x="138" y="31"/>
                  </a:lnTo>
                  <a:lnTo>
                    <a:pt x="139" y="32"/>
                  </a:lnTo>
                  <a:lnTo>
                    <a:pt x="138" y="35"/>
                  </a:lnTo>
                  <a:lnTo>
                    <a:pt x="125" y="48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51" y="59"/>
                  </a:lnTo>
                  <a:lnTo>
                    <a:pt x="151" y="91"/>
                  </a:lnTo>
                  <a:lnTo>
                    <a:pt x="129" y="91"/>
                  </a:lnTo>
                  <a:lnTo>
                    <a:pt x="127" y="97"/>
                  </a:lnTo>
                  <a:lnTo>
                    <a:pt x="125" y="102"/>
                  </a:lnTo>
                  <a:lnTo>
                    <a:pt x="138" y="115"/>
                  </a:lnTo>
                  <a:lnTo>
                    <a:pt x="139" y="117"/>
                  </a:lnTo>
                  <a:lnTo>
                    <a:pt x="138" y="119"/>
                  </a:lnTo>
                  <a:lnTo>
                    <a:pt x="118" y="138"/>
                  </a:lnTo>
                  <a:lnTo>
                    <a:pt x="117" y="140"/>
                  </a:lnTo>
                  <a:lnTo>
                    <a:pt x="114" y="138"/>
                  </a:lnTo>
                  <a:lnTo>
                    <a:pt x="101" y="125"/>
                  </a:lnTo>
                  <a:lnTo>
                    <a:pt x="92" y="129"/>
                  </a:lnTo>
                  <a:lnTo>
                    <a:pt x="92" y="150"/>
                  </a:lnTo>
                  <a:lnTo>
                    <a:pt x="59" y="150"/>
                  </a:lnTo>
                  <a:lnTo>
                    <a:pt x="59" y="129"/>
                  </a:lnTo>
                  <a:lnTo>
                    <a:pt x="54" y="128"/>
                  </a:lnTo>
                  <a:lnTo>
                    <a:pt x="49" y="125"/>
                  </a:lnTo>
                  <a:lnTo>
                    <a:pt x="36" y="138"/>
                  </a:lnTo>
                  <a:lnTo>
                    <a:pt x="33" y="140"/>
                  </a:lnTo>
                  <a:lnTo>
                    <a:pt x="32" y="138"/>
                  </a:lnTo>
                  <a:lnTo>
                    <a:pt x="12" y="119"/>
                  </a:lnTo>
                  <a:lnTo>
                    <a:pt x="11" y="117"/>
                  </a:lnTo>
                  <a:lnTo>
                    <a:pt x="12" y="115"/>
                  </a:lnTo>
                  <a:lnTo>
                    <a:pt x="25" y="102"/>
                  </a:lnTo>
                  <a:lnTo>
                    <a:pt x="23" y="97"/>
                  </a:lnTo>
                  <a:lnTo>
                    <a:pt x="20" y="91"/>
                  </a:lnTo>
                  <a:lnTo>
                    <a:pt x="0" y="91"/>
                  </a:lnTo>
                  <a:lnTo>
                    <a:pt x="0" y="59"/>
                  </a:lnTo>
                  <a:lnTo>
                    <a:pt x="20" y="59"/>
                  </a:lnTo>
                  <a:lnTo>
                    <a:pt x="23" y="52"/>
                  </a:lnTo>
                  <a:lnTo>
                    <a:pt x="25" y="47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6" y="11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8" y="2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3">
              <a:extLst>
                <a:ext uri="{FF2B5EF4-FFF2-40B4-BE49-F238E27FC236}">
                  <a16:creationId xmlns:a16="http://schemas.microsoft.com/office/drawing/2014/main" xmlns="" id="{E0E699C7-E505-174E-9D1A-BE245E10D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538" y="4347415"/>
              <a:ext cx="476660" cy="478050"/>
            </a:xfrm>
            <a:custGeom>
              <a:avLst/>
              <a:gdLst>
                <a:gd name="T0" fmla="*/ 146 w 343"/>
                <a:gd name="T1" fmla="*/ 99 h 344"/>
                <a:gd name="T2" fmla="*/ 108 w 343"/>
                <a:gd name="T3" fmla="*/ 128 h 344"/>
                <a:gd name="T4" fmla="*/ 94 w 343"/>
                <a:gd name="T5" fmla="*/ 172 h 344"/>
                <a:gd name="T6" fmla="*/ 108 w 343"/>
                <a:gd name="T7" fmla="*/ 218 h 344"/>
                <a:gd name="T8" fmla="*/ 146 w 343"/>
                <a:gd name="T9" fmla="*/ 245 h 344"/>
                <a:gd name="T10" fmla="*/ 195 w 343"/>
                <a:gd name="T11" fmla="*/ 245 h 344"/>
                <a:gd name="T12" fmla="*/ 233 w 343"/>
                <a:gd name="T13" fmla="*/ 218 h 344"/>
                <a:gd name="T14" fmla="*/ 247 w 343"/>
                <a:gd name="T15" fmla="*/ 172 h 344"/>
                <a:gd name="T16" fmla="*/ 233 w 343"/>
                <a:gd name="T17" fmla="*/ 128 h 344"/>
                <a:gd name="T18" fmla="*/ 195 w 343"/>
                <a:gd name="T19" fmla="*/ 99 h 344"/>
                <a:gd name="T20" fmla="*/ 133 w 343"/>
                <a:gd name="T21" fmla="*/ 0 h 344"/>
                <a:gd name="T22" fmla="*/ 208 w 343"/>
                <a:gd name="T23" fmla="*/ 49 h 344"/>
                <a:gd name="T24" fmla="*/ 262 w 343"/>
                <a:gd name="T25" fmla="*/ 28 h 344"/>
                <a:gd name="T26" fmla="*/ 270 w 343"/>
                <a:gd name="T27" fmla="*/ 28 h 344"/>
                <a:gd name="T28" fmla="*/ 319 w 343"/>
                <a:gd name="T29" fmla="*/ 76 h 344"/>
                <a:gd name="T30" fmla="*/ 284 w 343"/>
                <a:gd name="T31" fmla="*/ 110 h 344"/>
                <a:gd name="T32" fmla="*/ 343 w 343"/>
                <a:gd name="T33" fmla="*/ 137 h 344"/>
                <a:gd name="T34" fmla="*/ 294 w 343"/>
                <a:gd name="T35" fmla="*/ 210 h 344"/>
                <a:gd name="T36" fmla="*/ 315 w 343"/>
                <a:gd name="T37" fmla="*/ 264 h 344"/>
                <a:gd name="T38" fmla="*/ 315 w 343"/>
                <a:gd name="T39" fmla="*/ 272 h 344"/>
                <a:gd name="T40" fmla="*/ 266 w 343"/>
                <a:gd name="T41" fmla="*/ 320 h 344"/>
                <a:gd name="T42" fmla="*/ 232 w 343"/>
                <a:gd name="T43" fmla="*/ 286 h 344"/>
                <a:gd name="T44" fmla="*/ 209 w 343"/>
                <a:gd name="T45" fmla="*/ 344 h 344"/>
                <a:gd name="T46" fmla="*/ 136 w 343"/>
                <a:gd name="T47" fmla="*/ 296 h 344"/>
                <a:gd name="T48" fmla="*/ 81 w 343"/>
                <a:gd name="T49" fmla="*/ 316 h 344"/>
                <a:gd name="T50" fmla="*/ 73 w 343"/>
                <a:gd name="T51" fmla="*/ 316 h 344"/>
                <a:gd name="T52" fmla="*/ 25 w 343"/>
                <a:gd name="T53" fmla="*/ 268 h 344"/>
                <a:gd name="T54" fmla="*/ 59 w 343"/>
                <a:gd name="T55" fmla="*/ 235 h 344"/>
                <a:gd name="T56" fmla="*/ 0 w 343"/>
                <a:gd name="T57" fmla="*/ 209 h 344"/>
                <a:gd name="T58" fmla="*/ 48 w 343"/>
                <a:gd name="T59" fmla="*/ 134 h 344"/>
                <a:gd name="T60" fmla="*/ 29 w 343"/>
                <a:gd name="T61" fmla="*/ 80 h 344"/>
                <a:gd name="T62" fmla="*/ 29 w 343"/>
                <a:gd name="T63" fmla="*/ 73 h 344"/>
                <a:gd name="T64" fmla="*/ 81 w 343"/>
                <a:gd name="T65" fmla="*/ 28 h 344"/>
                <a:gd name="T66" fmla="*/ 133 w 343"/>
                <a:gd name="T67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344">
                  <a:moveTo>
                    <a:pt x="170" y="95"/>
                  </a:moveTo>
                  <a:lnTo>
                    <a:pt x="146" y="99"/>
                  </a:lnTo>
                  <a:lnTo>
                    <a:pt x="125" y="110"/>
                  </a:lnTo>
                  <a:lnTo>
                    <a:pt x="108" y="128"/>
                  </a:lnTo>
                  <a:lnTo>
                    <a:pt x="98" y="148"/>
                  </a:lnTo>
                  <a:lnTo>
                    <a:pt x="94" y="172"/>
                  </a:lnTo>
                  <a:lnTo>
                    <a:pt x="98" y="197"/>
                  </a:lnTo>
                  <a:lnTo>
                    <a:pt x="108" y="218"/>
                  </a:lnTo>
                  <a:lnTo>
                    <a:pt x="125" y="235"/>
                  </a:lnTo>
                  <a:lnTo>
                    <a:pt x="146" y="245"/>
                  </a:lnTo>
                  <a:lnTo>
                    <a:pt x="170" y="249"/>
                  </a:lnTo>
                  <a:lnTo>
                    <a:pt x="195" y="245"/>
                  </a:lnTo>
                  <a:lnTo>
                    <a:pt x="216" y="235"/>
                  </a:lnTo>
                  <a:lnTo>
                    <a:pt x="233" y="218"/>
                  </a:lnTo>
                  <a:lnTo>
                    <a:pt x="243" y="197"/>
                  </a:lnTo>
                  <a:lnTo>
                    <a:pt x="247" y="172"/>
                  </a:lnTo>
                  <a:lnTo>
                    <a:pt x="243" y="148"/>
                  </a:lnTo>
                  <a:lnTo>
                    <a:pt x="233" y="128"/>
                  </a:lnTo>
                  <a:lnTo>
                    <a:pt x="216" y="110"/>
                  </a:lnTo>
                  <a:lnTo>
                    <a:pt x="195" y="99"/>
                  </a:lnTo>
                  <a:lnTo>
                    <a:pt x="170" y="95"/>
                  </a:lnTo>
                  <a:close/>
                  <a:moveTo>
                    <a:pt x="133" y="0"/>
                  </a:moveTo>
                  <a:lnTo>
                    <a:pt x="208" y="0"/>
                  </a:lnTo>
                  <a:lnTo>
                    <a:pt x="208" y="49"/>
                  </a:lnTo>
                  <a:lnTo>
                    <a:pt x="232" y="58"/>
                  </a:lnTo>
                  <a:lnTo>
                    <a:pt x="262" y="28"/>
                  </a:lnTo>
                  <a:lnTo>
                    <a:pt x="266" y="24"/>
                  </a:lnTo>
                  <a:lnTo>
                    <a:pt x="270" y="28"/>
                  </a:lnTo>
                  <a:lnTo>
                    <a:pt x="315" y="73"/>
                  </a:lnTo>
                  <a:lnTo>
                    <a:pt x="319" y="76"/>
                  </a:lnTo>
                  <a:lnTo>
                    <a:pt x="315" y="80"/>
                  </a:lnTo>
                  <a:lnTo>
                    <a:pt x="284" y="110"/>
                  </a:lnTo>
                  <a:lnTo>
                    <a:pt x="294" y="137"/>
                  </a:lnTo>
                  <a:lnTo>
                    <a:pt x="343" y="137"/>
                  </a:lnTo>
                  <a:lnTo>
                    <a:pt x="343" y="210"/>
                  </a:lnTo>
                  <a:lnTo>
                    <a:pt x="294" y="210"/>
                  </a:lnTo>
                  <a:lnTo>
                    <a:pt x="284" y="234"/>
                  </a:lnTo>
                  <a:lnTo>
                    <a:pt x="315" y="264"/>
                  </a:lnTo>
                  <a:lnTo>
                    <a:pt x="319" y="268"/>
                  </a:lnTo>
                  <a:lnTo>
                    <a:pt x="315" y="272"/>
                  </a:lnTo>
                  <a:lnTo>
                    <a:pt x="270" y="316"/>
                  </a:lnTo>
                  <a:lnTo>
                    <a:pt x="266" y="320"/>
                  </a:lnTo>
                  <a:lnTo>
                    <a:pt x="262" y="316"/>
                  </a:lnTo>
                  <a:lnTo>
                    <a:pt x="232" y="286"/>
                  </a:lnTo>
                  <a:lnTo>
                    <a:pt x="209" y="295"/>
                  </a:lnTo>
                  <a:lnTo>
                    <a:pt x="209" y="344"/>
                  </a:lnTo>
                  <a:lnTo>
                    <a:pt x="136" y="344"/>
                  </a:lnTo>
                  <a:lnTo>
                    <a:pt x="136" y="296"/>
                  </a:lnTo>
                  <a:lnTo>
                    <a:pt x="111" y="287"/>
                  </a:lnTo>
                  <a:lnTo>
                    <a:pt x="81" y="316"/>
                  </a:lnTo>
                  <a:lnTo>
                    <a:pt x="77" y="320"/>
                  </a:lnTo>
                  <a:lnTo>
                    <a:pt x="73" y="316"/>
                  </a:lnTo>
                  <a:lnTo>
                    <a:pt x="29" y="272"/>
                  </a:lnTo>
                  <a:lnTo>
                    <a:pt x="25" y="268"/>
                  </a:lnTo>
                  <a:lnTo>
                    <a:pt x="29" y="264"/>
                  </a:lnTo>
                  <a:lnTo>
                    <a:pt x="59" y="235"/>
                  </a:lnTo>
                  <a:lnTo>
                    <a:pt x="47" y="209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48" y="134"/>
                  </a:lnTo>
                  <a:lnTo>
                    <a:pt x="59" y="110"/>
                  </a:lnTo>
                  <a:lnTo>
                    <a:pt x="29" y="80"/>
                  </a:lnTo>
                  <a:lnTo>
                    <a:pt x="25" y="76"/>
                  </a:lnTo>
                  <a:lnTo>
                    <a:pt x="29" y="7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111" y="58"/>
                  </a:lnTo>
                  <a:lnTo>
                    <a:pt x="133" y="4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4">
              <a:extLst>
                <a:ext uri="{FF2B5EF4-FFF2-40B4-BE49-F238E27FC236}">
                  <a16:creationId xmlns:a16="http://schemas.microsoft.com/office/drawing/2014/main" xmlns="" id="{3555FA52-B855-FC4F-87FE-595168D88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897" y="4699004"/>
              <a:ext cx="236245" cy="236245"/>
            </a:xfrm>
            <a:custGeom>
              <a:avLst/>
              <a:gdLst>
                <a:gd name="T0" fmla="*/ 70 w 170"/>
                <a:gd name="T1" fmla="*/ 50 h 170"/>
                <a:gd name="T2" fmla="*/ 50 w 170"/>
                <a:gd name="T3" fmla="*/ 71 h 170"/>
                <a:gd name="T4" fmla="*/ 50 w 170"/>
                <a:gd name="T5" fmla="*/ 101 h 170"/>
                <a:gd name="T6" fmla="*/ 70 w 170"/>
                <a:gd name="T7" fmla="*/ 121 h 170"/>
                <a:gd name="T8" fmla="*/ 100 w 170"/>
                <a:gd name="T9" fmla="*/ 121 h 170"/>
                <a:gd name="T10" fmla="*/ 121 w 170"/>
                <a:gd name="T11" fmla="*/ 101 h 170"/>
                <a:gd name="T12" fmla="*/ 121 w 170"/>
                <a:gd name="T13" fmla="*/ 71 h 170"/>
                <a:gd name="T14" fmla="*/ 100 w 170"/>
                <a:gd name="T15" fmla="*/ 50 h 170"/>
                <a:gd name="T16" fmla="*/ 67 w 170"/>
                <a:gd name="T17" fmla="*/ 0 h 170"/>
                <a:gd name="T18" fmla="*/ 104 w 170"/>
                <a:gd name="T19" fmla="*/ 24 h 170"/>
                <a:gd name="T20" fmla="*/ 115 w 170"/>
                <a:gd name="T21" fmla="*/ 29 h 170"/>
                <a:gd name="T22" fmla="*/ 132 w 170"/>
                <a:gd name="T23" fmla="*/ 12 h 170"/>
                <a:gd name="T24" fmla="*/ 157 w 170"/>
                <a:gd name="T25" fmla="*/ 36 h 170"/>
                <a:gd name="T26" fmla="*/ 157 w 170"/>
                <a:gd name="T27" fmla="*/ 39 h 170"/>
                <a:gd name="T28" fmla="*/ 144 w 170"/>
                <a:gd name="T29" fmla="*/ 62 h 170"/>
                <a:gd name="T30" fmla="*/ 170 w 170"/>
                <a:gd name="T31" fmla="*/ 68 h 170"/>
                <a:gd name="T32" fmla="*/ 147 w 170"/>
                <a:gd name="T33" fmla="*/ 105 h 170"/>
                <a:gd name="T34" fmla="*/ 142 w 170"/>
                <a:gd name="T35" fmla="*/ 117 h 170"/>
                <a:gd name="T36" fmla="*/ 159 w 170"/>
                <a:gd name="T37" fmla="*/ 134 h 170"/>
                <a:gd name="T38" fmla="*/ 135 w 170"/>
                <a:gd name="T39" fmla="*/ 157 h 170"/>
                <a:gd name="T40" fmla="*/ 131 w 170"/>
                <a:gd name="T41" fmla="*/ 157 h 170"/>
                <a:gd name="T42" fmla="*/ 110 w 170"/>
                <a:gd name="T43" fmla="*/ 144 h 170"/>
                <a:gd name="T44" fmla="*/ 105 w 170"/>
                <a:gd name="T45" fmla="*/ 170 h 170"/>
                <a:gd name="T46" fmla="*/ 67 w 170"/>
                <a:gd name="T47" fmla="*/ 147 h 170"/>
                <a:gd name="T48" fmla="*/ 55 w 170"/>
                <a:gd name="T49" fmla="*/ 143 h 170"/>
                <a:gd name="T50" fmla="*/ 38 w 170"/>
                <a:gd name="T51" fmla="*/ 160 h 170"/>
                <a:gd name="T52" fmla="*/ 15 w 170"/>
                <a:gd name="T53" fmla="*/ 135 h 170"/>
                <a:gd name="T54" fmla="*/ 15 w 170"/>
                <a:gd name="T55" fmla="*/ 131 h 170"/>
                <a:gd name="T56" fmla="*/ 26 w 170"/>
                <a:gd name="T57" fmla="*/ 110 h 170"/>
                <a:gd name="T58" fmla="*/ 0 w 170"/>
                <a:gd name="T59" fmla="*/ 104 h 170"/>
                <a:gd name="T60" fmla="*/ 24 w 170"/>
                <a:gd name="T61" fmla="*/ 67 h 170"/>
                <a:gd name="T62" fmla="*/ 29 w 170"/>
                <a:gd name="T63" fmla="*/ 55 h 170"/>
                <a:gd name="T64" fmla="*/ 12 w 170"/>
                <a:gd name="T65" fmla="*/ 38 h 170"/>
                <a:gd name="T66" fmla="*/ 37 w 170"/>
                <a:gd name="T67" fmla="*/ 13 h 170"/>
                <a:gd name="T68" fmla="*/ 41 w 170"/>
                <a:gd name="T69" fmla="*/ 13 h 170"/>
                <a:gd name="T70" fmla="*/ 60 w 170"/>
                <a:gd name="T71" fmla="*/ 26 h 170"/>
                <a:gd name="T72" fmla="*/ 67 w 170"/>
                <a:gd name="T7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70">
                  <a:moveTo>
                    <a:pt x="85" y="47"/>
                  </a:moveTo>
                  <a:lnTo>
                    <a:pt x="70" y="50"/>
                  </a:lnTo>
                  <a:lnTo>
                    <a:pt x="58" y="59"/>
                  </a:lnTo>
                  <a:lnTo>
                    <a:pt x="50" y="71"/>
                  </a:lnTo>
                  <a:lnTo>
                    <a:pt x="47" y="85"/>
                  </a:lnTo>
                  <a:lnTo>
                    <a:pt x="50" y="101"/>
                  </a:lnTo>
                  <a:lnTo>
                    <a:pt x="58" y="113"/>
                  </a:lnTo>
                  <a:lnTo>
                    <a:pt x="70" y="121"/>
                  </a:lnTo>
                  <a:lnTo>
                    <a:pt x="85" y="125"/>
                  </a:lnTo>
                  <a:lnTo>
                    <a:pt x="100" y="121"/>
                  </a:lnTo>
                  <a:lnTo>
                    <a:pt x="113" y="113"/>
                  </a:lnTo>
                  <a:lnTo>
                    <a:pt x="121" y="101"/>
                  </a:lnTo>
                  <a:lnTo>
                    <a:pt x="123" y="85"/>
                  </a:lnTo>
                  <a:lnTo>
                    <a:pt x="121" y="71"/>
                  </a:lnTo>
                  <a:lnTo>
                    <a:pt x="113" y="59"/>
                  </a:lnTo>
                  <a:lnTo>
                    <a:pt x="100" y="50"/>
                  </a:lnTo>
                  <a:lnTo>
                    <a:pt x="85" y="47"/>
                  </a:lnTo>
                  <a:close/>
                  <a:moveTo>
                    <a:pt x="67" y="0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5" y="29"/>
                  </a:lnTo>
                  <a:lnTo>
                    <a:pt x="131" y="13"/>
                  </a:lnTo>
                  <a:lnTo>
                    <a:pt x="132" y="12"/>
                  </a:lnTo>
                  <a:lnTo>
                    <a:pt x="135" y="13"/>
                  </a:lnTo>
                  <a:lnTo>
                    <a:pt x="157" y="36"/>
                  </a:lnTo>
                  <a:lnTo>
                    <a:pt x="159" y="38"/>
                  </a:lnTo>
                  <a:lnTo>
                    <a:pt x="157" y="39"/>
                  </a:lnTo>
                  <a:lnTo>
                    <a:pt x="142" y="55"/>
                  </a:lnTo>
                  <a:lnTo>
                    <a:pt x="144" y="62"/>
                  </a:lnTo>
                  <a:lnTo>
                    <a:pt x="147" y="68"/>
                  </a:lnTo>
                  <a:lnTo>
                    <a:pt x="170" y="68"/>
                  </a:lnTo>
                  <a:lnTo>
                    <a:pt x="170" y="105"/>
                  </a:lnTo>
                  <a:lnTo>
                    <a:pt x="147" y="105"/>
                  </a:lnTo>
                  <a:lnTo>
                    <a:pt x="144" y="110"/>
                  </a:lnTo>
                  <a:lnTo>
                    <a:pt x="142" y="117"/>
                  </a:lnTo>
                  <a:lnTo>
                    <a:pt x="157" y="131"/>
                  </a:lnTo>
                  <a:lnTo>
                    <a:pt x="159" y="134"/>
                  </a:lnTo>
                  <a:lnTo>
                    <a:pt x="157" y="135"/>
                  </a:lnTo>
                  <a:lnTo>
                    <a:pt x="135" y="157"/>
                  </a:lnTo>
                  <a:lnTo>
                    <a:pt x="132" y="160"/>
                  </a:lnTo>
                  <a:lnTo>
                    <a:pt x="131" y="157"/>
                  </a:lnTo>
                  <a:lnTo>
                    <a:pt x="115" y="143"/>
                  </a:lnTo>
                  <a:lnTo>
                    <a:pt x="110" y="144"/>
                  </a:lnTo>
                  <a:lnTo>
                    <a:pt x="105" y="147"/>
                  </a:lnTo>
                  <a:lnTo>
                    <a:pt x="105" y="170"/>
                  </a:lnTo>
                  <a:lnTo>
                    <a:pt x="67" y="170"/>
                  </a:lnTo>
                  <a:lnTo>
                    <a:pt x="67" y="147"/>
                  </a:lnTo>
                  <a:lnTo>
                    <a:pt x="62" y="146"/>
                  </a:lnTo>
                  <a:lnTo>
                    <a:pt x="55" y="143"/>
                  </a:lnTo>
                  <a:lnTo>
                    <a:pt x="41" y="157"/>
                  </a:lnTo>
                  <a:lnTo>
                    <a:pt x="38" y="160"/>
                  </a:lnTo>
                  <a:lnTo>
                    <a:pt x="37" y="157"/>
                  </a:lnTo>
                  <a:lnTo>
                    <a:pt x="15" y="135"/>
                  </a:lnTo>
                  <a:lnTo>
                    <a:pt x="12" y="134"/>
                  </a:lnTo>
                  <a:lnTo>
                    <a:pt x="15" y="131"/>
                  </a:lnTo>
                  <a:lnTo>
                    <a:pt x="29" y="117"/>
                  </a:lnTo>
                  <a:lnTo>
                    <a:pt x="26" y="110"/>
                  </a:lnTo>
                  <a:lnTo>
                    <a:pt x="24" y="104"/>
                  </a:lnTo>
                  <a:lnTo>
                    <a:pt x="0" y="104"/>
                  </a:lnTo>
                  <a:lnTo>
                    <a:pt x="0" y="67"/>
                  </a:lnTo>
                  <a:lnTo>
                    <a:pt x="24" y="67"/>
                  </a:lnTo>
                  <a:lnTo>
                    <a:pt x="26" y="60"/>
                  </a:lnTo>
                  <a:lnTo>
                    <a:pt x="29" y="55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15" y="3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1" y="13"/>
                  </a:lnTo>
                  <a:lnTo>
                    <a:pt x="55" y="29"/>
                  </a:lnTo>
                  <a:lnTo>
                    <a:pt x="60" y="26"/>
                  </a:lnTo>
                  <a:lnTo>
                    <a:pt x="67" y="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5">
              <a:extLst>
                <a:ext uri="{FF2B5EF4-FFF2-40B4-BE49-F238E27FC236}">
                  <a16:creationId xmlns:a16="http://schemas.microsoft.com/office/drawing/2014/main" xmlns="" id="{684040D3-FF27-714A-B713-9D9A24417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2639" y="4850478"/>
              <a:ext cx="252922" cy="252922"/>
            </a:xfrm>
            <a:custGeom>
              <a:avLst/>
              <a:gdLst>
                <a:gd name="T0" fmla="*/ 75 w 182"/>
                <a:gd name="T1" fmla="*/ 54 h 182"/>
                <a:gd name="T2" fmla="*/ 52 w 182"/>
                <a:gd name="T3" fmla="*/ 75 h 182"/>
                <a:gd name="T4" fmla="*/ 52 w 182"/>
                <a:gd name="T5" fmla="*/ 106 h 182"/>
                <a:gd name="T6" fmla="*/ 75 w 182"/>
                <a:gd name="T7" fmla="*/ 128 h 182"/>
                <a:gd name="T8" fmla="*/ 106 w 182"/>
                <a:gd name="T9" fmla="*/ 128 h 182"/>
                <a:gd name="T10" fmla="*/ 128 w 182"/>
                <a:gd name="T11" fmla="*/ 106 h 182"/>
                <a:gd name="T12" fmla="*/ 128 w 182"/>
                <a:gd name="T13" fmla="*/ 75 h 182"/>
                <a:gd name="T14" fmla="*/ 106 w 182"/>
                <a:gd name="T15" fmla="*/ 54 h 182"/>
                <a:gd name="T16" fmla="*/ 71 w 182"/>
                <a:gd name="T17" fmla="*/ 0 h 182"/>
                <a:gd name="T18" fmla="*/ 110 w 182"/>
                <a:gd name="T19" fmla="*/ 26 h 182"/>
                <a:gd name="T20" fmla="*/ 123 w 182"/>
                <a:gd name="T21" fmla="*/ 30 h 182"/>
                <a:gd name="T22" fmla="*/ 140 w 182"/>
                <a:gd name="T23" fmla="*/ 13 h 182"/>
                <a:gd name="T24" fmla="*/ 166 w 182"/>
                <a:gd name="T25" fmla="*/ 38 h 182"/>
                <a:gd name="T26" fmla="*/ 166 w 182"/>
                <a:gd name="T27" fmla="*/ 42 h 182"/>
                <a:gd name="T28" fmla="*/ 153 w 182"/>
                <a:gd name="T29" fmla="*/ 65 h 182"/>
                <a:gd name="T30" fmla="*/ 182 w 182"/>
                <a:gd name="T31" fmla="*/ 72 h 182"/>
                <a:gd name="T32" fmla="*/ 156 w 182"/>
                <a:gd name="T33" fmla="*/ 111 h 182"/>
                <a:gd name="T34" fmla="*/ 151 w 182"/>
                <a:gd name="T35" fmla="*/ 123 h 182"/>
                <a:gd name="T36" fmla="*/ 169 w 182"/>
                <a:gd name="T37" fmla="*/ 141 h 182"/>
                <a:gd name="T38" fmla="*/ 143 w 182"/>
                <a:gd name="T39" fmla="*/ 168 h 182"/>
                <a:gd name="T40" fmla="*/ 139 w 182"/>
                <a:gd name="T41" fmla="*/ 168 h 182"/>
                <a:gd name="T42" fmla="*/ 117 w 182"/>
                <a:gd name="T43" fmla="*/ 153 h 182"/>
                <a:gd name="T44" fmla="*/ 111 w 182"/>
                <a:gd name="T45" fmla="*/ 182 h 182"/>
                <a:gd name="T46" fmla="*/ 72 w 182"/>
                <a:gd name="T47" fmla="*/ 156 h 182"/>
                <a:gd name="T48" fmla="*/ 59 w 182"/>
                <a:gd name="T49" fmla="*/ 152 h 182"/>
                <a:gd name="T50" fmla="*/ 41 w 182"/>
                <a:gd name="T51" fmla="*/ 169 h 182"/>
                <a:gd name="T52" fmla="*/ 16 w 182"/>
                <a:gd name="T53" fmla="*/ 144 h 182"/>
                <a:gd name="T54" fmla="*/ 16 w 182"/>
                <a:gd name="T55" fmla="*/ 139 h 182"/>
                <a:gd name="T56" fmla="*/ 28 w 182"/>
                <a:gd name="T57" fmla="*/ 116 h 182"/>
                <a:gd name="T58" fmla="*/ 0 w 182"/>
                <a:gd name="T59" fmla="*/ 110 h 182"/>
                <a:gd name="T60" fmla="*/ 25 w 182"/>
                <a:gd name="T61" fmla="*/ 71 h 182"/>
                <a:gd name="T62" fmla="*/ 30 w 182"/>
                <a:gd name="T63" fmla="*/ 58 h 182"/>
                <a:gd name="T64" fmla="*/ 13 w 182"/>
                <a:gd name="T65" fmla="*/ 40 h 182"/>
                <a:gd name="T66" fmla="*/ 39 w 182"/>
                <a:gd name="T67" fmla="*/ 14 h 182"/>
                <a:gd name="T68" fmla="*/ 43 w 182"/>
                <a:gd name="T69" fmla="*/ 14 h 182"/>
                <a:gd name="T70" fmla="*/ 64 w 182"/>
                <a:gd name="T71" fmla="*/ 27 h 182"/>
                <a:gd name="T72" fmla="*/ 71 w 182"/>
                <a:gd name="T7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" h="182">
                  <a:moveTo>
                    <a:pt x="90" y="50"/>
                  </a:moveTo>
                  <a:lnTo>
                    <a:pt x="75" y="54"/>
                  </a:lnTo>
                  <a:lnTo>
                    <a:pt x="62" y="61"/>
                  </a:lnTo>
                  <a:lnTo>
                    <a:pt x="52" y="75"/>
                  </a:lnTo>
                  <a:lnTo>
                    <a:pt x="50" y="90"/>
                  </a:lnTo>
                  <a:lnTo>
                    <a:pt x="52" y="106"/>
                  </a:lnTo>
                  <a:lnTo>
                    <a:pt x="62" y="119"/>
                  </a:lnTo>
                  <a:lnTo>
                    <a:pt x="75" y="128"/>
                  </a:lnTo>
                  <a:lnTo>
                    <a:pt x="90" y="131"/>
                  </a:lnTo>
                  <a:lnTo>
                    <a:pt x="106" y="128"/>
                  </a:lnTo>
                  <a:lnTo>
                    <a:pt x="119" y="119"/>
                  </a:lnTo>
                  <a:lnTo>
                    <a:pt x="128" y="106"/>
                  </a:lnTo>
                  <a:lnTo>
                    <a:pt x="131" y="90"/>
                  </a:lnTo>
                  <a:lnTo>
                    <a:pt x="128" y="75"/>
                  </a:lnTo>
                  <a:lnTo>
                    <a:pt x="119" y="61"/>
                  </a:lnTo>
                  <a:lnTo>
                    <a:pt x="106" y="54"/>
                  </a:lnTo>
                  <a:lnTo>
                    <a:pt x="90" y="50"/>
                  </a:lnTo>
                  <a:close/>
                  <a:moveTo>
                    <a:pt x="71" y="0"/>
                  </a:moveTo>
                  <a:lnTo>
                    <a:pt x="110" y="0"/>
                  </a:lnTo>
                  <a:lnTo>
                    <a:pt x="110" y="26"/>
                  </a:lnTo>
                  <a:lnTo>
                    <a:pt x="117" y="27"/>
                  </a:lnTo>
                  <a:lnTo>
                    <a:pt x="123" y="30"/>
                  </a:lnTo>
                  <a:lnTo>
                    <a:pt x="139" y="14"/>
                  </a:lnTo>
                  <a:lnTo>
                    <a:pt x="140" y="13"/>
                  </a:lnTo>
                  <a:lnTo>
                    <a:pt x="143" y="14"/>
                  </a:lnTo>
                  <a:lnTo>
                    <a:pt x="166" y="38"/>
                  </a:lnTo>
                  <a:lnTo>
                    <a:pt x="169" y="40"/>
                  </a:lnTo>
                  <a:lnTo>
                    <a:pt x="166" y="42"/>
                  </a:lnTo>
                  <a:lnTo>
                    <a:pt x="151" y="59"/>
                  </a:lnTo>
                  <a:lnTo>
                    <a:pt x="153" y="65"/>
                  </a:lnTo>
                  <a:lnTo>
                    <a:pt x="156" y="72"/>
                  </a:lnTo>
                  <a:lnTo>
                    <a:pt x="182" y="72"/>
                  </a:lnTo>
                  <a:lnTo>
                    <a:pt x="182" y="111"/>
                  </a:lnTo>
                  <a:lnTo>
                    <a:pt x="156" y="111"/>
                  </a:lnTo>
                  <a:lnTo>
                    <a:pt x="153" y="118"/>
                  </a:lnTo>
                  <a:lnTo>
                    <a:pt x="151" y="123"/>
                  </a:lnTo>
                  <a:lnTo>
                    <a:pt x="166" y="139"/>
                  </a:lnTo>
                  <a:lnTo>
                    <a:pt x="169" y="141"/>
                  </a:lnTo>
                  <a:lnTo>
                    <a:pt x="166" y="144"/>
                  </a:lnTo>
                  <a:lnTo>
                    <a:pt x="143" y="168"/>
                  </a:lnTo>
                  <a:lnTo>
                    <a:pt x="140" y="169"/>
                  </a:lnTo>
                  <a:lnTo>
                    <a:pt x="139" y="168"/>
                  </a:lnTo>
                  <a:lnTo>
                    <a:pt x="123" y="150"/>
                  </a:lnTo>
                  <a:lnTo>
                    <a:pt x="117" y="153"/>
                  </a:lnTo>
                  <a:lnTo>
                    <a:pt x="111" y="156"/>
                  </a:lnTo>
                  <a:lnTo>
                    <a:pt x="111" y="182"/>
                  </a:lnTo>
                  <a:lnTo>
                    <a:pt x="72" y="182"/>
                  </a:lnTo>
                  <a:lnTo>
                    <a:pt x="72" y="156"/>
                  </a:lnTo>
                  <a:lnTo>
                    <a:pt x="66" y="154"/>
                  </a:lnTo>
                  <a:lnTo>
                    <a:pt x="59" y="152"/>
                  </a:lnTo>
                  <a:lnTo>
                    <a:pt x="43" y="168"/>
                  </a:lnTo>
                  <a:lnTo>
                    <a:pt x="41" y="169"/>
                  </a:lnTo>
                  <a:lnTo>
                    <a:pt x="39" y="168"/>
                  </a:lnTo>
                  <a:lnTo>
                    <a:pt x="16" y="144"/>
                  </a:lnTo>
                  <a:lnTo>
                    <a:pt x="13" y="141"/>
                  </a:lnTo>
                  <a:lnTo>
                    <a:pt x="16" y="139"/>
                  </a:lnTo>
                  <a:lnTo>
                    <a:pt x="30" y="124"/>
                  </a:lnTo>
                  <a:lnTo>
                    <a:pt x="28" y="116"/>
                  </a:lnTo>
                  <a:lnTo>
                    <a:pt x="25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25" y="71"/>
                  </a:lnTo>
                  <a:lnTo>
                    <a:pt x="28" y="64"/>
                  </a:lnTo>
                  <a:lnTo>
                    <a:pt x="30" y="58"/>
                  </a:lnTo>
                  <a:lnTo>
                    <a:pt x="16" y="42"/>
                  </a:lnTo>
                  <a:lnTo>
                    <a:pt x="13" y="40"/>
                  </a:lnTo>
                  <a:lnTo>
                    <a:pt x="16" y="38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3" y="14"/>
                  </a:lnTo>
                  <a:lnTo>
                    <a:pt x="59" y="30"/>
                  </a:lnTo>
                  <a:lnTo>
                    <a:pt x="64" y="27"/>
                  </a:lnTo>
                  <a:lnTo>
                    <a:pt x="71" y="2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6">
              <a:extLst>
                <a:ext uri="{FF2B5EF4-FFF2-40B4-BE49-F238E27FC236}">
                  <a16:creationId xmlns:a16="http://schemas.microsoft.com/office/drawing/2014/main" xmlns="" id="{3CE33E76-6520-9243-A05E-1CBF1B0DEB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5971" y="3594208"/>
              <a:ext cx="341861" cy="343251"/>
            </a:xfrm>
            <a:custGeom>
              <a:avLst/>
              <a:gdLst>
                <a:gd name="T0" fmla="*/ 108 w 246"/>
                <a:gd name="T1" fmla="*/ 71 h 247"/>
                <a:gd name="T2" fmla="*/ 80 w 246"/>
                <a:gd name="T3" fmla="*/ 88 h 247"/>
                <a:gd name="T4" fmla="*/ 68 w 246"/>
                <a:gd name="T5" fmla="*/ 121 h 247"/>
                <a:gd name="T6" fmla="*/ 76 w 246"/>
                <a:gd name="T7" fmla="*/ 154 h 247"/>
                <a:gd name="T8" fmla="*/ 102 w 246"/>
                <a:gd name="T9" fmla="*/ 175 h 247"/>
                <a:gd name="T10" fmla="*/ 136 w 246"/>
                <a:gd name="T11" fmla="*/ 176 h 247"/>
                <a:gd name="T12" fmla="*/ 164 w 246"/>
                <a:gd name="T13" fmla="*/ 159 h 247"/>
                <a:gd name="T14" fmla="*/ 177 w 246"/>
                <a:gd name="T15" fmla="*/ 127 h 247"/>
                <a:gd name="T16" fmla="*/ 168 w 246"/>
                <a:gd name="T17" fmla="*/ 95 h 247"/>
                <a:gd name="T18" fmla="*/ 143 w 246"/>
                <a:gd name="T19" fmla="*/ 72 h 247"/>
                <a:gd name="T20" fmla="*/ 104 w 246"/>
                <a:gd name="T21" fmla="*/ 0 h 247"/>
                <a:gd name="T22" fmla="*/ 152 w 246"/>
                <a:gd name="T23" fmla="*/ 3 h 247"/>
                <a:gd name="T24" fmla="*/ 156 w 246"/>
                <a:gd name="T25" fmla="*/ 8 h 247"/>
                <a:gd name="T26" fmla="*/ 163 w 246"/>
                <a:gd name="T27" fmla="*/ 41 h 247"/>
                <a:gd name="T28" fmla="*/ 193 w 246"/>
                <a:gd name="T29" fmla="*/ 25 h 247"/>
                <a:gd name="T30" fmla="*/ 198 w 246"/>
                <a:gd name="T31" fmla="*/ 25 h 247"/>
                <a:gd name="T32" fmla="*/ 231 w 246"/>
                <a:gd name="T33" fmla="*/ 62 h 247"/>
                <a:gd name="T34" fmla="*/ 206 w 246"/>
                <a:gd name="T35" fmla="*/ 85 h 247"/>
                <a:gd name="T36" fmla="*/ 211 w 246"/>
                <a:gd name="T37" fmla="*/ 102 h 247"/>
                <a:gd name="T38" fmla="*/ 246 w 246"/>
                <a:gd name="T39" fmla="*/ 105 h 247"/>
                <a:gd name="T40" fmla="*/ 243 w 246"/>
                <a:gd name="T41" fmla="*/ 154 h 247"/>
                <a:gd name="T42" fmla="*/ 239 w 246"/>
                <a:gd name="T43" fmla="*/ 157 h 247"/>
                <a:gd name="T44" fmla="*/ 205 w 246"/>
                <a:gd name="T45" fmla="*/ 164 h 247"/>
                <a:gd name="T46" fmla="*/ 220 w 246"/>
                <a:gd name="T47" fmla="*/ 194 h 247"/>
                <a:gd name="T48" fmla="*/ 220 w 246"/>
                <a:gd name="T49" fmla="*/ 199 h 247"/>
                <a:gd name="T50" fmla="*/ 184 w 246"/>
                <a:gd name="T51" fmla="*/ 232 h 247"/>
                <a:gd name="T52" fmla="*/ 160 w 246"/>
                <a:gd name="T53" fmla="*/ 207 h 247"/>
                <a:gd name="T54" fmla="*/ 144 w 246"/>
                <a:gd name="T55" fmla="*/ 212 h 247"/>
                <a:gd name="T56" fmla="*/ 143 w 246"/>
                <a:gd name="T57" fmla="*/ 247 h 247"/>
                <a:gd name="T58" fmla="*/ 95 w 246"/>
                <a:gd name="T59" fmla="*/ 244 h 247"/>
                <a:gd name="T60" fmla="*/ 91 w 246"/>
                <a:gd name="T61" fmla="*/ 240 h 247"/>
                <a:gd name="T62" fmla="*/ 84 w 246"/>
                <a:gd name="T63" fmla="*/ 206 h 247"/>
                <a:gd name="T64" fmla="*/ 53 w 246"/>
                <a:gd name="T65" fmla="*/ 222 h 247"/>
                <a:gd name="T66" fmla="*/ 47 w 246"/>
                <a:gd name="T67" fmla="*/ 222 h 247"/>
                <a:gd name="T68" fmla="*/ 15 w 246"/>
                <a:gd name="T69" fmla="*/ 185 h 247"/>
                <a:gd name="T70" fmla="*/ 40 w 246"/>
                <a:gd name="T71" fmla="*/ 163 h 247"/>
                <a:gd name="T72" fmla="*/ 33 w 246"/>
                <a:gd name="T73" fmla="*/ 144 h 247"/>
                <a:gd name="T74" fmla="*/ 0 w 246"/>
                <a:gd name="T75" fmla="*/ 142 h 247"/>
                <a:gd name="T76" fmla="*/ 3 w 246"/>
                <a:gd name="T77" fmla="*/ 93 h 247"/>
                <a:gd name="T78" fmla="*/ 7 w 246"/>
                <a:gd name="T79" fmla="*/ 89 h 247"/>
                <a:gd name="T80" fmla="*/ 41 w 246"/>
                <a:gd name="T81" fmla="*/ 83 h 247"/>
                <a:gd name="T82" fmla="*/ 25 w 246"/>
                <a:gd name="T83" fmla="*/ 53 h 247"/>
                <a:gd name="T84" fmla="*/ 26 w 246"/>
                <a:gd name="T85" fmla="*/ 47 h 247"/>
                <a:gd name="T86" fmla="*/ 62 w 246"/>
                <a:gd name="T87" fmla="*/ 15 h 247"/>
                <a:gd name="T88" fmla="*/ 85 w 246"/>
                <a:gd name="T89" fmla="*/ 40 h 247"/>
                <a:gd name="T90" fmla="*/ 101 w 246"/>
                <a:gd name="T91" fmla="*/ 34 h 247"/>
                <a:gd name="T92" fmla="*/ 104 w 246"/>
                <a:gd name="T9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47">
                  <a:moveTo>
                    <a:pt x="126" y="68"/>
                  </a:moveTo>
                  <a:lnTo>
                    <a:pt x="108" y="71"/>
                  </a:lnTo>
                  <a:lnTo>
                    <a:pt x="93" y="78"/>
                  </a:lnTo>
                  <a:lnTo>
                    <a:pt x="80" y="88"/>
                  </a:lnTo>
                  <a:lnTo>
                    <a:pt x="72" y="104"/>
                  </a:lnTo>
                  <a:lnTo>
                    <a:pt x="68" y="121"/>
                  </a:lnTo>
                  <a:lnTo>
                    <a:pt x="70" y="138"/>
                  </a:lnTo>
                  <a:lnTo>
                    <a:pt x="76" y="154"/>
                  </a:lnTo>
                  <a:lnTo>
                    <a:pt x="88" y="165"/>
                  </a:lnTo>
                  <a:lnTo>
                    <a:pt x="102" y="175"/>
                  </a:lnTo>
                  <a:lnTo>
                    <a:pt x="119" y="178"/>
                  </a:lnTo>
                  <a:lnTo>
                    <a:pt x="136" y="176"/>
                  </a:lnTo>
                  <a:lnTo>
                    <a:pt x="152" y="169"/>
                  </a:lnTo>
                  <a:lnTo>
                    <a:pt x="164" y="159"/>
                  </a:lnTo>
                  <a:lnTo>
                    <a:pt x="173" y="144"/>
                  </a:lnTo>
                  <a:lnTo>
                    <a:pt x="177" y="127"/>
                  </a:lnTo>
                  <a:lnTo>
                    <a:pt x="176" y="109"/>
                  </a:lnTo>
                  <a:lnTo>
                    <a:pt x="168" y="95"/>
                  </a:lnTo>
                  <a:lnTo>
                    <a:pt x="157" y="82"/>
                  </a:lnTo>
                  <a:lnTo>
                    <a:pt x="143" y="72"/>
                  </a:lnTo>
                  <a:lnTo>
                    <a:pt x="126" y="68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52" y="3"/>
                  </a:lnTo>
                  <a:lnTo>
                    <a:pt x="156" y="4"/>
                  </a:lnTo>
                  <a:lnTo>
                    <a:pt x="156" y="8"/>
                  </a:lnTo>
                  <a:lnTo>
                    <a:pt x="153" y="37"/>
                  </a:lnTo>
                  <a:lnTo>
                    <a:pt x="163" y="41"/>
                  </a:lnTo>
                  <a:lnTo>
                    <a:pt x="170" y="46"/>
                  </a:lnTo>
                  <a:lnTo>
                    <a:pt x="193" y="25"/>
                  </a:lnTo>
                  <a:lnTo>
                    <a:pt x="197" y="23"/>
                  </a:lnTo>
                  <a:lnTo>
                    <a:pt x="198" y="25"/>
                  </a:lnTo>
                  <a:lnTo>
                    <a:pt x="228" y="59"/>
                  </a:lnTo>
                  <a:lnTo>
                    <a:pt x="231" y="62"/>
                  </a:lnTo>
                  <a:lnTo>
                    <a:pt x="228" y="65"/>
                  </a:lnTo>
                  <a:lnTo>
                    <a:pt x="206" y="85"/>
                  </a:lnTo>
                  <a:lnTo>
                    <a:pt x="208" y="93"/>
                  </a:lnTo>
                  <a:lnTo>
                    <a:pt x="211" y="102"/>
                  </a:lnTo>
                  <a:lnTo>
                    <a:pt x="243" y="105"/>
                  </a:lnTo>
                  <a:lnTo>
                    <a:pt x="246" y="105"/>
                  </a:lnTo>
                  <a:lnTo>
                    <a:pt x="245" y="109"/>
                  </a:lnTo>
                  <a:lnTo>
                    <a:pt x="243" y="154"/>
                  </a:lnTo>
                  <a:lnTo>
                    <a:pt x="243" y="157"/>
                  </a:lnTo>
                  <a:lnTo>
                    <a:pt x="239" y="157"/>
                  </a:lnTo>
                  <a:lnTo>
                    <a:pt x="208" y="156"/>
                  </a:lnTo>
                  <a:lnTo>
                    <a:pt x="205" y="164"/>
                  </a:lnTo>
                  <a:lnTo>
                    <a:pt x="201" y="172"/>
                  </a:lnTo>
                  <a:lnTo>
                    <a:pt x="220" y="194"/>
                  </a:lnTo>
                  <a:lnTo>
                    <a:pt x="223" y="198"/>
                  </a:lnTo>
                  <a:lnTo>
                    <a:pt x="220" y="199"/>
                  </a:lnTo>
                  <a:lnTo>
                    <a:pt x="186" y="230"/>
                  </a:lnTo>
                  <a:lnTo>
                    <a:pt x="184" y="232"/>
                  </a:lnTo>
                  <a:lnTo>
                    <a:pt x="181" y="230"/>
                  </a:lnTo>
                  <a:lnTo>
                    <a:pt x="160" y="207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43" y="243"/>
                  </a:lnTo>
                  <a:lnTo>
                    <a:pt x="143" y="247"/>
                  </a:lnTo>
                  <a:lnTo>
                    <a:pt x="139" y="247"/>
                  </a:lnTo>
                  <a:lnTo>
                    <a:pt x="95" y="244"/>
                  </a:lnTo>
                  <a:lnTo>
                    <a:pt x="91" y="244"/>
                  </a:lnTo>
                  <a:lnTo>
                    <a:pt x="91" y="240"/>
                  </a:lnTo>
                  <a:lnTo>
                    <a:pt x="92" y="210"/>
                  </a:lnTo>
                  <a:lnTo>
                    <a:pt x="84" y="206"/>
                  </a:lnTo>
                  <a:lnTo>
                    <a:pt x="75" y="202"/>
                  </a:lnTo>
                  <a:lnTo>
                    <a:pt x="53" y="222"/>
                  </a:lnTo>
                  <a:lnTo>
                    <a:pt x="50" y="224"/>
                  </a:lnTo>
                  <a:lnTo>
                    <a:pt x="47" y="222"/>
                  </a:lnTo>
                  <a:lnTo>
                    <a:pt x="17" y="188"/>
                  </a:lnTo>
                  <a:lnTo>
                    <a:pt x="15" y="185"/>
                  </a:lnTo>
                  <a:lnTo>
                    <a:pt x="17" y="182"/>
                  </a:lnTo>
                  <a:lnTo>
                    <a:pt x="40" y="163"/>
                  </a:lnTo>
                  <a:lnTo>
                    <a:pt x="36" y="154"/>
                  </a:lnTo>
                  <a:lnTo>
                    <a:pt x="33" y="144"/>
                  </a:lnTo>
                  <a:lnTo>
                    <a:pt x="4" y="142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7" y="89"/>
                  </a:lnTo>
                  <a:lnTo>
                    <a:pt x="37" y="92"/>
                  </a:lnTo>
                  <a:lnTo>
                    <a:pt x="41" y="83"/>
                  </a:lnTo>
                  <a:lnTo>
                    <a:pt x="45" y="75"/>
                  </a:lnTo>
                  <a:lnTo>
                    <a:pt x="25" y="53"/>
                  </a:lnTo>
                  <a:lnTo>
                    <a:pt x="22" y="50"/>
                  </a:lnTo>
                  <a:lnTo>
                    <a:pt x="26" y="47"/>
                  </a:lnTo>
                  <a:lnTo>
                    <a:pt x="59" y="17"/>
                  </a:lnTo>
                  <a:lnTo>
                    <a:pt x="62" y="15"/>
                  </a:lnTo>
                  <a:lnTo>
                    <a:pt x="64" y="17"/>
                  </a:lnTo>
                  <a:lnTo>
                    <a:pt x="85" y="40"/>
                  </a:lnTo>
                  <a:lnTo>
                    <a:pt x="93" y="37"/>
                  </a:lnTo>
                  <a:lnTo>
                    <a:pt x="101" y="34"/>
                  </a:lnTo>
                  <a:lnTo>
                    <a:pt x="104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7">
              <a:extLst>
                <a:ext uri="{FF2B5EF4-FFF2-40B4-BE49-F238E27FC236}">
                  <a16:creationId xmlns:a16="http://schemas.microsoft.com/office/drawing/2014/main" xmlns="" id="{B1E3B278-2B34-E643-BEC1-3C3BA5A94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2883" y="1659775"/>
              <a:ext cx="1129810" cy="1128420"/>
            </a:xfrm>
            <a:custGeom>
              <a:avLst/>
              <a:gdLst>
                <a:gd name="T0" fmla="*/ 365 w 813"/>
                <a:gd name="T1" fmla="*/ 181 h 812"/>
                <a:gd name="T2" fmla="*/ 291 w 813"/>
                <a:gd name="T3" fmla="*/ 209 h 812"/>
                <a:gd name="T4" fmla="*/ 232 w 813"/>
                <a:gd name="T5" fmla="*/ 258 h 812"/>
                <a:gd name="T6" fmla="*/ 192 w 813"/>
                <a:gd name="T7" fmla="*/ 326 h 812"/>
                <a:gd name="T8" fmla="*/ 178 w 813"/>
                <a:gd name="T9" fmla="*/ 406 h 812"/>
                <a:gd name="T10" fmla="*/ 192 w 813"/>
                <a:gd name="T11" fmla="*/ 486 h 812"/>
                <a:gd name="T12" fmla="*/ 232 w 813"/>
                <a:gd name="T13" fmla="*/ 553 h 812"/>
                <a:gd name="T14" fmla="*/ 291 w 813"/>
                <a:gd name="T15" fmla="*/ 604 h 812"/>
                <a:gd name="T16" fmla="*/ 365 w 813"/>
                <a:gd name="T17" fmla="*/ 632 h 812"/>
                <a:gd name="T18" fmla="*/ 448 w 813"/>
                <a:gd name="T19" fmla="*/ 632 h 812"/>
                <a:gd name="T20" fmla="*/ 521 w 813"/>
                <a:gd name="T21" fmla="*/ 604 h 812"/>
                <a:gd name="T22" fmla="*/ 581 w 813"/>
                <a:gd name="T23" fmla="*/ 553 h 812"/>
                <a:gd name="T24" fmla="*/ 621 w 813"/>
                <a:gd name="T25" fmla="*/ 486 h 812"/>
                <a:gd name="T26" fmla="*/ 635 w 813"/>
                <a:gd name="T27" fmla="*/ 406 h 812"/>
                <a:gd name="T28" fmla="*/ 621 w 813"/>
                <a:gd name="T29" fmla="*/ 326 h 812"/>
                <a:gd name="T30" fmla="*/ 581 w 813"/>
                <a:gd name="T31" fmla="*/ 258 h 812"/>
                <a:gd name="T32" fmla="*/ 521 w 813"/>
                <a:gd name="T33" fmla="*/ 209 h 812"/>
                <a:gd name="T34" fmla="*/ 448 w 813"/>
                <a:gd name="T35" fmla="*/ 181 h 812"/>
                <a:gd name="T36" fmla="*/ 355 w 813"/>
                <a:gd name="T37" fmla="*/ 0 h 812"/>
                <a:gd name="T38" fmla="*/ 457 w 813"/>
                <a:gd name="T39" fmla="*/ 80 h 812"/>
                <a:gd name="T40" fmla="*/ 525 w 813"/>
                <a:gd name="T41" fmla="*/ 99 h 812"/>
                <a:gd name="T42" fmla="*/ 653 w 813"/>
                <a:gd name="T43" fmla="*/ 80 h 812"/>
                <a:gd name="T44" fmla="*/ 639 w 813"/>
                <a:gd name="T45" fmla="*/ 173 h 812"/>
                <a:gd name="T46" fmla="*/ 733 w 813"/>
                <a:gd name="T47" fmla="*/ 159 h 812"/>
                <a:gd name="T48" fmla="*/ 714 w 813"/>
                <a:gd name="T49" fmla="*/ 287 h 812"/>
                <a:gd name="T50" fmla="*/ 732 w 813"/>
                <a:gd name="T51" fmla="*/ 355 h 812"/>
                <a:gd name="T52" fmla="*/ 813 w 813"/>
                <a:gd name="T53" fmla="*/ 457 h 812"/>
                <a:gd name="T54" fmla="*/ 726 w 813"/>
                <a:gd name="T55" fmla="*/ 491 h 812"/>
                <a:gd name="T56" fmla="*/ 783 w 813"/>
                <a:gd name="T57" fmla="*/ 565 h 812"/>
                <a:gd name="T58" fmla="*/ 664 w 813"/>
                <a:gd name="T59" fmla="*/ 613 h 812"/>
                <a:gd name="T60" fmla="*/ 613 w 813"/>
                <a:gd name="T61" fmla="*/ 663 h 812"/>
                <a:gd name="T62" fmla="*/ 566 w 813"/>
                <a:gd name="T63" fmla="*/ 783 h 812"/>
                <a:gd name="T64" fmla="*/ 492 w 813"/>
                <a:gd name="T65" fmla="*/ 725 h 812"/>
                <a:gd name="T66" fmla="*/ 457 w 813"/>
                <a:gd name="T67" fmla="*/ 812 h 812"/>
                <a:gd name="T68" fmla="*/ 355 w 813"/>
                <a:gd name="T69" fmla="*/ 732 h 812"/>
                <a:gd name="T70" fmla="*/ 287 w 813"/>
                <a:gd name="T71" fmla="*/ 714 h 812"/>
                <a:gd name="T72" fmla="*/ 160 w 813"/>
                <a:gd name="T73" fmla="*/ 732 h 812"/>
                <a:gd name="T74" fmla="*/ 173 w 813"/>
                <a:gd name="T75" fmla="*/ 639 h 812"/>
                <a:gd name="T76" fmla="*/ 80 w 813"/>
                <a:gd name="T77" fmla="*/ 654 h 812"/>
                <a:gd name="T78" fmla="*/ 98 w 813"/>
                <a:gd name="T79" fmla="*/ 525 h 812"/>
                <a:gd name="T80" fmla="*/ 81 w 813"/>
                <a:gd name="T81" fmla="*/ 457 h 812"/>
                <a:gd name="T82" fmla="*/ 0 w 813"/>
                <a:gd name="T83" fmla="*/ 355 h 812"/>
                <a:gd name="T84" fmla="*/ 88 w 813"/>
                <a:gd name="T85" fmla="*/ 320 h 812"/>
                <a:gd name="T86" fmla="*/ 29 w 813"/>
                <a:gd name="T87" fmla="*/ 247 h 812"/>
                <a:gd name="T88" fmla="*/ 149 w 813"/>
                <a:gd name="T89" fmla="*/ 199 h 812"/>
                <a:gd name="T90" fmla="*/ 199 w 813"/>
                <a:gd name="T91" fmla="*/ 150 h 812"/>
                <a:gd name="T92" fmla="*/ 247 w 813"/>
                <a:gd name="T93" fmla="*/ 29 h 812"/>
                <a:gd name="T94" fmla="*/ 321 w 813"/>
                <a:gd name="T95" fmla="*/ 88 h 812"/>
                <a:gd name="T96" fmla="*/ 355 w 813"/>
                <a:gd name="T9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" h="812">
                  <a:moveTo>
                    <a:pt x="406" y="177"/>
                  </a:moveTo>
                  <a:lnTo>
                    <a:pt x="365" y="181"/>
                  </a:lnTo>
                  <a:lnTo>
                    <a:pt x="326" y="192"/>
                  </a:lnTo>
                  <a:lnTo>
                    <a:pt x="291" y="209"/>
                  </a:lnTo>
                  <a:lnTo>
                    <a:pt x="259" y="231"/>
                  </a:lnTo>
                  <a:lnTo>
                    <a:pt x="232" y="258"/>
                  </a:lnTo>
                  <a:lnTo>
                    <a:pt x="209" y="291"/>
                  </a:lnTo>
                  <a:lnTo>
                    <a:pt x="192" y="326"/>
                  </a:lnTo>
                  <a:lnTo>
                    <a:pt x="182" y="366"/>
                  </a:lnTo>
                  <a:lnTo>
                    <a:pt x="178" y="406"/>
                  </a:lnTo>
                  <a:lnTo>
                    <a:pt x="182" y="447"/>
                  </a:lnTo>
                  <a:lnTo>
                    <a:pt x="192" y="486"/>
                  </a:lnTo>
                  <a:lnTo>
                    <a:pt x="209" y="522"/>
                  </a:lnTo>
                  <a:lnTo>
                    <a:pt x="232" y="553"/>
                  </a:lnTo>
                  <a:lnTo>
                    <a:pt x="259" y="580"/>
                  </a:lnTo>
                  <a:lnTo>
                    <a:pt x="291" y="604"/>
                  </a:lnTo>
                  <a:lnTo>
                    <a:pt x="326" y="620"/>
                  </a:lnTo>
                  <a:lnTo>
                    <a:pt x="365" y="632"/>
                  </a:lnTo>
                  <a:lnTo>
                    <a:pt x="406" y="634"/>
                  </a:lnTo>
                  <a:lnTo>
                    <a:pt x="448" y="632"/>
                  </a:lnTo>
                  <a:lnTo>
                    <a:pt x="486" y="620"/>
                  </a:lnTo>
                  <a:lnTo>
                    <a:pt x="521" y="604"/>
                  </a:lnTo>
                  <a:lnTo>
                    <a:pt x="554" y="580"/>
                  </a:lnTo>
                  <a:lnTo>
                    <a:pt x="581" y="553"/>
                  </a:lnTo>
                  <a:lnTo>
                    <a:pt x="604" y="522"/>
                  </a:lnTo>
                  <a:lnTo>
                    <a:pt x="621" y="486"/>
                  </a:lnTo>
                  <a:lnTo>
                    <a:pt x="631" y="447"/>
                  </a:lnTo>
                  <a:lnTo>
                    <a:pt x="635" y="406"/>
                  </a:lnTo>
                  <a:lnTo>
                    <a:pt x="631" y="366"/>
                  </a:lnTo>
                  <a:lnTo>
                    <a:pt x="621" y="326"/>
                  </a:lnTo>
                  <a:lnTo>
                    <a:pt x="604" y="291"/>
                  </a:lnTo>
                  <a:lnTo>
                    <a:pt x="581" y="258"/>
                  </a:lnTo>
                  <a:lnTo>
                    <a:pt x="554" y="231"/>
                  </a:lnTo>
                  <a:lnTo>
                    <a:pt x="521" y="209"/>
                  </a:lnTo>
                  <a:lnTo>
                    <a:pt x="486" y="192"/>
                  </a:lnTo>
                  <a:lnTo>
                    <a:pt x="448" y="181"/>
                  </a:lnTo>
                  <a:lnTo>
                    <a:pt x="406" y="177"/>
                  </a:lnTo>
                  <a:close/>
                  <a:moveTo>
                    <a:pt x="355" y="0"/>
                  </a:moveTo>
                  <a:lnTo>
                    <a:pt x="457" y="0"/>
                  </a:lnTo>
                  <a:lnTo>
                    <a:pt x="457" y="80"/>
                  </a:lnTo>
                  <a:lnTo>
                    <a:pt x="492" y="88"/>
                  </a:lnTo>
                  <a:lnTo>
                    <a:pt x="525" y="99"/>
                  </a:lnTo>
                  <a:lnTo>
                    <a:pt x="566" y="29"/>
                  </a:lnTo>
                  <a:lnTo>
                    <a:pt x="653" y="80"/>
                  </a:lnTo>
                  <a:lnTo>
                    <a:pt x="613" y="150"/>
                  </a:lnTo>
                  <a:lnTo>
                    <a:pt x="639" y="173"/>
                  </a:lnTo>
                  <a:lnTo>
                    <a:pt x="664" y="199"/>
                  </a:lnTo>
                  <a:lnTo>
                    <a:pt x="733" y="159"/>
                  </a:lnTo>
                  <a:lnTo>
                    <a:pt x="783" y="247"/>
                  </a:lnTo>
                  <a:lnTo>
                    <a:pt x="714" y="287"/>
                  </a:lnTo>
                  <a:lnTo>
                    <a:pt x="726" y="320"/>
                  </a:lnTo>
                  <a:lnTo>
                    <a:pt x="732" y="355"/>
                  </a:lnTo>
                  <a:lnTo>
                    <a:pt x="813" y="355"/>
                  </a:lnTo>
                  <a:lnTo>
                    <a:pt x="813" y="457"/>
                  </a:lnTo>
                  <a:lnTo>
                    <a:pt x="732" y="457"/>
                  </a:lnTo>
                  <a:lnTo>
                    <a:pt x="726" y="491"/>
                  </a:lnTo>
                  <a:lnTo>
                    <a:pt x="714" y="525"/>
                  </a:lnTo>
                  <a:lnTo>
                    <a:pt x="783" y="565"/>
                  </a:lnTo>
                  <a:lnTo>
                    <a:pt x="733" y="654"/>
                  </a:lnTo>
                  <a:lnTo>
                    <a:pt x="664" y="613"/>
                  </a:lnTo>
                  <a:lnTo>
                    <a:pt x="639" y="639"/>
                  </a:lnTo>
                  <a:lnTo>
                    <a:pt x="613" y="663"/>
                  </a:lnTo>
                  <a:lnTo>
                    <a:pt x="653" y="732"/>
                  </a:lnTo>
                  <a:lnTo>
                    <a:pt x="566" y="783"/>
                  </a:lnTo>
                  <a:lnTo>
                    <a:pt x="525" y="714"/>
                  </a:lnTo>
                  <a:lnTo>
                    <a:pt x="492" y="725"/>
                  </a:lnTo>
                  <a:lnTo>
                    <a:pt x="457" y="732"/>
                  </a:lnTo>
                  <a:lnTo>
                    <a:pt x="457" y="812"/>
                  </a:lnTo>
                  <a:lnTo>
                    <a:pt x="355" y="812"/>
                  </a:lnTo>
                  <a:lnTo>
                    <a:pt x="355" y="732"/>
                  </a:lnTo>
                  <a:lnTo>
                    <a:pt x="321" y="725"/>
                  </a:lnTo>
                  <a:lnTo>
                    <a:pt x="287" y="714"/>
                  </a:lnTo>
                  <a:lnTo>
                    <a:pt x="247" y="783"/>
                  </a:lnTo>
                  <a:lnTo>
                    <a:pt x="160" y="732"/>
                  </a:lnTo>
                  <a:lnTo>
                    <a:pt x="199" y="663"/>
                  </a:lnTo>
                  <a:lnTo>
                    <a:pt x="173" y="639"/>
                  </a:lnTo>
                  <a:lnTo>
                    <a:pt x="149" y="613"/>
                  </a:lnTo>
                  <a:lnTo>
                    <a:pt x="80" y="654"/>
                  </a:lnTo>
                  <a:lnTo>
                    <a:pt x="29" y="565"/>
                  </a:lnTo>
                  <a:lnTo>
                    <a:pt x="98" y="525"/>
                  </a:lnTo>
                  <a:lnTo>
                    <a:pt x="88" y="491"/>
                  </a:lnTo>
                  <a:lnTo>
                    <a:pt x="81" y="457"/>
                  </a:lnTo>
                  <a:lnTo>
                    <a:pt x="0" y="457"/>
                  </a:lnTo>
                  <a:lnTo>
                    <a:pt x="0" y="355"/>
                  </a:lnTo>
                  <a:lnTo>
                    <a:pt x="81" y="355"/>
                  </a:lnTo>
                  <a:lnTo>
                    <a:pt x="88" y="320"/>
                  </a:lnTo>
                  <a:lnTo>
                    <a:pt x="98" y="287"/>
                  </a:lnTo>
                  <a:lnTo>
                    <a:pt x="29" y="247"/>
                  </a:lnTo>
                  <a:lnTo>
                    <a:pt x="80" y="159"/>
                  </a:lnTo>
                  <a:lnTo>
                    <a:pt x="149" y="199"/>
                  </a:lnTo>
                  <a:lnTo>
                    <a:pt x="173" y="173"/>
                  </a:lnTo>
                  <a:lnTo>
                    <a:pt x="199" y="150"/>
                  </a:lnTo>
                  <a:lnTo>
                    <a:pt x="160" y="80"/>
                  </a:lnTo>
                  <a:lnTo>
                    <a:pt x="247" y="29"/>
                  </a:lnTo>
                  <a:lnTo>
                    <a:pt x="287" y="99"/>
                  </a:lnTo>
                  <a:lnTo>
                    <a:pt x="321" y="88"/>
                  </a:lnTo>
                  <a:lnTo>
                    <a:pt x="355" y="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8">
              <a:extLst>
                <a:ext uri="{FF2B5EF4-FFF2-40B4-BE49-F238E27FC236}">
                  <a16:creationId xmlns:a16="http://schemas.microsoft.com/office/drawing/2014/main" xmlns="" id="{998908F0-89F1-124E-B381-2A3BD105B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280" y="2062782"/>
              <a:ext cx="321016" cy="323796"/>
            </a:xfrm>
            <a:custGeom>
              <a:avLst/>
              <a:gdLst>
                <a:gd name="T0" fmla="*/ 115 w 231"/>
                <a:gd name="T1" fmla="*/ 0 h 233"/>
                <a:gd name="T2" fmla="*/ 142 w 231"/>
                <a:gd name="T3" fmla="*/ 4 h 233"/>
                <a:gd name="T4" fmla="*/ 166 w 231"/>
                <a:gd name="T5" fmla="*/ 12 h 233"/>
                <a:gd name="T6" fmla="*/ 188 w 231"/>
                <a:gd name="T7" fmla="*/ 26 h 233"/>
                <a:gd name="T8" fmla="*/ 205 w 231"/>
                <a:gd name="T9" fmla="*/ 43 h 233"/>
                <a:gd name="T10" fmla="*/ 220 w 231"/>
                <a:gd name="T11" fmla="*/ 65 h 233"/>
                <a:gd name="T12" fmla="*/ 229 w 231"/>
                <a:gd name="T13" fmla="*/ 90 h 233"/>
                <a:gd name="T14" fmla="*/ 231 w 231"/>
                <a:gd name="T15" fmla="*/ 116 h 233"/>
                <a:gd name="T16" fmla="*/ 229 w 231"/>
                <a:gd name="T17" fmla="*/ 142 h 233"/>
                <a:gd name="T18" fmla="*/ 220 w 231"/>
                <a:gd name="T19" fmla="*/ 167 h 233"/>
                <a:gd name="T20" fmla="*/ 205 w 231"/>
                <a:gd name="T21" fmla="*/ 188 h 233"/>
                <a:gd name="T22" fmla="*/ 188 w 231"/>
                <a:gd name="T23" fmla="*/ 207 h 233"/>
                <a:gd name="T24" fmla="*/ 166 w 231"/>
                <a:gd name="T25" fmla="*/ 220 h 233"/>
                <a:gd name="T26" fmla="*/ 142 w 231"/>
                <a:gd name="T27" fmla="*/ 229 h 233"/>
                <a:gd name="T28" fmla="*/ 115 w 231"/>
                <a:gd name="T29" fmla="*/ 233 h 233"/>
                <a:gd name="T30" fmla="*/ 89 w 231"/>
                <a:gd name="T31" fmla="*/ 229 h 233"/>
                <a:gd name="T32" fmla="*/ 64 w 231"/>
                <a:gd name="T33" fmla="*/ 220 h 233"/>
                <a:gd name="T34" fmla="*/ 43 w 231"/>
                <a:gd name="T35" fmla="*/ 207 h 233"/>
                <a:gd name="T36" fmla="*/ 25 w 231"/>
                <a:gd name="T37" fmla="*/ 188 h 233"/>
                <a:gd name="T38" fmla="*/ 11 w 231"/>
                <a:gd name="T39" fmla="*/ 167 h 233"/>
                <a:gd name="T40" fmla="*/ 2 w 231"/>
                <a:gd name="T41" fmla="*/ 142 h 233"/>
                <a:gd name="T42" fmla="*/ 0 w 231"/>
                <a:gd name="T43" fmla="*/ 116 h 233"/>
                <a:gd name="T44" fmla="*/ 2 w 231"/>
                <a:gd name="T45" fmla="*/ 90 h 233"/>
                <a:gd name="T46" fmla="*/ 11 w 231"/>
                <a:gd name="T47" fmla="*/ 65 h 233"/>
                <a:gd name="T48" fmla="*/ 25 w 231"/>
                <a:gd name="T49" fmla="*/ 43 h 233"/>
                <a:gd name="T50" fmla="*/ 43 w 231"/>
                <a:gd name="T51" fmla="*/ 26 h 233"/>
                <a:gd name="T52" fmla="*/ 64 w 231"/>
                <a:gd name="T53" fmla="*/ 12 h 233"/>
                <a:gd name="T54" fmla="*/ 89 w 231"/>
                <a:gd name="T55" fmla="*/ 4 h 233"/>
                <a:gd name="T56" fmla="*/ 115 w 231"/>
                <a:gd name="T5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33">
                  <a:moveTo>
                    <a:pt x="115" y="0"/>
                  </a:moveTo>
                  <a:lnTo>
                    <a:pt x="142" y="4"/>
                  </a:lnTo>
                  <a:lnTo>
                    <a:pt x="166" y="12"/>
                  </a:lnTo>
                  <a:lnTo>
                    <a:pt x="188" y="26"/>
                  </a:lnTo>
                  <a:lnTo>
                    <a:pt x="205" y="43"/>
                  </a:lnTo>
                  <a:lnTo>
                    <a:pt x="220" y="65"/>
                  </a:lnTo>
                  <a:lnTo>
                    <a:pt x="229" y="90"/>
                  </a:lnTo>
                  <a:lnTo>
                    <a:pt x="231" y="116"/>
                  </a:lnTo>
                  <a:lnTo>
                    <a:pt x="229" y="142"/>
                  </a:lnTo>
                  <a:lnTo>
                    <a:pt x="220" y="167"/>
                  </a:lnTo>
                  <a:lnTo>
                    <a:pt x="205" y="188"/>
                  </a:lnTo>
                  <a:lnTo>
                    <a:pt x="188" y="207"/>
                  </a:lnTo>
                  <a:lnTo>
                    <a:pt x="166" y="220"/>
                  </a:lnTo>
                  <a:lnTo>
                    <a:pt x="142" y="229"/>
                  </a:lnTo>
                  <a:lnTo>
                    <a:pt x="115" y="233"/>
                  </a:lnTo>
                  <a:lnTo>
                    <a:pt x="89" y="229"/>
                  </a:lnTo>
                  <a:lnTo>
                    <a:pt x="64" y="220"/>
                  </a:lnTo>
                  <a:lnTo>
                    <a:pt x="43" y="207"/>
                  </a:lnTo>
                  <a:lnTo>
                    <a:pt x="25" y="188"/>
                  </a:lnTo>
                  <a:lnTo>
                    <a:pt x="11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2" y="90"/>
                  </a:lnTo>
                  <a:lnTo>
                    <a:pt x="11" y="65"/>
                  </a:lnTo>
                  <a:lnTo>
                    <a:pt x="25" y="43"/>
                  </a:lnTo>
                  <a:lnTo>
                    <a:pt x="43" y="26"/>
                  </a:lnTo>
                  <a:lnTo>
                    <a:pt x="64" y="12"/>
                  </a:lnTo>
                  <a:lnTo>
                    <a:pt x="89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19">
              <a:extLst>
                <a:ext uri="{FF2B5EF4-FFF2-40B4-BE49-F238E27FC236}">
                  <a16:creationId xmlns:a16="http://schemas.microsoft.com/office/drawing/2014/main" xmlns="" id="{6A6FCAD5-C962-0D45-A274-93B7257FA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9369" y="2610316"/>
              <a:ext cx="972775" cy="971386"/>
            </a:xfrm>
            <a:custGeom>
              <a:avLst/>
              <a:gdLst>
                <a:gd name="T0" fmla="*/ 300 w 700"/>
                <a:gd name="T1" fmla="*/ 161 h 699"/>
                <a:gd name="T2" fmla="*/ 232 w 700"/>
                <a:gd name="T3" fmla="*/ 194 h 699"/>
                <a:gd name="T4" fmla="*/ 182 w 700"/>
                <a:gd name="T5" fmla="*/ 250 h 699"/>
                <a:gd name="T6" fmla="*/ 156 w 700"/>
                <a:gd name="T7" fmla="*/ 321 h 699"/>
                <a:gd name="T8" fmla="*/ 161 w 700"/>
                <a:gd name="T9" fmla="*/ 399 h 699"/>
                <a:gd name="T10" fmla="*/ 194 w 700"/>
                <a:gd name="T11" fmla="*/ 467 h 699"/>
                <a:gd name="T12" fmla="*/ 250 w 700"/>
                <a:gd name="T13" fmla="*/ 517 h 699"/>
                <a:gd name="T14" fmla="*/ 321 w 700"/>
                <a:gd name="T15" fmla="*/ 543 h 699"/>
                <a:gd name="T16" fmla="*/ 400 w 700"/>
                <a:gd name="T17" fmla="*/ 538 h 699"/>
                <a:gd name="T18" fmla="*/ 468 w 700"/>
                <a:gd name="T19" fmla="*/ 505 h 699"/>
                <a:gd name="T20" fmla="*/ 517 w 700"/>
                <a:gd name="T21" fmla="*/ 449 h 699"/>
                <a:gd name="T22" fmla="*/ 544 w 700"/>
                <a:gd name="T23" fmla="*/ 378 h 699"/>
                <a:gd name="T24" fmla="*/ 538 w 700"/>
                <a:gd name="T25" fmla="*/ 300 h 699"/>
                <a:gd name="T26" fmla="*/ 506 w 700"/>
                <a:gd name="T27" fmla="*/ 232 h 699"/>
                <a:gd name="T28" fmla="*/ 449 w 700"/>
                <a:gd name="T29" fmla="*/ 182 h 699"/>
                <a:gd name="T30" fmla="*/ 379 w 700"/>
                <a:gd name="T31" fmla="*/ 156 h 699"/>
                <a:gd name="T32" fmla="*/ 373 w 700"/>
                <a:gd name="T33" fmla="*/ 0 h 699"/>
                <a:gd name="T34" fmla="*/ 407 w 700"/>
                <a:gd name="T35" fmla="*/ 73 h 699"/>
                <a:gd name="T36" fmla="*/ 468 w 700"/>
                <a:gd name="T37" fmla="*/ 20 h 699"/>
                <a:gd name="T38" fmla="*/ 514 w 700"/>
                <a:gd name="T39" fmla="*/ 120 h 699"/>
                <a:gd name="T40" fmla="*/ 559 w 700"/>
                <a:gd name="T41" fmla="*/ 161 h 699"/>
                <a:gd name="T42" fmla="*/ 664 w 700"/>
                <a:gd name="T43" fmla="*/ 195 h 699"/>
                <a:gd name="T44" fmla="*/ 617 w 700"/>
                <a:gd name="T45" fmla="*/ 261 h 699"/>
                <a:gd name="T46" fmla="*/ 694 w 700"/>
                <a:gd name="T47" fmla="*/ 287 h 699"/>
                <a:gd name="T48" fmla="*/ 630 w 700"/>
                <a:gd name="T49" fmla="*/ 377 h 699"/>
                <a:gd name="T50" fmla="*/ 618 w 700"/>
                <a:gd name="T51" fmla="*/ 436 h 699"/>
                <a:gd name="T52" fmla="*/ 641 w 700"/>
                <a:gd name="T53" fmla="*/ 545 h 699"/>
                <a:gd name="T54" fmla="*/ 561 w 700"/>
                <a:gd name="T55" fmla="*/ 537 h 699"/>
                <a:gd name="T56" fmla="*/ 576 w 700"/>
                <a:gd name="T57" fmla="*/ 617 h 699"/>
                <a:gd name="T58" fmla="*/ 466 w 700"/>
                <a:gd name="T59" fmla="*/ 606 h 699"/>
                <a:gd name="T60" fmla="*/ 409 w 700"/>
                <a:gd name="T61" fmla="*/ 626 h 699"/>
                <a:gd name="T62" fmla="*/ 326 w 700"/>
                <a:gd name="T63" fmla="*/ 699 h 699"/>
                <a:gd name="T64" fmla="*/ 292 w 700"/>
                <a:gd name="T65" fmla="*/ 626 h 699"/>
                <a:gd name="T66" fmla="*/ 232 w 700"/>
                <a:gd name="T67" fmla="*/ 680 h 699"/>
                <a:gd name="T68" fmla="*/ 186 w 700"/>
                <a:gd name="T69" fmla="*/ 579 h 699"/>
                <a:gd name="T70" fmla="*/ 140 w 700"/>
                <a:gd name="T71" fmla="*/ 538 h 699"/>
                <a:gd name="T72" fmla="*/ 35 w 700"/>
                <a:gd name="T73" fmla="*/ 504 h 699"/>
                <a:gd name="T74" fmla="*/ 83 w 700"/>
                <a:gd name="T75" fmla="*/ 439 h 699"/>
                <a:gd name="T76" fmla="*/ 5 w 700"/>
                <a:gd name="T77" fmla="*/ 412 h 699"/>
                <a:gd name="T78" fmla="*/ 69 w 700"/>
                <a:gd name="T79" fmla="*/ 322 h 699"/>
                <a:gd name="T80" fmla="*/ 81 w 700"/>
                <a:gd name="T81" fmla="*/ 263 h 699"/>
                <a:gd name="T82" fmla="*/ 59 w 700"/>
                <a:gd name="T83" fmla="*/ 154 h 699"/>
                <a:gd name="T84" fmla="*/ 139 w 700"/>
                <a:gd name="T85" fmla="*/ 162 h 699"/>
                <a:gd name="T86" fmla="*/ 123 w 700"/>
                <a:gd name="T87" fmla="*/ 82 h 699"/>
                <a:gd name="T88" fmla="*/ 233 w 700"/>
                <a:gd name="T89" fmla="*/ 93 h 699"/>
                <a:gd name="T90" fmla="*/ 291 w 700"/>
                <a:gd name="T91" fmla="*/ 73 h 699"/>
                <a:gd name="T92" fmla="*/ 373 w 700"/>
                <a:gd name="T9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" h="699">
                  <a:moveTo>
                    <a:pt x="339" y="154"/>
                  </a:moveTo>
                  <a:lnTo>
                    <a:pt x="300" y="161"/>
                  </a:lnTo>
                  <a:lnTo>
                    <a:pt x="263" y="174"/>
                  </a:lnTo>
                  <a:lnTo>
                    <a:pt x="232" y="194"/>
                  </a:lnTo>
                  <a:lnTo>
                    <a:pt x="204" y="220"/>
                  </a:lnTo>
                  <a:lnTo>
                    <a:pt x="182" y="250"/>
                  </a:lnTo>
                  <a:lnTo>
                    <a:pt x="165" y="284"/>
                  </a:lnTo>
                  <a:lnTo>
                    <a:pt x="156" y="321"/>
                  </a:lnTo>
                  <a:lnTo>
                    <a:pt x="155" y="360"/>
                  </a:lnTo>
                  <a:lnTo>
                    <a:pt x="161" y="399"/>
                  </a:lnTo>
                  <a:lnTo>
                    <a:pt x="174" y="436"/>
                  </a:lnTo>
                  <a:lnTo>
                    <a:pt x="194" y="467"/>
                  </a:lnTo>
                  <a:lnTo>
                    <a:pt x="220" y="495"/>
                  </a:lnTo>
                  <a:lnTo>
                    <a:pt x="250" y="517"/>
                  </a:lnTo>
                  <a:lnTo>
                    <a:pt x="284" y="534"/>
                  </a:lnTo>
                  <a:lnTo>
                    <a:pt x="321" y="543"/>
                  </a:lnTo>
                  <a:lnTo>
                    <a:pt x="360" y="545"/>
                  </a:lnTo>
                  <a:lnTo>
                    <a:pt x="400" y="538"/>
                  </a:lnTo>
                  <a:lnTo>
                    <a:pt x="436" y="525"/>
                  </a:lnTo>
                  <a:lnTo>
                    <a:pt x="468" y="505"/>
                  </a:lnTo>
                  <a:lnTo>
                    <a:pt x="495" y="479"/>
                  </a:lnTo>
                  <a:lnTo>
                    <a:pt x="517" y="449"/>
                  </a:lnTo>
                  <a:lnTo>
                    <a:pt x="534" y="415"/>
                  </a:lnTo>
                  <a:lnTo>
                    <a:pt x="544" y="378"/>
                  </a:lnTo>
                  <a:lnTo>
                    <a:pt x="545" y="339"/>
                  </a:lnTo>
                  <a:lnTo>
                    <a:pt x="538" y="300"/>
                  </a:lnTo>
                  <a:lnTo>
                    <a:pt x="525" y="263"/>
                  </a:lnTo>
                  <a:lnTo>
                    <a:pt x="506" y="232"/>
                  </a:lnTo>
                  <a:lnTo>
                    <a:pt x="479" y="204"/>
                  </a:lnTo>
                  <a:lnTo>
                    <a:pt x="449" y="182"/>
                  </a:lnTo>
                  <a:lnTo>
                    <a:pt x="415" y="165"/>
                  </a:lnTo>
                  <a:lnTo>
                    <a:pt x="379" y="156"/>
                  </a:lnTo>
                  <a:lnTo>
                    <a:pt x="339" y="154"/>
                  </a:lnTo>
                  <a:close/>
                  <a:moveTo>
                    <a:pt x="373" y="0"/>
                  </a:moveTo>
                  <a:lnTo>
                    <a:pt x="377" y="69"/>
                  </a:lnTo>
                  <a:lnTo>
                    <a:pt x="407" y="73"/>
                  </a:lnTo>
                  <a:lnTo>
                    <a:pt x="436" y="81"/>
                  </a:lnTo>
                  <a:lnTo>
                    <a:pt x="468" y="20"/>
                  </a:lnTo>
                  <a:lnTo>
                    <a:pt x="545" y="59"/>
                  </a:lnTo>
                  <a:lnTo>
                    <a:pt x="514" y="120"/>
                  </a:lnTo>
                  <a:lnTo>
                    <a:pt x="537" y="139"/>
                  </a:lnTo>
                  <a:lnTo>
                    <a:pt x="559" y="161"/>
                  </a:lnTo>
                  <a:lnTo>
                    <a:pt x="617" y="123"/>
                  </a:lnTo>
                  <a:lnTo>
                    <a:pt x="664" y="195"/>
                  </a:lnTo>
                  <a:lnTo>
                    <a:pt x="607" y="233"/>
                  </a:lnTo>
                  <a:lnTo>
                    <a:pt x="617" y="261"/>
                  </a:lnTo>
                  <a:lnTo>
                    <a:pt x="626" y="291"/>
                  </a:lnTo>
                  <a:lnTo>
                    <a:pt x="694" y="287"/>
                  </a:lnTo>
                  <a:lnTo>
                    <a:pt x="700" y="373"/>
                  </a:lnTo>
                  <a:lnTo>
                    <a:pt x="630" y="377"/>
                  </a:lnTo>
                  <a:lnTo>
                    <a:pt x="626" y="407"/>
                  </a:lnTo>
                  <a:lnTo>
                    <a:pt x="618" y="436"/>
                  </a:lnTo>
                  <a:lnTo>
                    <a:pt x="680" y="467"/>
                  </a:lnTo>
                  <a:lnTo>
                    <a:pt x="641" y="545"/>
                  </a:lnTo>
                  <a:lnTo>
                    <a:pt x="579" y="513"/>
                  </a:lnTo>
                  <a:lnTo>
                    <a:pt x="561" y="537"/>
                  </a:lnTo>
                  <a:lnTo>
                    <a:pt x="538" y="559"/>
                  </a:lnTo>
                  <a:lnTo>
                    <a:pt x="576" y="617"/>
                  </a:lnTo>
                  <a:lnTo>
                    <a:pt x="504" y="664"/>
                  </a:lnTo>
                  <a:lnTo>
                    <a:pt x="466" y="606"/>
                  </a:lnTo>
                  <a:lnTo>
                    <a:pt x="439" y="617"/>
                  </a:lnTo>
                  <a:lnTo>
                    <a:pt x="409" y="626"/>
                  </a:lnTo>
                  <a:lnTo>
                    <a:pt x="413" y="694"/>
                  </a:lnTo>
                  <a:lnTo>
                    <a:pt x="326" y="699"/>
                  </a:lnTo>
                  <a:lnTo>
                    <a:pt x="322" y="630"/>
                  </a:lnTo>
                  <a:lnTo>
                    <a:pt x="292" y="626"/>
                  </a:lnTo>
                  <a:lnTo>
                    <a:pt x="263" y="618"/>
                  </a:lnTo>
                  <a:lnTo>
                    <a:pt x="232" y="680"/>
                  </a:lnTo>
                  <a:lnTo>
                    <a:pt x="155" y="640"/>
                  </a:lnTo>
                  <a:lnTo>
                    <a:pt x="186" y="579"/>
                  </a:lnTo>
                  <a:lnTo>
                    <a:pt x="162" y="560"/>
                  </a:lnTo>
                  <a:lnTo>
                    <a:pt x="140" y="538"/>
                  </a:lnTo>
                  <a:lnTo>
                    <a:pt x="83" y="576"/>
                  </a:lnTo>
                  <a:lnTo>
                    <a:pt x="35" y="504"/>
                  </a:lnTo>
                  <a:lnTo>
                    <a:pt x="93" y="466"/>
                  </a:lnTo>
                  <a:lnTo>
                    <a:pt x="83" y="439"/>
                  </a:lnTo>
                  <a:lnTo>
                    <a:pt x="73" y="408"/>
                  </a:lnTo>
                  <a:lnTo>
                    <a:pt x="5" y="412"/>
                  </a:lnTo>
                  <a:lnTo>
                    <a:pt x="0" y="326"/>
                  </a:lnTo>
                  <a:lnTo>
                    <a:pt x="69" y="322"/>
                  </a:lnTo>
                  <a:lnTo>
                    <a:pt x="73" y="292"/>
                  </a:lnTo>
                  <a:lnTo>
                    <a:pt x="81" y="263"/>
                  </a:lnTo>
                  <a:lnTo>
                    <a:pt x="20" y="232"/>
                  </a:lnTo>
                  <a:lnTo>
                    <a:pt x="59" y="154"/>
                  </a:lnTo>
                  <a:lnTo>
                    <a:pt x="121" y="186"/>
                  </a:lnTo>
                  <a:lnTo>
                    <a:pt x="139" y="162"/>
                  </a:lnTo>
                  <a:lnTo>
                    <a:pt x="161" y="140"/>
                  </a:lnTo>
                  <a:lnTo>
                    <a:pt x="123" y="82"/>
                  </a:lnTo>
                  <a:lnTo>
                    <a:pt x="195" y="35"/>
                  </a:lnTo>
                  <a:lnTo>
                    <a:pt x="233" y="93"/>
                  </a:lnTo>
                  <a:lnTo>
                    <a:pt x="261" y="82"/>
                  </a:lnTo>
                  <a:lnTo>
                    <a:pt x="291" y="73"/>
                  </a:lnTo>
                  <a:lnTo>
                    <a:pt x="287" y="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20">
              <a:extLst>
                <a:ext uri="{FF2B5EF4-FFF2-40B4-BE49-F238E27FC236}">
                  <a16:creationId xmlns:a16="http://schemas.microsoft.com/office/drawing/2014/main" xmlns="" id="{7F455CF0-88CA-5743-861E-13D66D56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788" y="2957735"/>
              <a:ext cx="276547" cy="276547"/>
            </a:xfrm>
            <a:custGeom>
              <a:avLst/>
              <a:gdLst>
                <a:gd name="T0" fmla="*/ 95 w 199"/>
                <a:gd name="T1" fmla="*/ 0 h 199"/>
                <a:gd name="T2" fmla="*/ 121 w 199"/>
                <a:gd name="T3" fmla="*/ 3 h 199"/>
                <a:gd name="T4" fmla="*/ 144 w 199"/>
                <a:gd name="T5" fmla="*/ 12 h 199"/>
                <a:gd name="T6" fmla="*/ 165 w 199"/>
                <a:gd name="T7" fmla="*/ 25 h 199"/>
                <a:gd name="T8" fmla="*/ 182 w 199"/>
                <a:gd name="T9" fmla="*/ 45 h 199"/>
                <a:gd name="T10" fmla="*/ 194 w 199"/>
                <a:gd name="T11" fmla="*/ 68 h 199"/>
                <a:gd name="T12" fmla="*/ 199 w 199"/>
                <a:gd name="T13" fmla="*/ 94 h 199"/>
                <a:gd name="T14" fmla="*/ 197 w 199"/>
                <a:gd name="T15" fmla="*/ 121 h 199"/>
                <a:gd name="T16" fmla="*/ 188 w 199"/>
                <a:gd name="T17" fmla="*/ 144 h 199"/>
                <a:gd name="T18" fmla="*/ 173 w 199"/>
                <a:gd name="T19" fmla="*/ 165 h 199"/>
                <a:gd name="T20" fmla="*/ 155 w 199"/>
                <a:gd name="T21" fmla="*/ 182 h 199"/>
                <a:gd name="T22" fmla="*/ 131 w 199"/>
                <a:gd name="T23" fmla="*/ 194 h 199"/>
                <a:gd name="T24" fmla="*/ 105 w 199"/>
                <a:gd name="T25" fmla="*/ 199 h 199"/>
                <a:gd name="T26" fmla="*/ 79 w 199"/>
                <a:gd name="T27" fmla="*/ 196 h 199"/>
                <a:gd name="T28" fmla="*/ 54 w 199"/>
                <a:gd name="T29" fmla="*/ 187 h 199"/>
                <a:gd name="T30" fmla="*/ 34 w 199"/>
                <a:gd name="T31" fmla="*/ 174 h 199"/>
                <a:gd name="T32" fmla="*/ 17 w 199"/>
                <a:gd name="T33" fmla="*/ 155 h 199"/>
                <a:gd name="T34" fmla="*/ 5 w 199"/>
                <a:gd name="T35" fmla="*/ 131 h 199"/>
                <a:gd name="T36" fmla="*/ 0 w 199"/>
                <a:gd name="T37" fmla="*/ 105 h 199"/>
                <a:gd name="T38" fmla="*/ 3 w 199"/>
                <a:gd name="T39" fmla="*/ 79 h 199"/>
                <a:gd name="T40" fmla="*/ 11 w 199"/>
                <a:gd name="T41" fmla="*/ 55 h 199"/>
                <a:gd name="T42" fmla="*/ 25 w 199"/>
                <a:gd name="T43" fmla="*/ 34 h 199"/>
                <a:gd name="T44" fmla="*/ 45 w 199"/>
                <a:gd name="T45" fmla="*/ 17 h 199"/>
                <a:gd name="T46" fmla="*/ 68 w 199"/>
                <a:gd name="T47" fmla="*/ 5 h 199"/>
                <a:gd name="T48" fmla="*/ 95 w 199"/>
                <a:gd name="T4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" h="199">
                  <a:moveTo>
                    <a:pt x="95" y="0"/>
                  </a:moveTo>
                  <a:lnTo>
                    <a:pt x="121" y="3"/>
                  </a:lnTo>
                  <a:lnTo>
                    <a:pt x="144" y="12"/>
                  </a:lnTo>
                  <a:lnTo>
                    <a:pt x="165" y="25"/>
                  </a:lnTo>
                  <a:lnTo>
                    <a:pt x="182" y="45"/>
                  </a:lnTo>
                  <a:lnTo>
                    <a:pt x="194" y="68"/>
                  </a:lnTo>
                  <a:lnTo>
                    <a:pt x="199" y="94"/>
                  </a:lnTo>
                  <a:lnTo>
                    <a:pt x="197" y="121"/>
                  </a:lnTo>
                  <a:lnTo>
                    <a:pt x="188" y="144"/>
                  </a:lnTo>
                  <a:lnTo>
                    <a:pt x="173" y="165"/>
                  </a:lnTo>
                  <a:lnTo>
                    <a:pt x="155" y="182"/>
                  </a:lnTo>
                  <a:lnTo>
                    <a:pt x="131" y="194"/>
                  </a:lnTo>
                  <a:lnTo>
                    <a:pt x="105" y="199"/>
                  </a:lnTo>
                  <a:lnTo>
                    <a:pt x="79" y="196"/>
                  </a:lnTo>
                  <a:lnTo>
                    <a:pt x="54" y="187"/>
                  </a:lnTo>
                  <a:lnTo>
                    <a:pt x="34" y="174"/>
                  </a:lnTo>
                  <a:lnTo>
                    <a:pt x="17" y="155"/>
                  </a:lnTo>
                  <a:lnTo>
                    <a:pt x="5" y="131"/>
                  </a:lnTo>
                  <a:lnTo>
                    <a:pt x="0" y="105"/>
                  </a:lnTo>
                  <a:lnTo>
                    <a:pt x="3" y="79"/>
                  </a:lnTo>
                  <a:lnTo>
                    <a:pt x="11" y="55"/>
                  </a:lnTo>
                  <a:lnTo>
                    <a:pt x="25" y="34"/>
                  </a:lnTo>
                  <a:lnTo>
                    <a:pt x="45" y="17"/>
                  </a:lnTo>
                  <a:lnTo>
                    <a:pt x="68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1">
              <a:extLst>
                <a:ext uri="{FF2B5EF4-FFF2-40B4-BE49-F238E27FC236}">
                  <a16:creationId xmlns:a16="http://schemas.microsoft.com/office/drawing/2014/main" xmlns="" id="{66E7048B-3BB0-904B-8090-DD613091A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3818" y="3303766"/>
              <a:ext cx="454426" cy="453035"/>
            </a:xfrm>
            <a:custGeom>
              <a:avLst/>
              <a:gdLst>
                <a:gd name="T0" fmla="*/ 135 w 327"/>
                <a:gd name="T1" fmla="*/ 77 h 326"/>
                <a:gd name="T2" fmla="*/ 95 w 327"/>
                <a:gd name="T3" fmla="*/ 102 h 326"/>
                <a:gd name="T4" fmla="*/ 74 w 327"/>
                <a:gd name="T5" fmla="*/ 144 h 326"/>
                <a:gd name="T6" fmla="*/ 77 w 327"/>
                <a:gd name="T7" fmla="*/ 192 h 326"/>
                <a:gd name="T8" fmla="*/ 102 w 327"/>
                <a:gd name="T9" fmla="*/ 232 h 326"/>
                <a:gd name="T10" fmla="*/ 144 w 327"/>
                <a:gd name="T11" fmla="*/ 253 h 326"/>
                <a:gd name="T12" fmla="*/ 192 w 327"/>
                <a:gd name="T13" fmla="*/ 250 h 326"/>
                <a:gd name="T14" fmla="*/ 232 w 327"/>
                <a:gd name="T15" fmla="*/ 224 h 326"/>
                <a:gd name="T16" fmla="*/ 253 w 327"/>
                <a:gd name="T17" fmla="*/ 182 h 326"/>
                <a:gd name="T18" fmla="*/ 250 w 327"/>
                <a:gd name="T19" fmla="*/ 133 h 326"/>
                <a:gd name="T20" fmla="*/ 224 w 327"/>
                <a:gd name="T21" fmla="*/ 95 h 326"/>
                <a:gd name="T22" fmla="*/ 183 w 327"/>
                <a:gd name="T23" fmla="*/ 73 h 326"/>
                <a:gd name="T24" fmla="*/ 174 w 327"/>
                <a:gd name="T25" fmla="*/ 0 h 326"/>
                <a:gd name="T26" fmla="*/ 204 w 327"/>
                <a:gd name="T27" fmla="*/ 38 h 326"/>
                <a:gd name="T28" fmla="*/ 255 w 327"/>
                <a:gd name="T29" fmla="*/ 27 h 326"/>
                <a:gd name="T30" fmla="*/ 262 w 327"/>
                <a:gd name="T31" fmla="*/ 74 h 326"/>
                <a:gd name="T32" fmla="*/ 310 w 327"/>
                <a:gd name="T33" fmla="*/ 91 h 326"/>
                <a:gd name="T34" fmla="*/ 292 w 327"/>
                <a:gd name="T35" fmla="*/ 136 h 326"/>
                <a:gd name="T36" fmla="*/ 327 w 327"/>
                <a:gd name="T37" fmla="*/ 174 h 326"/>
                <a:gd name="T38" fmla="*/ 289 w 327"/>
                <a:gd name="T39" fmla="*/ 204 h 326"/>
                <a:gd name="T40" fmla="*/ 300 w 327"/>
                <a:gd name="T41" fmla="*/ 254 h 326"/>
                <a:gd name="T42" fmla="*/ 253 w 327"/>
                <a:gd name="T43" fmla="*/ 262 h 326"/>
                <a:gd name="T44" fmla="*/ 236 w 327"/>
                <a:gd name="T45" fmla="*/ 310 h 326"/>
                <a:gd name="T46" fmla="*/ 191 w 327"/>
                <a:gd name="T47" fmla="*/ 292 h 326"/>
                <a:gd name="T48" fmla="*/ 152 w 327"/>
                <a:gd name="T49" fmla="*/ 326 h 326"/>
                <a:gd name="T50" fmla="*/ 123 w 327"/>
                <a:gd name="T51" fmla="*/ 289 h 326"/>
                <a:gd name="T52" fmla="*/ 72 w 327"/>
                <a:gd name="T53" fmla="*/ 300 h 326"/>
                <a:gd name="T54" fmla="*/ 65 w 327"/>
                <a:gd name="T55" fmla="*/ 251 h 326"/>
                <a:gd name="T56" fmla="*/ 17 w 327"/>
                <a:gd name="T57" fmla="*/ 236 h 326"/>
                <a:gd name="T58" fmla="*/ 35 w 327"/>
                <a:gd name="T59" fmla="*/ 191 h 326"/>
                <a:gd name="T60" fmla="*/ 0 w 327"/>
                <a:gd name="T61" fmla="*/ 152 h 326"/>
                <a:gd name="T62" fmla="*/ 38 w 327"/>
                <a:gd name="T63" fmla="*/ 123 h 326"/>
                <a:gd name="T64" fmla="*/ 27 w 327"/>
                <a:gd name="T65" fmla="*/ 72 h 326"/>
                <a:gd name="T66" fmla="*/ 74 w 327"/>
                <a:gd name="T67" fmla="*/ 65 h 326"/>
                <a:gd name="T68" fmla="*/ 92 w 327"/>
                <a:gd name="T69" fmla="*/ 16 h 326"/>
                <a:gd name="T70" fmla="*/ 136 w 327"/>
                <a:gd name="T71" fmla="*/ 34 h 326"/>
                <a:gd name="T72" fmla="*/ 174 w 327"/>
                <a:gd name="T7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" h="326">
                  <a:moveTo>
                    <a:pt x="158" y="72"/>
                  </a:moveTo>
                  <a:lnTo>
                    <a:pt x="135" y="77"/>
                  </a:lnTo>
                  <a:lnTo>
                    <a:pt x="112" y="88"/>
                  </a:lnTo>
                  <a:lnTo>
                    <a:pt x="95" y="102"/>
                  </a:lnTo>
                  <a:lnTo>
                    <a:pt x="82" y="122"/>
                  </a:lnTo>
                  <a:lnTo>
                    <a:pt x="74" y="144"/>
                  </a:lnTo>
                  <a:lnTo>
                    <a:pt x="72" y="169"/>
                  </a:lnTo>
                  <a:lnTo>
                    <a:pt x="77" y="192"/>
                  </a:lnTo>
                  <a:lnTo>
                    <a:pt x="88" y="213"/>
                  </a:lnTo>
                  <a:lnTo>
                    <a:pt x="102" y="232"/>
                  </a:lnTo>
                  <a:lnTo>
                    <a:pt x="122" y="245"/>
                  </a:lnTo>
                  <a:lnTo>
                    <a:pt x="144" y="253"/>
                  </a:lnTo>
                  <a:lnTo>
                    <a:pt x="169" y="254"/>
                  </a:lnTo>
                  <a:lnTo>
                    <a:pt x="192" y="250"/>
                  </a:lnTo>
                  <a:lnTo>
                    <a:pt x="215" y="239"/>
                  </a:lnTo>
                  <a:lnTo>
                    <a:pt x="232" y="224"/>
                  </a:lnTo>
                  <a:lnTo>
                    <a:pt x="245" y="204"/>
                  </a:lnTo>
                  <a:lnTo>
                    <a:pt x="253" y="182"/>
                  </a:lnTo>
                  <a:lnTo>
                    <a:pt x="255" y="158"/>
                  </a:lnTo>
                  <a:lnTo>
                    <a:pt x="250" y="133"/>
                  </a:lnTo>
                  <a:lnTo>
                    <a:pt x="240" y="112"/>
                  </a:lnTo>
                  <a:lnTo>
                    <a:pt x="224" y="95"/>
                  </a:lnTo>
                  <a:lnTo>
                    <a:pt x="205" y="82"/>
                  </a:lnTo>
                  <a:lnTo>
                    <a:pt x="183" y="73"/>
                  </a:lnTo>
                  <a:lnTo>
                    <a:pt x="158" y="72"/>
                  </a:lnTo>
                  <a:close/>
                  <a:moveTo>
                    <a:pt x="174" y="0"/>
                  </a:moveTo>
                  <a:lnTo>
                    <a:pt x="177" y="33"/>
                  </a:lnTo>
                  <a:lnTo>
                    <a:pt x="204" y="38"/>
                  </a:lnTo>
                  <a:lnTo>
                    <a:pt x="219" y="9"/>
                  </a:lnTo>
                  <a:lnTo>
                    <a:pt x="255" y="27"/>
                  </a:lnTo>
                  <a:lnTo>
                    <a:pt x="241" y="56"/>
                  </a:lnTo>
                  <a:lnTo>
                    <a:pt x="262" y="74"/>
                  </a:lnTo>
                  <a:lnTo>
                    <a:pt x="288" y="57"/>
                  </a:lnTo>
                  <a:lnTo>
                    <a:pt x="310" y="91"/>
                  </a:lnTo>
                  <a:lnTo>
                    <a:pt x="284" y="109"/>
                  </a:lnTo>
                  <a:lnTo>
                    <a:pt x="292" y="136"/>
                  </a:lnTo>
                  <a:lnTo>
                    <a:pt x="325" y="133"/>
                  </a:lnTo>
                  <a:lnTo>
                    <a:pt x="327" y="174"/>
                  </a:lnTo>
                  <a:lnTo>
                    <a:pt x="295" y="177"/>
                  </a:lnTo>
                  <a:lnTo>
                    <a:pt x="289" y="204"/>
                  </a:lnTo>
                  <a:lnTo>
                    <a:pt x="318" y="219"/>
                  </a:lnTo>
                  <a:lnTo>
                    <a:pt x="300" y="254"/>
                  </a:lnTo>
                  <a:lnTo>
                    <a:pt x="271" y="239"/>
                  </a:lnTo>
                  <a:lnTo>
                    <a:pt x="253" y="262"/>
                  </a:lnTo>
                  <a:lnTo>
                    <a:pt x="270" y="288"/>
                  </a:lnTo>
                  <a:lnTo>
                    <a:pt x="236" y="310"/>
                  </a:lnTo>
                  <a:lnTo>
                    <a:pt x="219" y="283"/>
                  </a:lnTo>
                  <a:lnTo>
                    <a:pt x="191" y="292"/>
                  </a:lnTo>
                  <a:lnTo>
                    <a:pt x="192" y="325"/>
                  </a:lnTo>
                  <a:lnTo>
                    <a:pt x="152" y="326"/>
                  </a:lnTo>
                  <a:lnTo>
                    <a:pt x="150" y="294"/>
                  </a:lnTo>
                  <a:lnTo>
                    <a:pt x="123" y="289"/>
                  </a:lnTo>
                  <a:lnTo>
                    <a:pt x="109" y="318"/>
                  </a:lnTo>
                  <a:lnTo>
                    <a:pt x="72" y="300"/>
                  </a:lnTo>
                  <a:lnTo>
                    <a:pt x="86" y="271"/>
                  </a:lnTo>
                  <a:lnTo>
                    <a:pt x="65" y="251"/>
                  </a:lnTo>
                  <a:lnTo>
                    <a:pt x="39" y="270"/>
                  </a:lnTo>
                  <a:lnTo>
                    <a:pt x="17" y="236"/>
                  </a:lnTo>
                  <a:lnTo>
                    <a:pt x="43" y="217"/>
                  </a:lnTo>
                  <a:lnTo>
                    <a:pt x="35" y="191"/>
                  </a:lnTo>
                  <a:lnTo>
                    <a:pt x="2" y="192"/>
                  </a:lnTo>
                  <a:lnTo>
                    <a:pt x="0" y="152"/>
                  </a:lnTo>
                  <a:lnTo>
                    <a:pt x="33" y="150"/>
                  </a:lnTo>
                  <a:lnTo>
                    <a:pt x="38" y="123"/>
                  </a:lnTo>
                  <a:lnTo>
                    <a:pt x="9" y="109"/>
                  </a:lnTo>
                  <a:lnTo>
                    <a:pt x="27" y="72"/>
                  </a:lnTo>
                  <a:lnTo>
                    <a:pt x="56" y="86"/>
                  </a:lnTo>
                  <a:lnTo>
                    <a:pt x="74" y="65"/>
                  </a:lnTo>
                  <a:lnTo>
                    <a:pt x="57" y="38"/>
                  </a:lnTo>
                  <a:lnTo>
                    <a:pt x="92" y="16"/>
                  </a:lnTo>
                  <a:lnTo>
                    <a:pt x="109" y="43"/>
                  </a:lnTo>
                  <a:lnTo>
                    <a:pt x="136" y="34"/>
                  </a:lnTo>
                  <a:lnTo>
                    <a:pt x="133" y="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22">
              <a:extLst>
                <a:ext uri="{FF2B5EF4-FFF2-40B4-BE49-F238E27FC236}">
                  <a16:creationId xmlns:a16="http://schemas.microsoft.com/office/drawing/2014/main" xmlns="" id="{451D0A7C-A56D-684E-9556-44B4C07CC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800" y="3464969"/>
              <a:ext cx="126461" cy="129241"/>
            </a:xfrm>
            <a:custGeom>
              <a:avLst/>
              <a:gdLst>
                <a:gd name="T0" fmla="*/ 43 w 91"/>
                <a:gd name="T1" fmla="*/ 0 h 93"/>
                <a:gd name="T2" fmla="*/ 61 w 91"/>
                <a:gd name="T3" fmla="*/ 3 h 93"/>
                <a:gd name="T4" fmla="*/ 77 w 91"/>
                <a:gd name="T5" fmla="*/ 12 h 93"/>
                <a:gd name="T6" fmla="*/ 87 w 91"/>
                <a:gd name="T7" fmla="*/ 27 h 93"/>
                <a:gd name="T8" fmla="*/ 91 w 91"/>
                <a:gd name="T9" fmla="*/ 45 h 93"/>
                <a:gd name="T10" fmla="*/ 89 w 91"/>
                <a:gd name="T11" fmla="*/ 63 h 93"/>
                <a:gd name="T12" fmla="*/ 80 w 91"/>
                <a:gd name="T13" fmla="*/ 78 h 93"/>
                <a:gd name="T14" fmla="*/ 67 w 91"/>
                <a:gd name="T15" fmla="*/ 89 h 93"/>
                <a:gd name="T16" fmla="*/ 48 w 91"/>
                <a:gd name="T17" fmla="*/ 93 h 93"/>
                <a:gd name="T18" fmla="*/ 30 w 91"/>
                <a:gd name="T19" fmla="*/ 91 h 93"/>
                <a:gd name="T20" fmla="*/ 14 w 91"/>
                <a:gd name="T21" fmla="*/ 82 h 93"/>
                <a:gd name="T22" fmla="*/ 4 w 91"/>
                <a:gd name="T23" fmla="*/ 67 h 93"/>
                <a:gd name="T24" fmla="*/ 0 w 91"/>
                <a:gd name="T25" fmla="*/ 50 h 93"/>
                <a:gd name="T26" fmla="*/ 2 w 91"/>
                <a:gd name="T27" fmla="*/ 32 h 93"/>
                <a:gd name="T28" fmla="*/ 11 w 91"/>
                <a:gd name="T29" fmla="*/ 16 h 93"/>
                <a:gd name="T30" fmla="*/ 25 w 91"/>
                <a:gd name="T31" fmla="*/ 6 h 93"/>
                <a:gd name="T32" fmla="*/ 43 w 91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43" y="0"/>
                  </a:moveTo>
                  <a:lnTo>
                    <a:pt x="61" y="3"/>
                  </a:lnTo>
                  <a:lnTo>
                    <a:pt x="77" y="12"/>
                  </a:lnTo>
                  <a:lnTo>
                    <a:pt x="87" y="27"/>
                  </a:lnTo>
                  <a:lnTo>
                    <a:pt x="91" y="45"/>
                  </a:lnTo>
                  <a:lnTo>
                    <a:pt x="89" y="63"/>
                  </a:lnTo>
                  <a:lnTo>
                    <a:pt x="80" y="78"/>
                  </a:lnTo>
                  <a:lnTo>
                    <a:pt x="67" y="89"/>
                  </a:lnTo>
                  <a:lnTo>
                    <a:pt x="48" y="93"/>
                  </a:lnTo>
                  <a:lnTo>
                    <a:pt x="30" y="91"/>
                  </a:lnTo>
                  <a:lnTo>
                    <a:pt x="14" y="82"/>
                  </a:lnTo>
                  <a:lnTo>
                    <a:pt x="4" y="67"/>
                  </a:lnTo>
                  <a:lnTo>
                    <a:pt x="0" y="50"/>
                  </a:lnTo>
                  <a:lnTo>
                    <a:pt x="2" y="32"/>
                  </a:lnTo>
                  <a:lnTo>
                    <a:pt x="11" y="16"/>
                  </a:lnTo>
                  <a:lnTo>
                    <a:pt x="25" y="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23">
              <a:extLst>
                <a:ext uri="{FF2B5EF4-FFF2-40B4-BE49-F238E27FC236}">
                  <a16:creationId xmlns:a16="http://schemas.microsoft.com/office/drawing/2014/main" xmlns="" id="{71EF4C81-D6C2-8341-9008-8F8B3A8A4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7536" y="4290438"/>
              <a:ext cx="416904" cy="415515"/>
            </a:xfrm>
            <a:custGeom>
              <a:avLst/>
              <a:gdLst>
                <a:gd name="T0" fmla="*/ 124 w 300"/>
                <a:gd name="T1" fmla="*/ 70 h 299"/>
                <a:gd name="T2" fmla="*/ 88 w 300"/>
                <a:gd name="T3" fmla="*/ 94 h 299"/>
                <a:gd name="T4" fmla="*/ 69 w 300"/>
                <a:gd name="T5" fmla="*/ 132 h 299"/>
                <a:gd name="T6" fmla="*/ 71 w 300"/>
                <a:gd name="T7" fmla="*/ 176 h 299"/>
                <a:gd name="T8" fmla="*/ 95 w 300"/>
                <a:gd name="T9" fmla="*/ 212 h 299"/>
                <a:gd name="T10" fmla="*/ 133 w 300"/>
                <a:gd name="T11" fmla="*/ 231 h 299"/>
                <a:gd name="T12" fmla="*/ 177 w 300"/>
                <a:gd name="T13" fmla="*/ 229 h 299"/>
                <a:gd name="T14" fmla="*/ 214 w 300"/>
                <a:gd name="T15" fmla="*/ 205 h 299"/>
                <a:gd name="T16" fmla="*/ 234 w 300"/>
                <a:gd name="T17" fmla="*/ 167 h 299"/>
                <a:gd name="T18" fmla="*/ 231 w 300"/>
                <a:gd name="T19" fmla="*/ 123 h 299"/>
                <a:gd name="T20" fmla="*/ 207 w 300"/>
                <a:gd name="T21" fmla="*/ 87 h 299"/>
                <a:gd name="T22" fmla="*/ 168 w 300"/>
                <a:gd name="T23" fmla="*/ 68 h 299"/>
                <a:gd name="T24" fmla="*/ 162 w 300"/>
                <a:gd name="T25" fmla="*/ 0 h 299"/>
                <a:gd name="T26" fmla="*/ 188 w 300"/>
                <a:gd name="T27" fmla="*/ 34 h 299"/>
                <a:gd name="T28" fmla="*/ 235 w 300"/>
                <a:gd name="T29" fmla="*/ 24 h 299"/>
                <a:gd name="T30" fmla="*/ 231 w 300"/>
                <a:gd name="T31" fmla="*/ 60 h 299"/>
                <a:gd name="T32" fmla="*/ 265 w 300"/>
                <a:gd name="T33" fmla="*/ 52 h 299"/>
                <a:gd name="T34" fmla="*/ 261 w 300"/>
                <a:gd name="T35" fmla="*/ 99 h 299"/>
                <a:gd name="T36" fmla="*/ 299 w 300"/>
                <a:gd name="T37" fmla="*/ 123 h 299"/>
                <a:gd name="T38" fmla="*/ 272 w 300"/>
                <a:gd name="T39" fmla="*/ 162 h 299"/>
                <a:gd name="T40" fmla="*/ 293 w 300"/>
                <a:gd name="T41" fmla="*/ 200 h 299"/>
                <a:gd name="T42" fmla="*/ 249 w 300"/>
                <a:gd name="T43" fmla="*/ 221 h 299"/>
                <a:gd name="T44" fmla="*/ 232 w 300"/>
                <a:gd name="T45" fmla="*/ 239 h 299"/>
                <a:gd name="T46" fmla="*/ 217 w 300"/>
                <a:gd name="T47" fmla="*/ 285 h 299"/>
                <a:gd name="T48" fmla="*/ 176 w 300"/>
                <a:gd name="T49" fmla="*/ 268 h 299"/>
                <a:gd name="T50" fmla="*/ 141 w 300"/>
                <a:gd name="T51" fmla="*/ 299 h 299"/>
                <a:gd name="T52" fmla="*/ 113 w 300"/>
                <a:gd name="T53" fmla="*/ 265 h 299"/>
                <a:gd name="T54" fmla="*/ 67 w 300"/>
                <a:gd name="T55" fmla="*/ 275 h 299"/>
                <a:gd name="T56" fmla="*/ 70 w 300"/>
                <a:gd name="T57" fmla="*/ 241 h 299"/>
                <a:gd name="T58" fmla="*/ 36 w 300"/>
                <a:gd name="T59" fmla="*/ 247 h 299"/>
                <a:gd name="T60" fmla="*/ 40 w 300"/>
                <a:gd name="T61" fmla="*/ 200 h 299"/>
                <a:gd name="T62" fmla="*/ 3 w 300"/>
                <a:gd name="T63" fmla="*/ 176 h 299"/>
                <a:gd name="T64" fmla="*/ 31 w 300"/>
                <a:gd name="T65" fmla="*/ 138 h 299"/>
                <a:gd name="T66" fmla="*/ 10 w 300"/>
                <a:gd name="T67" fmla="*/ 99 h 299"/>
                <a:gd name="T68" fmla="*/ 53 w 300"/>
                <a:gd name="T69" fmla="*/ 79 h 299"/>
                <a:gd name="T70" fmla="*/ 70 w 300"/>
                <a:gd name="T71" fmla="*/ 60 h 299"/>
                <a:gd name="T72" fmla="*/ 84 w 300"/>
                <a:gd name="T73" fmla="*/ 14 h 299"/>
                <a:gd name="T74" fmla="*/ 125 w 300"/>
                <a:gd name="T75" fmla="*/ 31 h 299"/>
                <a:gd name="T76" fmla="*/ 162 w 300"/>
                <a:gd name="T7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9">
                  <a:moveTo>
                    <a:pt x="146" y="66"/>
                  </a:moveTo>
                  <a:lnTo>
                    <a:pt x="124" y="70"/>
                  </a:lnTo>
                  <a:lnTo>
                    <a:pt x="104" y="79"/>
                  </a:lnTo>
                  <a:lnTo>
                    <a:pt x="88" y="94"/>
                  </a:lnTo>
                  <a:lnTo>
                    <a:pt x="76" y="111"/>
                  </a:lnTo>
                  <a:lnTo>
                    <a:pt x="69" y="132"/>
                  </a:lnTo>
                  <a:lnTo>
                    <a:pt x="67" y="154"/>
                  </a:lnTo>
                  <a:lnTo>
                    <a:pt x="71" y="176"/>
                  </a:lnTo>
                  <a:lnTo>
                    <a:pt x="80" y="196"/>
                  </a:lnTo>
                  <a:lnTo>
                    <a:pt x="95" y="212"/>
                  </a:lnTo>
                  <a:lnTo>
                    <a:pt x="113" y="225"/>
                  </a:lnTo>
                  <a:lnTo>
                    <a:pt x="133" y="231"/>
                  </a:lnTo>
                  <a:lnTo>
                    <a:pt x="155" y="234"/>
                  </a:lnTo>
                  <a:lnTo>
                    <a:pt x="177" y="229"/>
                  </a:lnTo>
                  <a:lnTo>
                    <a:pt x="197" y="220"/>
                  </a:lnTo>
                  <a:lnTo>
                    <a:pt x="214" y="205"/>
                  </a:lnTo>
                  <a:lnTo>
                    <a:pt x="226" y="188"/>
                  </a:lnTo>
                  <a:lnTo>
                    <a:pt x="234" y="167"/>
                  </a:lnTo>
                  <a:lnTo>
                    <a:pt x="235" y="145"/>
                  </a:lnTo>
                  <a:lnTo>
                    <a:pt x="231" y="123"/>
                  </a:lnTo>
                  <a:lnTo>
                    <a:pt x="221" y="103"/>
                  </a:lnTo>
                  <a:lnTo>
                    <a:pt x="207" y="87"/>
                  </a:lnTo>
                  <a:lnTo>
                    <a:pt x="189" y="74"/>
                  </a:lnTo>
                  <a:lnTo>
                    <a:pt x="168" y="68"/>
                  </a:lnTo>
                  <a:lnTo>
                    <a:pt x="146" y="66"/>
                  </a:lnTo>
                  <a:close/>
                  <a:moveTo>
                    <a:pt x="162" y="0"/>
                  </a:moveTo>
                  <a:lnTo>
                    <a:pt x="163" y="28"/>
                  </a:lnTo>
                  <a:lnTo>
                    <a:pt x="188" y="34"/>
                  </a:lnTo>
                  <a:lnTo>
                    <a:pt x="201" y="7"/>
                  </a:lnTo>
                  <a:lnTo>
                    <a:pt x="235" y="24"/>
                  </a:lnTo>
                  <a:lnTo>
                    <a:pt x="222" y="51"/>
                  </a:lnTo>
                  <a:lnTo>
                    <a:pt x="231" y="60"/>
                  </a:lnTo>
                  <a:lnTo>
                    <a:pt x="242" y="69"/>
                  </a:lnTo>
                  <a:lnTo>
                    <a:pt x="265" y="52"/>
                  </a:lnTo>
                  <a:lnTo>
                    <a:pt x="286" y="83"/>
                  </a:lnTo>
                  <a:lnTo>
                    <a:pt x="261" y="99"/>
                  </a:lnTo>
                  <a:lnTo>
                    <a:pt x="269" y="124"/>
                  </a:lnTo>
                  <a:lnTo>
                    <a:pt x="299" y="123"/>
                  </a:lnTo>
                  <a:lnTo>
                    <a:pt x="300" y="159"/>
                  </a:lnTo>
                  <a:lnTo>
                    <a:pt x="272" y="162"/>
                  </a:lnTo>
                  <a:lnTo>
                    <a:pt x="266" y="187"/>
                  </a:lnTo>
                  <a:lnTo>
                    <a:pt x="293" y="200"/>
                  </a:lnTo>
                  <a:lnTo>
                    <a:pt x="276" y="234"/>
                  </a:lnTo>
                  <a:lnTo>
                    <a:pt x="249" y="221"/>
                  </a:lnTo>
                  <a:lnTo>
                    <a:pt x="242" y="230"/>
                  </a:lnTo>
                  <a:lnTo>
                    <a:pt x="232" y="239"/>
                  </a:lnTo>
                  <a:lnTo>
                    <a:pt x="248" y="264"/>
                  </a:lnTo>
                  <a:lnTo>
                    <a:pt x="217" y="285"/>
                  </a:lnTo>
                  <a:lnTo>
                    <a:pt x="201" y="260"/>
                  </a:lnTo>
                  <a:lnTo>
                    <a:pt x="176" y="268"/>
                  </a:lnTo>
                  <a:lnTo>
                    <a:pt x="177" y="298"/>
                  </a:lnTo>
                  <a:lnTo>
                    <a:pt x="141" y="299"/>
                  </a:lnTo>
                  <a:lnTo>
                    <a:pt x="139" y="271"/>
                  </a:lnTo>
                  <a:lnTo>
                    <a:pt x="113" y="265"/>
                  </a:lnTo>
                  <a:lnTo>
                    <a:pt x="100" y="292"/>
                  </a:lnTo>
                  <a:lnTo>
                    <a:pt x="67" y="275"/>
                  </a:lnTo>
                  <a:lnTo>
                    <a:pt x="80" y="248"/>
                  </a:lnTo>
                  <a:lnTo>
                    <a:pt x="70" y="241"/>
                  </a:lnTo>
                  <a:lnTo>
                    <a:pt x="61" y="231"/>
                  </a:lnTo>
                  <a:lnTo>
                    <a:pt x="36" y="247"/>
                  </a:lnTo>
                  <a:lnTo>
                    <a:pt x="16" y="216"/>
                  </a:lnTo>
                  <a:lnTo>
                    <a:pt x="40" y="200"/>
                  </a:lnTo>
                  <a:lnTo>
                    <a:pt x="32" y="175"/>
                  </a:lnTo>
                  <a:lnTo>
                    <a:pt x="3" y="176"/>
                  </a:lnTo>
                  <a:lnTo>
                    <a:pt x="0" y="140"/>
                  </a:lnTo>
                  <a:lnTo>
                    <a:pt x="31" y="138"/>
                  </a:lnTo>
                  <a:lnTo>
                    <a:pt x="36" y="112"/>
                  </a:lnTo>
                  <a:lnTo>
                    <a:pt x="10" y="99"/>
                  </a:lnTo>
                  <a:lnTo>
                    <a:pt x="25" y="66"/>
                  </a:lnTo>
                  <a:lnTo>
                    <a:pt x="53" y="79"/>
                  </a:lnTo>
                  <a:lnTo>
                    <a:pt x="61" y="69"/>
                  </a:lnTo>
                  <a:lnTo>
                    <a:pt x="70" y="60"/>
                  </a:lnTo>
                  <a:lnTo>
                    <a:pt x="53" y="35"/>
                  </a:lnTo>
                  <a:lnTo>
                    <a:pt x="84" y="14"/>
                  </a:lnTo>
                  <a:lnTo>
                    <a:pt x="101" y="39"/>
                  </a:lnTo>
                  <a:lnTo>
                    <a:pt x="125" y="31"/>
                  </a:lnTo>
                  <a:lnTo>
                    <a:pt x="124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4">
              <a:extLst>
                <a:ext uri="{FF2B5EF4-FFF2-40B4-BE49-F238E27FC236}">
                  <a16:creationId xmlns:a16="http://schemas.microsoft.com/office/drawing/2014/main" xmlns="" id="{6A89ABA1-A0B5-B74B-93BE-97C2BB3A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21" y="4439133"/>
              <a:ext cx="118123" cy="118123"/>
            </a:xfrm>
            <a:custGeom>
              <a:avLst/>
              <a:gdLst>
                <a:gd name="T0" fmla="*/ 41 w 85"/>
                <a:gd name="T1" fmla="*/ 0 h 85"/>
                <a:gd name="T2" fmla="*/ 58 w 85"/>
                <a:gd name="T3" fmla="*/ 3 h 85"/>
                <a:gd name="T4" fmla="*/ 72 w 85"/>
                <a:gd name="T5" fmla="*/ 10 h 85"/>
                <a:gd name="T6" fmla="*/ 81 w 85"/>
                <a:gd name="T7" fmla="*/ 24 h 85"/>
                <a:gd name="T8" fmla="*/ 85 w 85"/>
                <a:gd name="T9" fmla="*/ 41 h 85"/>
                <a:gd name="T10" fmla="*/ 82 w 85"/>
                <a:gd name="T11" fmla="*/ 58 h 85"/>
                <a:gd name="T12" fmla="*/ 75 w 85"/>
                <a:gd name="T13" fmla="*/ 71 h 85"/>
                <a:gd name="T14" fmla="*/ 61 w 85"/>
                <a:gd name="T15" fmla="*/ 81 h 85"/>
                <a:gd name="T16" fmla="*/ 46 w 85"/>
                <a:gd name="T17" fmla="*/ 85 h 85"/>
                <a:gd name="T18" fmla="*/ 29 w 85"/>
                <a:gd name="T19" fmla="*/ 82 h 85"/>
                <a:gd name="T20" fmla="*/ 14 w 85"/>
                <a:gd name="T21" fmla="*/ 75 h 85"/>
                <a:gd name="T22" fmla="*/ 5 w 85"/>
                <a:gd name="T23" fmla="*/ 62 h 85"/>
                <a:gd name="T24" fmla="*/ 0 w 85"/>
                <a:gd name="T25" fmla="*/ 44 h 85"/>
                <a:gd name="T26" fmla="*/ 3 w 85"/>
                <a:gd name="T27" fmla="*/ 29 h 85"/>
                <a:gd name="T28" fmla="*/ 12 w 85"/>
                <a:gd name="T29" fmla="*/ 14 h 85"/>
                <a:gd name="T30" fmla="*/ 23 w 85"/>
                <a:gd name="T31" fmla="*/ 4 h 85"/>
                <a:gd name="T32" fmla="*/ 41 w 85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85">
                  <a:moveTo>
                    <a:pt x="41" y="0"/>
                  </a:moveTo>
                  <a:lnTo>
                    <a:pt x="58" y="3"/>
                  </a:lnTo>
                  <a:lnTo>
                    <a:pt x="72" y="10"/>
                  </a:lnTo>
                  <a:lnTo>
                    <a:pt x="81" y="24"/>
                  </a:lnTo>
                  <a:lnTo>
                    <a:pt x="85" y="41"/>
                  </a:lnTo>
                  <a:lnTo>
                    <a:pt x="82" y="58"/>
                  </a:lnTo>
                  <a:lnTo>
                    <a:pt x="75" y="71"/>
                  </a:lnTo>
                  <a:lnTo>
                    <a:pt x="61" y="81"/>
                  </a:lnTo>
                  <a:lnTo>
                    <a:pt x="46" y="85"/>
                  </a:lnTo>
                  <a:lnTo>
                    <a:pt x="29" y="82"/>
                  </a:lnTo>
                  <a:lnTo>
                    <a:pt x="14" y="75"/>
                  </a:lnTo>
                  <a:lnTo>
                    <a:pt x="5" y="62"/>
                  </a:lnTo>
                  <a:lnTo>
                    <a:pt x="0" y="44"/>
                  </a:lnTo>
                  <a:lnTo>
                    <a:pt x="3" y="29"/>
                  </a:lnTo>
                  <a:lnTo>
                    <a:pt x="12" y="14"/>
                  </a:lnTo>
                  <a:lnTo>
                    <a:pt x="23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25">
              <a:extLst>
                <a:ext uri="{FF2B5EF4-FFF2-40B4-BE49-F238E27FC236}">
                  <a16:creationId xmlns:a16="http://schemas.microsoft.com/office/drawing/2014/main" xmlns="" id="{FA6B011B-FCBF-E84A-8BFB-9868BBAA1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2749" y="4222343"/>
              <a:ext cx="170931" cy="170931"/>
            </a:xfrm>
            <a:custGeom>
              <a:avLst/>
              <a:gdLst>
                <a:gd name="T0" fmla="*/ 46 w 123"/>
                <a:gd name="T1" fmla="*/ 30 h 123"/>
                <a:gd name="T2" fmla="*/ 29 w 123"/>
                <a:gd name="T3" fmla="*/ 50 h 123"/>
                <a:gd name="T4" fmla="*/ 30 w 123"/>
                <a:gd name="T5" fmla="*/ 77 h 123"/>
                <a:gd name="T6" fmla="*/ 50 w 123"/>
                <a:gd name="T7" fmla="*/ 94 h 123"/>
                <a:gd name="T8" fmla="*/ 78 w 123"/>
                <a:gd name="T9" fmla="*/ 93 h 123"/>
                <a:gd name="T10" fmla="*/ 95 w 123"/>
                <a:gd name="T11" fmla="*/ 73 h 123"/>
                <a:gd name="T12" fmla="*/ 93 w 123"/>
                <a:gd name="T13" fmla="*/ 46 h 123"/>
                <a:gd name="T14" fmla="*/ 74 w 123"/>
                <a:gd name="T15" fmla="*/ 29 h 123"/>
                <a:gd name="T16" fmla="*/ 66 w 123"/>
                <a:gd name="T17" fmla="*/ 0 h 123"/>
                <a:gd name="T18" fmla="*/ 72 w 123"/>
                <a:gd name="T19" fmla="*/ 13 h 123"/>
                <a:gd name="T20" fmla="*/ 83 w 123"/>
                <a:gd name="T21" fmla="*/ 3 h 123"/>
                <a:gd name="T22" fmla="*/ 91 w 123"/>
                <a:gd name="T23" fmla="*/ 21 h 123"/>
                <a:gd name="T24" fmla="*/ 99 w 123"/>
                <a:gd name="T25" fmla="*/ 28 h 123"/>
                <a:gd name="T26" fmla="*/ 117 w 123"/>
                <a:gd name="T27" fmla="*/ 34 h 123"/>
                <a:gd name="T28" fmla="*/ 109 w 123"/>
                <a:gd name="T29" fmla="*/ 46 h 123"/>
                <a:gd name="T30" fmla="*/ 123 w 123"/>
                <a:gd name="T31" fmla="*/ 51 h 123"/>
                <a:gd name="T32" fmla="*/ 112 w 123"/>
                <a:gd name="T33" fmla="*/ 67 h 123"/>
                <a:gd name="T34" fmla="*/ 109 w 123"/>
                <a:gd name="T35" fmla="*/ 77 h 123"/>
                <a:gd name="T36" fmla="*/ 113 w 123"/>
                <a:gd name="T37" fmla="*/ 97 h 123"/>
                <a:gd name="T38" fmla="*/ 99 w 123"/>
                <a:gd name="T39" fmla="*/ 96 h 123"/>
                <a:gd name="T40" fmla="*/ 102 w 123"/>
                <a:gd name="T41" fmla="*/ 109 h 123"/>
                <a:gd name="T42" fmla="*/ 83 w 123"/>
                <a:gd name="T43" fmla="*/ 108 h 123"/>
                <a:gd name="T44" fmla="*/ 72 w 123"/>
                <a:gd name="T45" fmla="*/ 110 h 123"/>
                <a:gd name="T46" fmla="*/ 58 w 123"/>
                <a:gd name="T47" fmla="*/ 123 h 123"/>
                <a:gd name="T48" fmla="*/ 51 w 123"/>
                <a:gd name="T49" fmla="*/ 111 h 123"/>
                <a:gd name="T50" fmla="*/ 41 w 123"/>
                <a:gd name="T51" fmla="*/ 121 h 123"/>
                <a:gd name="T52" fmla="*/ 33 w 123"/>
                <a:gd name="T53" fmla="*/ 102 h 123"/>
                <a:gd name="T54" fmla="*/ 24 w 123"/>
                <a:gd name="T55" fmla="*/ 96 h 123"/>
                <a:gd name="T56" fmla="*/ 6 w 123"/>
                <a:gd name="T57" fmla="*/ 89 h 123"/>
                <a:gd name="T58" fmla="*/ 15 w 123"/>
                <a:gd name="T59" fmla="*/ 77 h 123"/>
                <a:gd name="T60" fmla="*/ 0 w 123"/>
                <a:gd name="T61" fmla="*/ 73 h 123"/>
                <a:gd name="T62" fmla="*/ 12 w 123"/>
                <a:gd name="T63" fmla="*/ 56 h 123"/>
                <a:gd name="T64" fmla="*/ 13 w 123"/>
                <a:gd name="T65" fmla="*/ 46 h 123"/>
                <a:gd name="T66" fmla="*/ 9 w 123"/>
                <a:gd name="T67" fmla="*/ 28 h 123"/>
                <a:gd name="T68" fmla="*/ 24 w 123"/>
                <a:gd name="T69" fmla="*/ 29 h 123"/>
                <a:gd name="T70" fmla="*/ 21 w 123"/>
                <a:gd name="T71" fmla="*/ 15 h 123"/>
                <a:gd name="T72" fmla="*/ 41 w 123"/>
                <a:gd name="T73" fmla="*/ 16 h 123"/>
                <a:gd name="T74" fmla="*/ 51 w 123"/>
                <a:gd name="T75" fmla="*/ 13 h 123"/>
                <a:gd name="T76" fmla="*/ 66 w 123"/>
                <a:gd name="T7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23">
                  <a:moveTo>
                    <a:pt x="59" y="28"/>
                  </a:moveTo>
                  <a:lnTo>
                    <a:pt x="46" y="30"/>
                  </a:lnTo>
                  <a:lnTo>
                    <a:pt x="36" y="38"/>
                  </a:lnTo>
                  <a:lnTo>
                    <a:pt x="29" y="50"/>
                  </a:lnTo>
                  <a:lnTo>
                    <a:pt x="27" y="64"/>
                  </a:lnTo>
                  <a:lnTo>
                    <a:pt x="30" y="77"/>
                  </a:lnTo>
                  <a:lnTo>
                    <a:pt x="38" y="88"/>
                  </a:lnTo>
                  <a:lnTo>
                    <a:pt x="50" y="94"/>
                  </a:lnTo>
                  <a:lnTo>
                    <a:pt x="63" y="97"/>
                  </a:lnTo>
                  <a:lnTo>
                    <a:pt x="78" y="93"/>
                  </a:lnTo>
                  <a:lnTo>
                    <a:pt x="88" y="85"/>
                  </a:lnTo>
                  <a:lnTo>
                    <a:pt x="95" y="73"/>
                  </a:lnTo>
                  <a:lnTo>
                    <a:pt x="96" y="60"/>
                  </a:lnTo>
                  <a:lnTo>
                    <a:pt x="93" y="46"/>
                  </a:lnTo>
                  <a:lnTo>
                    <a:pt x="84" y="35"/>
                  </a:lnTo>
                  <a:lnTo>
                    <a:pt x="74" y="29"/>
                  </a:lnTo>
                  <a:lnTo>
                    <a:pt x="59" y="28"/>
                  </a:lnTo>
                  <a:close/>
                  <a:moveTo>
                    <a:pt x="66" y="0"/>
                  </a:moveTo>
                  <a:lnTo>
                    <a:pt x="67" y="12"/>
                  </a:lnTo>
                  <a:lnTo>
                    <a:pt x="72" y="13"/>
                  </a:lnTo>
                  <a:lnTo>
                    <a:pt x="78" y="15"/>
                  </a:lnTo>
                  <a:lnTo>
                    <a:pt x="83" y="3"/>
                  </a:lnTo>
                  <a:lnTo>
                    <a:pt x="96" y="11"/>
                  </a:lnTo>
                  <a:lnTo>
                    <a:pt x="91" y="21"/>
                  </a:lnTo>
                  <a:lnTo>
                    <a:pt x="95" y="25"/>
                  </a:lnTo>
                  <a:lnTo>
                    <a:pt x="99" y="28"/>
                  </a:lnTo>
                  <a:lnTo>
                    <a:pt x="109" y="21"/>
                  </a:lnTo>
                  <a:lnTo>
                    <a:pt x="117" y="34"/>
                  </a:lnTo>
                  <a:lnTo>
                    <a:pt x="108" y="41"/>
                  </a:lnTo>
                  <a:lnTo>
                    <a:pt x="109" y="46"/>
                  </a:lnTo>
                  <a:lnTo>
                    <a:pt x="110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12" y="67"/>
                  </a:lnTo>
                  <a:lnTo>
                    <a:pt x="110" y="72"/>
                  </a:lnTo>
                  <a:lnTo>
                    <a:pt x="109" y="77"/>
                  </a:lnTo>
                  <a:lnTo>
                    <a:pt x="121" y="83"/>
                  </a:lnTo>
                  <a:lnTo>
                    <a:pt x="113" y="97"/>
                  </a:lnTo>
                  <a:lnTo>
                    <a:pt x="102" y="90"/>
                  </a:lnTo>
                  <a:lnTo>
                    <a:pt x="99" y="96"/>
                  </a:lnTo>
                  <a:lnTo>
                    <a:pt x="95" y="98"/>
                  </a:lnTo>
                  <a:lnTo>
                    <a:pt x="102" y="109"/>
                  </a:lnTo>
                  <a:lnTo>
                    <a:pt x="89" y="118"/>
                  </a:lnTo>
                  <a:lnTo>
                    <a:pt x="83" y="108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72" y="123"/>
                  </a:lnTo>
                  <a:lnTo>
                    <a:pt x="58" y="123"/>
                  </a:lnTo>
                  <a:lnTo>
                    <a:pt x="57" y="111"/>
                  </a:lnTo>
                  <a:lnTo>
                    <a:pt x="51" y="111"/>
                  </a:lnTo>
                  <a:lnTo>
                    <a:pt x="46" y="109"/>
                  </a:lnTo>
                  <a:lnTo>
                    <a:pt x="41" y="121"/>
                  </a:lnTo>
                  <a:lnTo>
                    <a:pt x="27" y="113"/>
                  </a:lnTo>
                  <a:lnTo>
                    <a:pt x="33" y="102"/>
                  </a:lnTo>
                  <a:lnTo>
                    <a:pt x="28" y="100"/>
                  </a:lnTo>
                  <a:lnTo>
                    <a:pt x="24" y="96"/>
                  </a:lnTo>
                  <a:lnTo>
                    <a:pt x="15" y="102"/>
                  </a:lnTo>
                  <a:lnTo>
                    <a:pt x="6" y="89"/>
                  </a:lnTo>
                  <a:lnTo>
                    <a:pt x="16" y="83"/>
                  </a:lnTo>
                  <a:lnTo>
                    <a:pt x="15" y="77"/>
                  </a:lnTo>
                  <a:lnTo>
                    <a:pt x="12" y="72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12" y="56"/>
                  </a:lnTo>
                  <a:lnTo>
                    <a:pt x="12" y="51"/>
                  </a:lnTo>
                  <a:lnTo>
                    <a:pt x="13" y="46"/>
                  </a:lnTo>
                  <a:lnTo>
                    <a:pt x="3" y="41"/>
                  </a:lnTo>
                  <a:lnTo>
                    <a:pt x="9" y="28"/>
                  </a:lnTo>
                  <a:lnTo>
                    <a:pt x="21" y="33"/>
                  </a:lnTo>
                  <a:lnTo>
                    <a:pt x="24" y="29"/>
                  </a:lnTo>
                  <a:lnTo>
                    <a:pt x="28" y="25"/>
                  </a:lnTo>
                  <a:lnTo>
                    <a:pt x="21" y="15"/>
                  </a:lnTo>
                  <a:lnTo>
                    <a:pt x="34" y="7"/>
                  </a:lnTo>
                  <a:lnTo>
                    <a:pt x="41" y="16"/>
                  </a:lnTo>
                  <a:lnTo>
                    <a:pt x="46" y="15"/>
                  </a:lnTo>
                  <a:lnTo>
                    <a:pt x="51" y="13"/>
                  </a:lnTo>
                  <a:lnTo>
                    <a:pt x="5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C0C0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26">
              <a:extLst>
                <a:ext uri="{FF2B5EF4-FFF2-40B4-BE49-F238E27FC236}">
                  <a16:creationId xmlns:a16="http://schemas.microsoft.com/office/drawing/2014/main" xmlns="" id="{45F8AF33-4D61-1344-956B-A8EBC8AF6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895" y="4284879"/>
              <a:ext cx="48639" cy="48639"/>
            </a:xfrm>
            <a:custGeom>
              <a:avLst/>
              <a:gdLst>
                <a:gd name="T0" fmla="*/ 17 w 35"/>
                <a:gd name="T1" fmla="*/ 0 h 35"/>
                <a:gd name="T2" fmla="*/ 22 w 35"/>
                <a:gd name="T3" fmla="*/ 0 h 35"/>
                <a:gd name="T4" fmla="*/ 27 w 35"/>
                <a:gd name="T5" fmla="*/ 2 h 35"/>
                <a:gd name="T6" fmla="*/ 31 w 35"/>
                <a:gd name="T7" fmla="*/ 6 h 35"/>
                <a:gd name="T8" fmla="*/ 34 w 35"/>
                <a:gd name="T9" fmla="*/ 10 h 35"/>
                <a:gd name="T10" fmla="*/ 35 w 35"/>
                <a:gd name="T11" fmla="*/ 15 h 35"/>
                <a:gd name="T12" fmla="*/ 35 w 35"/>
                <a:gd name="T13" fmla="*/ 22 h 35"/>
                <a:gd name="T14" fmla="*/ 32 w 35"/>
                <a:gd name="T15" fmla="*/ 26 h 35"/>
                <a:gd name="T16" fmla="*/ 28 w 35"/>
                <a:gd name="T17" fmla="*/ 30 h 35"/>
                <a:gd name="T18" fmla="*/ 24 w 35"/>
                <a:gd name="T19" fmla="*/ 34 h 35"/>
                <a:gd name="T20" fmla="*/ 19 w 35"/>
                <a:gd name="T21" fmla="*/ 35 h 35"/>
                <a:gd name="T22" fmla="*/ 13 w 35"/>
                <a:gd name="T23" fmla="*/ 34 h 35"/>
                <a:gd name="T24" fmla="*/ 9 w 35"/>
                <a:gd name="T25" fmla="*/ 31 h 35"/>
                <a:gd name="T26" fmla="*/ 3 w 35"/>
                <a:gd name="T27" fmla="*/ 28 h 35"/>
                <a:gd name="T28" fmla="*/ 1 w 35"/>
                <a:gd name="T29" fmla="*/ 23 h 35"/>
                <a:gd name="T30" fmla="*/ 0 w 35"/>
                <a:gd name="T31" fmla="*/ 18 h 35"/>
                <a:gd name="T32" fmla="*/ 1 w 35"/>
                <a:gd name="T33" fmla="*/ 13 h 35"/>
                <a:gd name="T34" fmla="*/ 3 w 35"/>
                <a:gd name="T35" fmla="*/ 8 h 35"/>
                <a:gd name="T36" fmla="*/ 6 w 35"/>
                <a:gd name="T37" fmla="*/ 4 h 35"/>
                <a:gd name="T38" fmla="*/ 11 w 35"/>
                <a:gd name="T39" fmla="*/ 1 h 35"/>
                <a:gd name="T40" fmla="*/ 17 w 35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4"/>
                  </a:lnTo>
                  <a:lnTo>
                    <a:pt x="9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C0C0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27">
              <a:extLst>
                <a:ext uri="{FF2B5EF4-FFF2-40B4-BE49-F238E27FC236}">
                  <a16:creationId xmlns:a16="http://schemas.microsoft.com/office/drawing/2014/main" xmlns="" id="{76BBBFDD-0F4B-FD4E-B6F0-1968AA74B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9255" y="4911624"/>
              <a:ext cx="193166" cy="193166"/>
            </a:xfrm>
            <a:custGeom>
              <a:avLst/>
              <a:gdLst>
                <a:gd name="T0" fmla="*/ 52 w 139"/>
                <a:gd name="T1" fmla="*/ 34 h 139"/>
                <a:gd name="T2" fmla="*/ 33 w 139"/>
                <a:gd name="T3" fmla="*/ 57 h 139"/>
                <a:gd name="T4" fmla="*/ 34 w 139"/>
                <a:gd name="T5" fmla="*/ 87 h 139"/>
                <a:gd name="T6" fmla="*/ 56 w 139"/>
                <a:gd name="T7" fmla="*/ 106 h 139"/>
                <a:gd name="T8" fmla="*/ 86 w 139"/>
                <a:gd name="T9" fmla="*/ 104 h 139"/>
                <a:gd name="T10" fmla="*/ 106 w 139"/>
                <a:gd name="T11" fmla="*/ 83 h 139"/>
                <a:gd name="T12" fmla="*/ 105 w 139"/>
                <a:gd name="T13" fmla="*/ 53 h 139"/>
                <a:gd name="T14" fmla="*/ 83 w 139"/>
                <a:gd name="T15" fmla="*/ 33 h 139"/>
                <a:gd name="T16" fmla="*/ 75 w 139"/>
                <a:gd name="T17" fmla="*/ 0 h 139"/>
                <a:gd name="T18" fmla="*/ 81 w 139"/>
                <a:gd name="T19" fmla="*/ 15 h 139"/>
                <a:gd name="T20" fmla="*/ 93 w 139"/>
                <a:gd name="T21" fmla="*/ 4 h 139"/>
                <a:gd name="T22" fmla="*/ 102 w 139"/>
                <a:gd name="T23" fmla="*/ 24 h 139"/>
                <a:gd name="T24" fmla="*/ 111 w 139"/>
                <a:gd name="T25" fmla="*/ 32 h 139"/>
                <a:gd name="T26" fmla="*/ 132 w 139"/>
                <a:gd name="T27" fmla="*/ 38 h 139"/>
                <a:gd name="T28" fmla="*/ 123 w 139"/>
                <a:gd name="T29" fmla="*/ 51 h 139"/>
                <a:gd name="T30" fmla="*/ 138 w 139"/>
                <a:gd name="T31" fmla="*/ 57 h 139"/>
                <a:gd name="T32" fmla="*/ 126 w 139"/>
                <a:gd name="T33" fmla="*/ 75 h 139"/>
                <a:gd name="T34" fmla="*/ 123 w 139"/>
                <a:gd name="T35" fmla="*/ 87 h 139"/>
                <a:gd name="T36" fmla="*/ 127 w 139"/>
                <a:gd name="T37" fmla="*/ 108 h 139"/>
                <a:gd name="T38" fmla="*/ 111 w 139"/>
                <a:gd name="T39" fmla="*/ 106 h 139"/>
                <a:gd name="T40" fmla="*/ 114 w 139"/>
                <a:gd name="T41" fmla="*/ 122 h 139"/>
                <a:gd name="T42" fmla="*/ 93 w 139"/>
                <a:gd name="T43" fmla="*/ 121 h 139"/>
                <a:gd name="T44" fmla="*/ 81 w 139"/>
                <a:gd name="T45" fmla="*/ 124 h 139"/>
                <a:gd name="T46" fmla="*/ 64 w 139"/>
                <a:gd name="T47" fmla="*/ 139 h 139"/>
                <a:gd name="T48" fmla="*/ 58 w 139"/>
                <a:gd name="T49" fmla="*/ 125 h 139"/>
                <a:gd name="T50" fmla="*/ 46 w 139"/>
                <a:gd name="T51" fmla="*/ 135 h 139"/>
                <a:gd name="T52" fmla="*/ 37 w 139"/>
                <a:gd name="T53" fmla="*/ 114 h 139"/>
                <a:gd name="T54" fmla="*/ 27 w 139"/>
                <a:gd name="T55" fmla="*/ 106 h 139"/>
                <a:gd name="T56" fmla="*/ 7 w 139"/>
                <a:gd name="T57" fmla="*/ 100 h 139"/>
                <a:gd name="T58" fmla="*/ 16 w 139"/>
                <a:gd name="T59" fmla="*/ 87 h 139"/>
                <a:gd name="T60" fmla="*/ 1 w 139"/>
                <a:gd name="T61" fmla="*/ 82 h 139"/>
                <a:gd name="T62" fmla="*/ 13 w 139"/>
                <a:gd name="T63" fmla="*/ 63 h 139"/>
                <a:gd name="T64" fmla="*/ 16 w 139"/>
                <a:gd name="T65" fmla="*/ 51 h 139"/>
                <a:gd name="T66" fmla="*/ 12 w 139"/>
                <a:gd name="T67" fmla="*/ 31 h 139"/>
                <a:gd name="T68" fmla="*/ 27 w 139"/>
                <a:gd name="T69" fmla="*/ 32 h 139"/>
                <a:gd name="T70" fmla="*/ 25 w 139"/>
                <a:gd name="T71" fmla="*/ 16 h 139"/>
                <a:gd name="T72" fmla="*/ 46 w 139"/>
                <a:gd name="T73" fmla="*/ 19 h 139"/>
                <a:gd name="T74" fmla="*/ 58 w 139"/>
                <a:gd name="T75" fmla="*/ 15 h 139"/>
                <a:gd name="T76" fmla="*/ 75 w 139"/>
                <a:gd name="T7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39">
                  <a:moveTo>
                    <a:pt x="67" y="31"/>
                  </a:moveTo>
                  <a:lnTo>
                    <a:pt x="52" y="34"/>
                  </a:lnTo>
                  <a:lnTo>
                    <a:pt x="41" y="44"/>
                  </a:lnTo>
                  <a:lnTo>
                    <a:pt x="33" y="57"/>
                  </a:lnTo>
                  <a:lnTo>
                    <a:pt x="30" y="71"/>
                  </a:lnTo>
                  <a:lnTo>
                    <a:pt x="34" y="87"/>
                  </a:lnTo>
                  <a:lnTo>
                    <a:pt x="43" y="99"/>
                  </a:lnTo>
                  <a:lnTo>
                    <a:pt x="56" y="106"/>
                  </a:lnTo>
                  <a:lnTo>
                    <a:pt x="72" y="108"/>
                  </a:lnTo>
                  <a:lnTo>
                    <a:pt x="86" y="104"/>
                  </a:lnTo>
                  <a:lnTo>
                    <a:pt x="98" y="95"/>
                  </a:lnTo>
                  <a:lnTo>
                    <a:pt x="106" y="83"/>
                  </a:lnTo>
                  <a:lnTo>
                    <a:pt x="109" y="67"/>
                  </a:lnTo>
                  <a:lnTo>
                    <a:pt x="105" y="53"/>
                  </a:lnTo>
                  <a:lnTo>
                    <a:pt x="96" y="40"/>
                  </a:lnTo>
                  <a:lnTo>
                    <a:pt x="83" y="33"/>
                  </a:lnTo>
                  <a:lnTo>
                    <a:pt x="67" y="31"/>
                  </a:lnTo>
                  <a:close/>
                  <a:moveTo>
                    <a:pt x="75" y="0"/>
                  </a:moveTo>
                  <a:lnTo>
                    <a:pt x="75" y="14"/>
                  </a:lnTo>
                  <a:lnTo>
                    <a:pt x="81" y="15"/>
                  </a:lnTo>
                  <a:lnTo>
                    <a:pt x="86" y="16"/>
                  </a:lnTo>
                  <a:lnTo>
                    <a:pt x="93" y="4"/>
                  </a:lnTo>
                  <a:lnTo>
                    <a:pt x="109" y="11"/>
                  </a:lnTo>
                  <a:lnTo>
                    <a:pt x="102" y="24"/>
                  </a:lnTo>
                  <a:lnTo>
                    <a:pt x="107" y="28"/>
                  </a:lnTo>
                  <a:lnTo>
                    <a:pt x="111" y="32"/>
                  </a:lnTo>
                  <a:lnTo>
                    <a:pt x="123" y="24"/>
                  </a:lnTo>
                  <a:lnTo>
                    <a:pt x="132" y="38"/>
                  </a:lnTo>
                  <a:lnTo>
                    <a:pt x="120" y="46"/>
                  </a:lnTo>
                  <a:lnTo>
                    <a:pt x="123" y="51"/>
                  </a:lnTo>
                  <a:lnTo>
                    <a:pt x="124" y="58"/>
                  </a:lnTo>
                  <a:lnTo>
                    <a:pt x="138" y="57"/>
                  </a:lnTo>
                  <a:lnTo>
                    <a:pt x="139" y="74"/>
                  </a:lnTo>
                  <a:lnTo>
                    <a:pt x="126" y="75"/>
                  </a:lnTo>
                  <a:lnTo>
                    <a:pt x="124" y="80"/>
                  </a:lnTo>
                  <a:lnTo>
                    <a:pt x="123" y="87"/>
                  </a:lnTo>
                  <a:lnTo>
                    <a:pt x="135" y="92"/>
                  </a:lnTo>
                  <a:lnTo>
                    <a:pt x="127" y="108"/>
                  </a:lnTo>
                  <a:lnTo>
                    <a:pt x="115" y="103"/>
                  </a:lnTo>
                  <a:lnTo>
                    <a:pt x="111" y="106"/>
                  </a:lnTo>
                  <a:lnTo>
                    <a:pt x="107" y="110"/>
                  </a:lnTo>
                  <a:lnTo>
                    <a:pt x="114" y="122"/>
                  </a:lnTo>
                  <a:lnTo>
                    <a:pt x="100" y="131"/>
                  </a:lnTo>
                  <a:lnTo>
                    <a:pt x="93" y="121"/>
                  </a:lnTo>
                  <a:lnTo>
                    <a:pt x="86" y="122"/>
                  </a:lnTo>
                  <a:lnTo>
                    <a:pt x="81" y="124"/>
                  </a:lnTo>
                  <a:lnTo>
                    <a:pt x="83" y="138"/>
                  </a:lnTo>
                  <a:lnTo>
                    <a:pt x="64" y="139"/>
                  </a:lnTo>
                  <a:lnTo>
                    <a:pt x="64" y="125"/>
                  </a:lnTo>
                  <a:lnTo>
                    <a:pt x="58" y="125"/>
                  </a:lnTo>
                  <a:lnTo>
                    <a:pt x="52" y="122"/>
                  </a:lnTo>
                  <a:lnTo>
                    <a:pt x="46" y="135"/>
                  </a:lnTo>
                  <a:lnTo>
                    <a:pt x="30" y="127"/>
                  </a:lnTo>
                  <a:lnTo>
                    <a:pt x="37" y="114"/>
                  </a:lnTo>
                  <a:lnTo>
                    <a:pt x="31" y="112"/>
                  </a:lnTo>
                  <a:lnTo>
                    <a:pt x="27" y="106"/>
                  </a:lnTo>
                  <a:lnTo>
                    <a:pt x="16" y="114"/>
                  </a:lnTo>
                  <a:lnTo>
                    <a:pt x="7" y="100"/>
                  </a:lnTo>
                  <a:lnTo>
                    <a:pt x="18" y="92"/>
                  </a:lnTo>
                  <a:lnTo>
                    <a:pt x="16" y="87"/>
                  </a:lnTo>
                  <a:lnTo>
                    <a:pt x="14" y="82"/>
                  </a:lnTo>
                  <a:lnTo>
                    <a:pt x="1" y="82"/>
                  </a:lnTo>
                  <a:lnTo>
                    <a:pt x="0" y="65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16" y="51"/>
                  </a:lnTo>
                  <a:lnTo>
                    <a:pt x="4" y="46"/>
                  </a:lnTo>
                  <a:lnTo>
                    <a:pt x="12" y="31"/>
                  </a:lnTo>
                  <a:lnTo>
                    <a:pt x="24" y="37"/>
                  </a:lnTo>
                  <a:lnTo>
                    <a:pt x="27" y="32"/>
                  </a:lnTo>
                  <a:lnTo>
                    <a:pt x="31" y="28"/>
                  </a:lnTo>
                  <a:lnTo>
                    <a:pt x="25" y="16"/>
                  </a:lnTo>
                  <a:lnTo>
                    <a:pt x="39" y="7"/>
                  </a:lnTo>
                  <a:lnTo>
                    <a:pt x="46" y="19"/>
                  </a:lnTo>
                  <a:lnTo>
                    <a:pt x="52" y="16"/>
                  </a:lnTo>
                  <a:lnTo>
                    <a:pt x="58" y="15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28">
              <a:extLst>
                <a:ext uri="{FF2B5EF4-FFF2-40B4-BE49-F238E27FC236}">
                  <a16:creationId xmlns:a16="http://schemas.microsoft.com/office/drawing/2014/main" xmlns="" id="{34CCBE28-5918-7948-9668-FB6D29CF3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739" y="4981108"/>
              <a:ext cx="54198" cy="54198"/>
            </a:xfrm>
            <a:custGeom>
              <a:avLst/>
              <a:gdLst>
                <a:gd name="T0" fmla="*/ 18 w 39"/>
                <a:gd name="T1" fmla="*/ 0 h 39"/>
                <a:gd name="T2" fmla="*/ 23 w 39"/>
                <a:gd name="T3" fmla="*/ 0 h 39"/>
                <a:gd name="T4" fmla="*/ 29 w 39"/>
                <a:gd name="T5" fmla="*/ 1 h 39"/>
                <a:gd name="T6" fmla="*/ 33 w 39"/>
                <a:gd name="T7" fmla="*/ 4 h 39"/>
                <a:gd name="T8" fmla="*/ 36 w 39"/>
                <a:gd name="T9" fmla="*/ 8 h 39"/>
                <a:gd name="T10" fmla="*/ 38 w 39"/>
                <a:gd name="T11" fmla="*/ 13 h 39"/>
                <a:gd name="T12" fmla="*/ 39 w 39"/>
                <a:gd name="T13" fmla="*/ 19 h 39"/>
                <a:gd name="T14" fmla="*/ 39 w 39"/>
                <a:gd name="T15" fmla="*/ 24 h 39"/>
                <a:gd name="T16" fmla="*/ 36 w 39"/>
                <a:gd name="T17" fmla="*/ 28 h 39"/>
                <a:gd name="T18" fmla="*/ 34 w 39"/>
                <a:gd name="T19" fmla="*/ 33 h 39"/>
                <a:gd name="T20" fmla="*/ 30 w 39"/>
                <a:gd name="T21" fmla="*/ 36 h 39"/>
                <a:gd name="T22" fmla="*/ 26 w 39"/>
                <a:gd name="T23" fmla="*/ 38 h 39"/>
                <a:gd name="T24" fmla="*/ 21 w 39"/>
                <a:gd name="T25" fmla="*/ 39 h 39"/>
                <a:gd name="T26" fmla="*/ 15 w 39"/>
                <a:gd name="T27" fmla="*/ 38 h 39"/>
                <a:gd name="T28" fmla="*/ 10 w 39"/>
                <a:gd name="T29" fmla="*/ 37 h 39"/>
                <a:gd name="T30" fmla="*/ 6 w 39"/>
                <a:gd name="T31" fmla="*/ 34 h 39"/>
                <a:gd name="T32" fmla="*/ 2 w 39"/>
                <a:gd name="T33" fmla="*/ 30 h 39"/>
                <a:gd name="T34" fmla="*/ 1 w 39"/>
                <a:gd name="T35" fmla="*/ 25 h 39"/>
                <a:gd name="T36" fmla="*/ 0 w 39"/>
                <a:gd name="T37" fmla="*/ 20 h 39"/>
                <a:gd name="T38" fmla="*/ 0 w 39"/>
                <a:gd name="T39" fmla="*/ 15 h 39"/>
                <a:gd name="T40" fmla="*/ 2 w 39"/>
                <a:gd name="T41" fmla="*/ 11 h 39"/>
                <a:gd name="T42" fmla="*/ 5 w 39"/>
                <a:gd name="T43" fmla="*/ 7 h 39"/>
                <a:gd name="T44" fmla="*/ 9 w 39"/>
                <a:gd name="T45" fmla="*/ 3 h 39"/>
                <a:gd name="T46" fmla="*/ 13 w 39"/>
                <a:gd name="T47" fmla="*/ 0 h 39"/>
                <a:gd name="T48" fmla="*/ 18 w 39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3" y="0"/>
                  </a:lnTo>
                  <a:lnTo>
                    <a:pt x="29" y="1"/>
                  </a:lnTo>
                  <a:lnTo>
                    <a:pt x="33" y="4"/>
                  </a:lnTo>
                  <a:lnTo>
                    <a:pt x="36" y="8"/>
                  </a:lnTo>
                  <a:lnTo>
                    <a:pt x="38" y="13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6" y="28"/>
                  </a:lnTo>
                  <a:lnTo>
                    <a:pt x="34" y="33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39"/>
                  </a:lnTo>
                  <a:lnTo>
                    <a:pt x="15" y="38"/>
                  </a:lnTo>
                  <a:lnTo>
                    <a:pt x="10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29">
              <a:extLst>
                <a:ext uri="{FF2B5EF4-FFF2-40B4-BE49-F238E27FC236}">
                  <a16:creationId xmlns:a16="http://schemas.microsoft.com/office/drawing/2014/main" xmlns="" id="{18EEB6C3-C717-B14D-BE6F-0ED4ACFA6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6349" y="4658703"/>
              <a:ext cx="157034" cy="158423"/>
            </a:xfrm>
            <a:custGeom>
              <a:avLst/>
              <a:gdLst>
                <a:gd name="T0" fmla="*/ 43 w 113"/>
                <a:gd name="T1" fmla="*/ 28 h 114"/>
                <a:gd name="T2" fmla="*/ 27 w 113"/>
                <a:gd name="T3" fmla="*/ 46 h 114"/>
                <a:gd name="T4" fmla="*/ 28 w 113"/>
                <a:gd name="T5" fmla="*/ 71 h 114"/>
                <a:gd name="T6" fmla="*/ 45 w 113"/>
                <a:gd name="T7" fmla="*/ 88 h 114"/>
                <a:gd name="T8" fmla="*/ 70 w 113"/>
                <a:gd name="T9" fmla="*/ 86 h 114"/>
                <a:gd name="T10" fmla="*/ 87 w 113"/>
                <a:gd name="T11" fmla="*/ 68 h 114"/>
                <a:gd name="T12" fmla="*/ 86 w 113"/>
                <a:gd name="T13" fmla="*/ 44 h 114"/>
                <a:gd name="T14" fmla="*/ 68 w 113"/>
                <a:gd name="T15" fmla="*/ 27 h 114"/>
                <a:gd name="T16" fmla="*/ 61 w 113"/>
                <a:gd name="T17" fmla="*/ 0 h 114"/>
                <a:gd name="T18" fmla="*/ 66 w 113"/>
                <a:gd name="T19" fmla="*/ 12 h 114"/>
                <a:gd name="T20" fmla="*/ 75 w 113"/>
                <a:gd name="T21" fmla="*/ 3 h 114"/>
                <a:gd name="T22" fmla="*/ 83 w 113"/>
                <a:gd name="T23" fmla="*/ 20 h 114"/>
                <a:gd name="T24" fmla="*/ 91 w 113"/>
                <a:gd name="T25" fmla="*/ 27 h 114"/>
                <a:gd name="T26" fmla="*/ 108 w 113"/>
                <a:gd name="T27" fmla="*/ 32 h 114"/>
                <a:gd name="T28" fmla="*/ 100 w 113"/>
                <a:gd name="T29" fmla="*/ 42 h 114"/>
                <a:gd name="T30" fmla="*/ 113 w 113"/>
                <a:gd name="T31" fmla="*/ 48 h 114"/>
                <a:gd name="T32" fmla="*/ 103 w 113"/>
                <a:gd name="T33" fmla="*/ 62 h 114"/>
                <a:gd name="T34" fmla="*/ 100 w 113"/>
                <a:gd name="T35" fmla="*/ 71 h 114"/>
                <a:gd name="T36" fmla="*/ 104 w 113"/>
                <a:gd name="T37" fmla="*/ 89 h 114"/>
                <a:gd name="T38" fmla="*/ 91 w 113"/>
                <a:gd name="T39" fmla="*/ 88 h 114"/>
                <a:gd name="T40" fmla="*/ 94 w 113"/>
                <a:gd name="T41" fmla="*/ 101 h 114"/>
                <a:gd name="T42" fmla="*/ 75 w 113"/>
                <a:gd name="T43" fmla="*/ 100 h 114"/>
                <a:gd name="T44" fmla="*/ 66 w 113"/>
                <a:gd name="T45" fmla="*/ 103 h 114"/>
                <a:gd name="T46" fmla="*/ 53 w 113"/>
                <a:gd name="T47" fmla="*/ 114 h 114"/>
                <a:gd name="T48" fmla="*/ 47 w 113"/>
                <a:gd name="T49" fmla="*/ 103 h 114"/>
                <a:gd name="T50" fmla="*/ 37 w 113"/>
                <a:gd name="T51" fmla="*/ 112 h 114"/>
                <a:gd name="T52" fmla="*/ 30 w 113"/>
                <a:gd name="T53" fmla="*/ 95 h 114"/>
                <a:gd name="T54" fmla="*/ 22 w 113"/>
                <a:gd name="T55" fmla="*/ 88 h 114"/>
                <a:gd name="T56" fmla="*/ 5 w 113"/>
                <a:gd name="T57" fmla="*/ 83 h 114"/>
                <a:gd name="T58" fmla="*/ 13 w 113"/>
                <a:gd name="T59" fmla="*/ 72 h 114"/>
                <a:gd name="T60" fmla="*/ 0 w 113"/>
                <a:gd name="T61" fmla="*/ 67 h 114"/>
                <a:gd name="T62" fmla="*/ 10 w 113"/>
                <a:gd name="T63" fmla="*/ 53 h 114"/>
                <a:gd name="T64" fmla="*/ 13 w 113"/>
                <a:gd name="T65" fmla="*/ 44 h 114"/>
                <a:gd name="T66" fmla="*/ 9 w 113"/>
                <a:gd name="T67" fmla="*/ 25 h 114"/>
                <a:gd name="T68" fmla="*/ 22 w 113"/>
                <a:gd name="T69" fmla="*/ 27 h 114"/>
                <a:gd name="T70" fmla="*/ 19 w 113"/>
                <a:gd name="T71" fmla="*/ 13 h 114"/>
                <a:gd name="T72" fmla="*/ 37 w 113"/>
                <a:gd name="T73" fmla="*/ 15 h 114"/>
                <a:gd name="T74" fmla="*/ 47 w 113"/>
                <a:gd name="T75" fmla="*/ 12 h 114"/>
                <a:gd name="T76" fmla="*/ 61 w 113"/>
                <a:gd name="T7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14">
                  <a:moveTo>
                    <a:pt x="55" y="25"/>
                  </a:moveTo>
                  <a:lnTo>
                    <a:pt x="43" y="28"/>
                  </a:lnTo>
                  <a:lnTo>
                    <a:pt x="32" y="36"/>
                  </a:lnTo>
                  <a:lnTo>
                    <a:pt x="27" y="46"/>
                  </a:lnTo>
                  <a:lnTo>
                    <a:pt x="24" y="59"/>
                  </a:lnTo>
                  <a:lnTo>
                    <a:pt x="28" y="71"/>
                  </a:lnTo>
                  <a:lnTo>
                    <a:pt x="35" y="82"/>
                  </a:lnTo>
                  <a:lnTo>
                    <a:pt x="45" y="88"/>
                  </a:lnTo>
                  <a:lnTo>
                    <a:pt x="58" y="89"/>
                  </a:lnTo>
                  <a:lnTo>
                    <a:pt x="70" y="86"/>
                  </a:lnTo>
                  <a:lnTo>
                    <a:pt x="81" y="79"/>
                  </a:lnTo>
                  <a:lnTo>
                    <a:pt x="87" y="68"/>
                  </a:lnTo>
                  <a:lnTo>
                    <a:pt x="89" y="55"/>
                  </a:lnTo>
                  <a:lnTo>
                    <a:pt x="86" y="44"/>
                  </a:lnTo>
                  <a:lnTo>
                    <a:pt x="78" y="33"/>
                  </a:lnTo>
                  <a:lnTo>
                    <a:pt x="68" y="27"/>
                  </a:lnTo>
                  <a:lnTo>
                    <a:pt x="55" y="25"/>
                  </a:lnTo>
                  <a:close/>
                  <a:moveTo>
                    <a:pt x="61" y="0"/>
                  </a:moveTo>
                  <a:lnTo>
                    <a:pt x="61" y="11"/>
                  </a:lnTo>
                  <a:lnTo>
                    <a:pt x="66" y="12"/>
                  </a:lnTo>
                  <a:lnTo>
                    <a:pt x="70" y="13"/>
                  </a:lnTo>
                  <a:lnTo>
                    <a:pt x="75" y="3"/>
                  </a:lnTo>
                  <a:lnTo>
                    <a:pt x="89" y="10"/>
                  </a:lnTo>
                  <a:lnTo>
                    <a:pt x="83" y="20"/>
                  </a:lnTo>
                  <a:lnTo>
                    <a:pt x="87" y="23"/>
                  </a:lnTo>
                  <a:lnTo>
                    <a:pt x="91" y="27"/>
                  </a:lnTo>
                  <a:lnTo>
                    <a:pt x="100" y="20"/>
                  </a:lnTo>
                  <a:lnTo>
                    <a:pt x="108" y="32"/>
                  </a:lnTo>
                  <a:lnTo>
                    <a:pt x="99" y="38"/>
                  </a:lnTo>
                  <a:lnTo>
                    <a:pt x="100" y="42"/>
                  </a:lnTo>
                  <a:lnTo>
                    <a:pt x="102" y="48"/>
                  </a:lnTo>
                  <a:lnTo>
                    <a:pt x="113" y="48"/>
                  </a:lnTo>
                  <a:lnTo>
                    <a:pt x="113" y="61"/>
                  </a:lnTo>
                  <a:lnTo>
                    <a:pt x="103" y="62"/>
                  </a:lnTo>
                  <a:lnTo>
                    <a:pt x="102" y="67"/>
                  </a:lnTo>
                  <a:lnTo>
                    <a:pt x="100" y="71"/>
                  </a:lnTo>
                  <a:lnTo>
                    <a:pt x="111" y="76"/>
                  </a:lnTo>
                  <a:lnTo>
                    <a:pt x="104" y="89"/>
                  </a:lnTo>
                  <a:lnTo>
                    <a:pt x="94" y="84"/>
                  </a:lnTo>
                  <a:lnTo>
                    <a:pt x="91" y="88"/>
                  </a:lnTo>
                  <a:lnTo>
                    <a:pt x="87" y="92"/>
                  </a:lnTo>
                  <a:lnTo>
                    <a:pt x="94" y="101"/>
                  </a:lnTo>
                  <a:lnTo>
                    <a:pt x="82" y="109"/>
                  </a:lnTo>
                  <a:lnTo>
                    <a:pt x="75" y="100"/>
                  </a:lnTo>
                  <a:lnTo>
                    <a:pt x="72" y="101"/>
                  </a:lnTo>
                  <a:lnTo>
                    <a:pt x="66" y="103"/>
                  </a:lnTo>
                  <a:lnTo>
                    <a:pt x="66" y="114"/>
                  </a:lnTo>
                  <a:lnTo>
                    <a:pt x="53" y="114"/>
                  </a:lnTo>
                  <a:lnTo>
                    <a:pt x="52" y="104"/>
                  </a:lnTo>
                  <a:lnTo>
                    <a:pt x="47" y="103"/>
                  </a:lnTo>
                  <a:lnTo>
                    <a:pt x="43" y="101"/>
                  </a:lnTo>
                  <a:lnTo>
                    <a:pt x="37" y="112"/>
                  </a:lnTo>
                  <a:lnTo>
                    <a:pt x="24" y="105"/>
                  </a:lnTo>
                  <a:lnTo>
                    <a:pt x="30" y="95"/>
                  </a:lnTo>
                  <a:lnTo>
                    <a:pt x="26" y="92"/>
                  </a:lnTo>
                  <a:lnTo>
                    <a:pt x="22" y="88"/>
                  </a:lnTo>
                  <a:lnTo>
                    <a:pt x="13" y="95"/>
                  </a:lnTo>
                  <a:lnTo>
                    <a:pt x="5" y="83"/>
                  </a:lnTo>
                  <a:lnTo>
                    <a:pt x="14" y="76"/>
                  </a:lnTo>
                  <a:lnTo>
                    <a:pt x="13" y="72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10" y="53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2" y="38"/>
                  </a:lnTo>
                  <a:lnTo>
                    <a:pt x="9" y="25"/>
                  </a:lnTo>
                  <a:lnTo>
                    <a:pt x="19" y="31"/>
                  </a:lnTo>
                  <a:lnTo>
                    <a:pt x="22" y="27"/>
                  </a:lnTo>
                  <a:lnTo>
                    <a:pt x="26" y="23"/>
                  </a:lnTo>
                  <a:lnTo>
                    <a:pt x="19" y="13"/>
                  </a:lnTo>
                  <a:lnTo>
                    <a:pt x="31" y="6"/>
                  </a:lnTo>
                  <a:lnTo>
                    <a:pt x="37" y="15"/>
                  </a:lnTo>
                  <a:lnTo>
                    <a:pt x="43" y="13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30">
              <a:extLst>
                <a:ext uri="{FF2B5EF4-FFF2-40B4-BE49-F238E27FC236}">
                  <a16:creationId xmlns:a16="http://schemas.microsoft.com/office/drawing/2014/main" xmlns="" id="{AC93E7F6-5100-7B48-952B-EABA6B71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936" y="4715680"/>
              <a:ext cx="45860" cy="45860"/>
            </a:xfrm>
            <a:custGeom>
              <a:avLst/>
              <a:gdLst>
                <a:gd name="T0" fmla="*/ 16 w 33"/>
                <a:gd name="T1" fmla="*/ 0 h 33"/>
                <a:gd name="T2" fmla="*/ 21 w 33"/>
                <a:gd name="T3" fmla="*/ 0 h 33"/>
                <a:gd name="T4" fmla="*/ 25 w 33"/>
                <a:gd name="T5" fmla="*/ 3 h 33"/>
                <a:gd name="T6" fmla="*/ 29 w 33"/>
                <a:gd name="T7" fmla="*/ 7 h 33"/>
                <a:gd name="T8" fmla="*/ 32 w 33"/>
                <a:gd name="T9" fmla="*/ 10 h 33"/>
                <a:gd name="T10" fmla="*/ 33 w 33"/>
                <a:gd name="T11" fmla="*/ 16 h 33"/>
                <a:gd name="T12" fmla="*/ 33 w 33"/>
                <a:gd name="T13" fmla="*/ 21 h 33"/>
                <a:gd name="T14" fmla="*/ 30 w 33"/>
                <a:gd name="T15" fmla="*/ 25 h 33"/>
                <a:gd name="T16" fmla="*/ 26 w 33"/>
                <a:gd name="T17" fmla="*/ 29 h 33"/>
                <a:gd name="T18" fmla="*/ 22 w 33"/>
                <a:gd name="T19" fmla="*/ 31 h 33"/>
                <a:gd name="T20" fmla="*/ 17 w 33"/>
                <a:gd name="T21" fmla="*/ 33 h 33"/>
                <a:gd name="T22" fmla="*/ 12 w 33"/>
                <a:gd name="T23" fmla="*/ 31 h 33"/>
                <a:gd name="T24" fmla="*/ 8 w 33"/>
                <a:gd name="T25" fmla="*/ 30 h 33"/>
                <a:gd name="T26" fmla="*/ 4 w 33"/>
                <a:gd name="T27" fmla="*/ 26 h 33"/>
                <a:gd name="T28" fmla="*/ 1 w 33"/>
                <a:gd name="T29" fmla="*/ 22 h 33"/>
                <a:gd name="T30" fmla="*/ 0 w 33"/>
                <a:gd name="T31" fmla="*/ 17 h 33"/>
                <a:gd name="T32" fmla="*/ 1 w 33"/>
                <a:gd name="T33" fmla="*/ 12 h 33"/>
                <a:gd name="T34" fmla="*/ 3 w 33"/>
                <a:gd name="T35" fmla="*/ 8 h 33"/>
                <a:gd name="T36" fmla="*/ 7 w 33"/>
                <a:gd name="T37" fmla="*/ 4 h 33"/>
                <a:gd name="T38" fmla="*/ 11 w 33"/>
                <a:gd name="T39" fmla="*/ 1 h 33"/>
                <a:gd name="T40" fmla="*/ 16 w 33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21" y="0"/>
                  </a:lnTo>
                  <a:lnTo>
                    <a:pt x="25" y="3"/>
                  </a:lnTo>
                  <a:lnTo>
                    <a:pt x="29" y="7"/>
                  </a:lnTo>
                  <a:lnTo>
                    <a:pt x="32" y="10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0" y="25"/>
                  </a:lnTo>
                  <a:lnTo>
                    <a:pt x="26" y="29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31">
              <a:extLst>
                <a:ext uri="{FF2B5EF4-FFF2-40B4-BE49-F238E27FC236}">
                  <a16:creationId xmlns:a16="http://schemas.microsoft.com/office/drawing/2014/main" xmlns="" id="{5438E5AA-B9C7-C445-A786-A1658EBC68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6036" y="4094493"/>
              <a:ext cx="211231" cy="214011"/>
            </a:xfrm>
            <a:custGeom>
              <a:avLst/>
              <a:gdLst>
                <a:gd name="T0" fmla="*/ 58 w 152"/>
                <a:gd name="T1" fmla="*/ 38 h 154"/>
                <a:gd name="T2" fmla="*/ 35 w 152"/>
                <a:gd name="T3" fmla="*/ 62 h 154"/>
                <a:gd name="T4" fmla="*/ 38 w 152"/>
                <a:gd name="T5" fmla="*/ 96 h 154"/>
                <a:gd name="T6" fmla="*/ 61 w 152"/>
                <a:gd name="T7" fmla="*/ 117 h 154"/>
                <a:gd name="T8" fmla="*/ 94 w 152"/>
                <a:gd name="T9" fmla="*/ 116 h 154"/>
                <a:gd name="T10" fmla="*/ 117 w 152"/>
                <a:gd name="T11" fmla="*/ 91 h 154"/>
                <a:gd name="T12" fmla="*/ 114 w 152"/>
                <a:gd name="T13" fmla="*/ 58 h 154"/>
                <a:gd name="T14" fmla="*/ 90 w 152"/>
                <a:gd name="T15" fmla="*/ 37 h 154"/>
                <a:gd name="T16" fmla="*/ 81 w 152"/>
                <a:gd name="T17" fmla="*/ 0 h 154"/>
                <a:gd name="T18" fmla="*/ 89 w 152"/>
                <a:gd name="T19" fmla="*/ 16 h 154"/>
                <a:gd name="T20" fmla="*/ 102 w 152"/>
                <a:gd name="T21" fmla="*/ 4 h 154"/>
                <a:gd name="T22" fmla="*/ 113 w 152"/>
                <a:gd name="T23" fmla="*/ 27 h 154"/>
                <a:gd name="T24" fmla="*/ 122 w 152"/>
                <a:gd name="T25" fmla="*/ 36 h 154"/>
                <a:gd name="T26" fmla="*/ 145 w 152"/>
                <a:gd name="T27" fmla="*/ 44 h 154"/>
                <a:gd name="T28" fmla="*/ 135 w 152"/>
                <a:gd name="T29" fmla="*/ 58 h 154"/>
                <a:gd name="T30" fmla="*/ 152 w 152"/>
                <a:gd name="T31" fmla="*/ 63 h 154"/>
                <a:gd name="T32" fmla="*/ 137 w 152"/>
                <a:gd name="T33" fmla="*/ 83 h 154"/>
                <a:gd name="T34" fmla="*/ 135 w 152"/>
                <a:gd name="T35" fmla="*/ 96 h 154"/>
                <a:gd name="T36" fmla="*/ 140 w 152"/>
                <a:gd name="T37" fmla="*/ 120 h 154"/>
                <a:gd name="T38" fmla="*/ 122 w 152"/>
                <a:gd name="T39" fmla="*/ 118 h 154"/>
                <a:gd name="T40" fmla="*/ 126 w 152"/>
                <a:gd name="T41" fmla="*/ 135 h 154"/>
                <a:gd name="T42" fmla="*/ 102 w 152"/>
                <a:gd name="T43" fmla="*/ 133 h 154"/>
                <a:gd name="T44" fmla="*/ 89 w 152"/>
                <a:gd name="T45" fmla="*/ 137 h 154"/>
                <a:gd name="T46" fmla="*/ 71 w 152"/>
                <a:gd name="T47" fmla="*/ 154 h 154"/>
                <a:gd name="T48" fmla="*/ 64 w 152"/>
                <a:gd name="T49" fmla="*/ 137 h 154"/>
                <a:gd name="T50" fmla="*/ 51 w 152"/>
                <a:gd name="T51" fmla="*/ 148 h 154"/>
                <a:gd name="T52" fmla="*/ 41 w 152"/>
                <a:gd name="T53" fmla="*/ 127 h 154"/>
                <a:gd name="T54" fmla="*/ 30 w 152"/>
                <a:gd name="T55" fmla="*/ 118 h 154"/>
                <a:gd name="T56" fmla="*/ 8 w 152"/>
                <a:gd name="T57" fmla="*/ 110 h 154"/>
                <a:gd name="T58" fmla="*/ 18 w 152"/>
                <a:gd name="T59" fmla="*/ 96 h 154"/>
                <a:gd name="T60" fmla="*/ 1 w 152"/>
                <a:gd name="T61" fmla="*/ 91 h 154"/>
                <a:gd name="T62" fmla="*/ 14 w 152"/>
                <a:gd name="T63" fmla="*/ 71 h 154"/>
                <a:gd name="T64" fmla="*/ 17 w 152"/>
                <a:gd name="T65" fmla="*/ 58 h 154"/>
                <a:gd name="T66" fmla="*/ 13 w 152"/>
                <a:gd name="T67" fmla="*/ 35 h 154"/>
                <a:gd name="T68" fmla="*/ 30 w 152"/>
                <a:gd name="T69" fmla="*/ 36 h 154"/>
                <a:gd name="T70" fmla="*/ 26 w 152"/>
                <a:gd name="T71" fmla="*/ 19 h 154"/>
                <a:gd name="T72" fmla="*/ 51 w 152"/>
                <a:gd name="T73" fmla="*/ 21 h 154"/>
                <a:gd name="T74" fmla="*/ 63 w 152"/>
                <a:gd name="T75" fmla="*/ 16 h 154"/>
                <a:gd name="T76" fmla="*/ 81 w 152"/>
                <a:gd name="T7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54">
                  <a:moveTo>
                    <a:pt x="73" y="35"/>
                  </a:moveTo>
                  <a:lnTo>
                    <a:pt x="58" y="38"/>
                  </a:lnTo>
                  <a:lnTo>
                    <a:pt x="44" y="49"/>
                  </a:lnTo>
                  <a:lnTo>
                    <a:pt x="35" y="62"/>
                  </a:lnTo>
                  <a:lnTo>
                    <a:pt x="34" y="79"/>
                  </a:lnTo>
                  <a:lnTo>
                    <a:pt x="38" y="96"/>
                  </a:lnTo>
                  <a:lnTo>
                    <a:pt x="47" y="109"/>
                  </a:lnTo>
                  <a:lnTo>
                    <a:pt x="61" y="117"/>
                  </a:lnTo>
                  <a:lnTo>
                    <a:pt x="79" y="120"/>
                  </a:lnTo>
                  <a:lnTo>
                    <a:pt x="94" y="116"/>
                  </a:lnTo>
                  <a:lnTo>
                    <a:pt x="107" y="105"/>
                  </a:lnTo>
                  <a:lnTo>
                    <a:pt x="117" y="91"/>
                  </a:lnTo>
                  <a:lnTo>
                    <a:pt x="119" y="75"/>
                  </a:lnTo>
                  <a:lnTo>
                    <a:pt x="114" y="58"/>
                  </a:lnTo>
                  <a:lnTo>
                    <a:pt x="105" y="45"/>
                  </a:lnTo>
                  <a:lnTo>
                    <a:pt x="90" y="37"/>
                  </a:lnTo>
                  <a:lnTo>
                    <a:pt x="73" y="35"/>
                  </a:lnTo>
                  <a:close/>
                  <a:moveTo>
                    <a:pt x="81" y="0"/>
                  </a:moveTo>
                  <a:lnTo>
                    <a:pt x="82" y="16"/>
                  </a:lnTo>
                  <a:lnTo>
                    <a:pt x="89" y="16"/>
                  </a:lnTo>
                  <a:lnTo>
                    <a:pt x="96" y="19"/>
                  </a:lnTo>
                  <a:lnTo>
                    <a:pt x="102" y="4"/>
                  </a:lnTo>
                  <a:lnTo>
                    <a:pt x="119" y="14"/>
                  </a:lnTo>
                  <a:lnTo>
                    <a:pt x="113" y="27"/>
                  </a:lnTo>
                  <a:lnTo>
                    <a:pt x="117" y="31"/>
                  </a:lnTo>
                  <a:lnTo>
                    <a:pt x="122" y="36"/>
                  </a:lnTo>
                  <a:lnTo>
                    <a:pt x="135" y="28"/>
                  </a:lnTo>
                  <a:lnTo>
                    <a:pt x="145" y="44"/>
                  </a:lnTo>
                  <a:lnTo>
                    <a:pt x="132" y="52"/>
                  </a:lnTo>
                  <a:lnTo>
                    <a:pt x="135" y="58"/>
                  </a:lnTo>
                  <a:lnTo>
                    <a:pt x="136" y="65"/>
                  </a:lnTo>
                  <a:lnTo>
                    <a:pt x="152" y="63"/>
                  </a:lnTo>
                  <a:lnTo>
                    <a:pt x="152" y="82"/>
                  </a:lnTo>
                  <a:lnTo>
                    <a:pt x="137" y="83"/>
                  </a:lnTo>
                  <a:lnTo>
                    <a:pt x="136" y="90"/>
                  </a:lnTo>
                  <a:lnTo>
                    <a:pt x="135" y="96"/>
                  </a:lnTo>
                  <a:lnTo>
                    <a:pt x="148" y="103"/>
                  </a:lnTo>
                  <a:lnTo>
                    <a:pt x="140" y="120"/>
                  </a:lnTo>
                  <a:lnTo>
                    <a:pt x="126" y="113"/>
                  </a:lnTo>
                  <a:lnTo>
                    <a:pt x="122" y="118"/>
                  </a:lnTo>
                  <a:lnTo>
                    <a:pt x="118" y="122"/>
                  </a:lnTo>
                  <a:lnTo>
                    <a:pt x="126" y="135"/>
                  </a:lnTo>
                  <a:lnTo>
                    <a:pt x="110" y="146"/>
                  </a:lnTo>
                  <a:lnTo>
                    <a:pt x="102" y="133"/>
                  </a:lnTo>
                  <a:lnTo>
                    <a:pt x="96" y="135"/>
                  </a:lnTo>
                  <a:lnTo>
                    <a:pt x="89" y="137"/>
                  </a:lnTo>
                  <a:lnTo>
                    <a:pt x="90" y="152"/>
                  </a:lnTo>
                  <a:lnTo>
                    <a:pt x="71" y="154"/>
                  </a:lnTo>
                  <a:lnTo>
                    <a:pt x="71" y="138"/>
                  </a:lnTo>
                  <a:lnTo>
                    <a:pt x="64" y="137"/>
                  </a:lnTo>
                  <a:lnTo>
                    <a:pt x="58" y="135"/>
                  </a:lnTo>
                  <a:lnTo>
                    <a:pt x="51" y="148"/>
                  </a:lnTo>
                  <a:lnTo>
                    <a:pt x="34" y="141"/>
                  </a:lnTo>
                  <a:lnTo>
                    <a:pt x="41" y="127"/>
                  </a:lnTo>
                  <a:lnTo>
                    <a:pt x="35" y="122"/>
                  </a:lnTo>
                  <a:lnTo>
                    <a:pt x="30" y="118"/>
                  </a:lnTo>
                  <a:lnTo>
                    <a:pt x="18" y="126"/>
                  </a:lnTo>
                  <a:lnTo>
                    <a:pt x="8" y="110"/>
                  </a:lnTo>
                  <a:lnTo>
                    <a:pt x="20" y="103"/>
                  </a:lnTo>
                  <a:lnTo>
                    <a:pt x="18" y="96"/>
                  </a:lnTo>
                  <a:lnTo>
                    <a:pt x="16" y="90"/>
                  </a:lnTo>
                  <a:lnTo>
                    <a:pt x="1" y="91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6" y="65"/>
                  </a:lnTo>
                  <a:lnTo>
                    <a:pt x="17" y="58"/>
                  </a:lnTo>
                  <a:lnTo>
                    <a:pt x="4" y="52"/>
                  </a:lnTo>
                  <a:lnTo>
                    <a:pt x="13" y="35"/>
                  </a:lnTo>
                  <a:lnTo>
                    <a:pt x="26" y="41"/>
                  </a:lnTo>
                  <a:lnTo>
                    <a:pt x="30" y="36"/>
                  </a:lnTo>
                  <a:lnTo>
                    <a:pt x="35" y="32"/>
                  </a:lnTo>
                  <a:lnTo>
                    <a:pt x="26" y="19"/>
                  </a:lnTo>
                  <a:lnTo>
                    <a:pt x="42" y="8"/>
                  </a:lnTo>
                  <a:lnTo>
                    <a:pt x="51" y="21"/>
                  </a:lnTo>
                  <a:lnTo>
                    <a:pt x="56" y="19"/>
                  </a:lnTo>
                  <a:lnTo>
                    <a:pt x="63" y="16"/>
                  </a:lnTo>
                  <a:lnTo>
                    <a:pt x="63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32">
              <a:extLst>
                <a:ext uri="{FF2B5EF4-FFF2-40B4-BE49-F238E27FC236}">
                  <a16:creationId xmlns:a16="http://schemas.microsoft.com/office/drawing/2014/main" xmlns="" id="{FA5DCB65-9B77-F448-81F0-89730290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469" y="4170926"/>
              <a:ext cx="59757" cy="61146"/>
            </a:xfrm>
            <a:custGeom>
              <a:avLst/>
              <a:gdLst>
                <a:gd name="T0" fmla="*/ 20 w 43"/>
                <a:gd name="T1" fmla="*/ 0 h 44"/>
                <a:gd name="T2" fmla="*/ 31 w 43"/>
                <a:gd name="T3" fmla="*/ 3 h 44"/>
                <a:gd name="T4" fmla="*/ 39 w 43"/>
                <a:gd name="T5" fmla="*/ 10 h 44"/>
                <a:gd name="T6" fmla="*/ 43 w 43"/>
                <a:gd name="T7" fmla="*/ 20 h 44"/>
                <a:gd name="T8" fmla="*/ 41 w 43"/>
                <a:gd name="T9" fmla="*/ 32 h 44"/>
                <a:gd name="T10" fmla="*/ 33 w 43"/>
                <a:gd name="T11" fmla="*/ 40 h 44"/>
                <a:gd name="T12" fmla="*/ 22 w 43"/>
                <a:gd name="T13" fmla="*/ 44 h 44"/>
                <a:gd name="T14" fmla="*/ 12 w 43"/>
                <a:gd name="T15" fmla="*/ 41 h 44"/>
                <a:gd name="T16" fmla="*/ 3 w 43"/>
                <a:gd name="T17" fmla="*/ 35 h 44"/>
                <a:gd name="T18" fmla="*/ 0 w 43"/>
                <a:gd name="T19" fmla="*/ 23 h 44"/>
                <a:gd name="T20" fmla="*/ 1 w 43"/>
                <a:gd name="T21" fmla="*/ 12 h 44"/>
                <a:gd name="T22" fmla="*/ 9 w 43"/>
                <a:gd name="T23" fmla="*/ 4 h 44"/>
                <a:gd name="T24" fmla="*/ 20 w 43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20" y="0"/>
                  </a:moveTo>
                  <a:lnTo>
                    <a:pt x="31" y="3"/>
                  </a:lnTo>
                  <a:lnTo>
                    <a:pt x="39" y="10"/>
                  </a:lnTo>
                  <a:lnTo>
                    <a:pt x="43" y="20"/>
                  </a:lnTo>
                  <a:lnTo>
                    <a:pt x="41" y="32"/>
                  </a:lnTo>
                  <a:lnTo>
                    <a:pt x="33" y="40"/>
                  </a:lnTo>
                  <a:lnTo>
                    <a:pt x="22" y="44"/>
                  </a:lnTo>
                  <a:lnTo>
                    <a:pt x="12" y="41"/>
                  </a:lnTo>
                  <a:lnTo>
                    <a:pt x="3" y="35"/>
                  </a:lnTo>
                  <a:lnTo>
                    <a:pt x="0" y="23"/>
                  </a:lnTo>
                  <a:lnTo>
                    <a:pt x="1" y="12"/>
                  </a:lnTo>
                  <a:lnTo>
                    <a:pt x="9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57158" y="1142990"/>
            <a:ext cx="2416815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/>
              <a:t>Investasi Jangka Pendek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0034" y="1643056"/>
            <a:ext cx="292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Aft>
                <a:spcPts val="600"/>
              </a:spcAft>
              <a:buFontTx/>
              <a:buChar char="•"/>
              <a:tabLst>
                <a:tab pos="1620838" algn="l"/>
              </a:tabLst>
            </a:pPr>
            <a:r>
              <a:rPr lang="id-ID" sz="1400" b="1" dirty="0">
                <a:solidFill>
                  <a:schemeClr val="accent5"/>
                </a:solidFill>
                <a:ea typeface="Times New Roman" pitchFamily="18" charset="0"/>
                <a:cs typeface="Times New Roman" pitchFamily="18" charset="0"/>
              </a:rPr>
              <a:t>manajemen kas aktif dengan </a:t>
            </a:r>
            <a:r>
              <a:rPr lang="id-ID" sz="1400" dirty="0">
                <a:ea typeface="Times New Roman" pitchFamily="18" charset="0"/>
                <a:cs typeface="Times New Roman" pitchFamily="18" charset="0"/>
              </a:rPr>
              <a:t>risiko rendah.</a:t>
            </a:r>
          </a:p>
          <a:p>
            <a:pPr marL="273050" lvl="0" indent="-273050" algn="just" eaLnBrk="0" fontAlgn="base" hangingPunct="0">
              <a:spcAft>
                <a:spcPts val="600"/>
              </a:spcAft>
              <a:buFontTx/>
              <a:buChar char="•"/>
              <a:tabLst>
                <a:tab pos="1620838" algn="l"/>
              </a:tabLst>
            </a:pPr>
            <a:r>
              <a:rPr lang="id-ID" sz="1400" b="1" dirty="0">
                <a:solidFill>
                  <a:schemeClr val="accent5"/>
                </a:solidFill>
                <a:ea typeface="Times New Roman" pitchFamily="18" charset="0"/>
                <a:cs typeface="Times New Roman" pitchFamily="18" charset="0"/>
              </a:rPr>
              <a:t>De</a:t>
            </a:r>
            <a:r>
              <a:rPr lang="sv-SE" sz="1400" b="1" dirty="0">
                <a:solidFill>
                  <a:schemeClr val="accent5"/>
                </a:solidFill>
                <a:ea typeface="Times New Roman" pitchFamily="18" charset="0"/>
                <a:cs typeface="Times New Roman" pitchFamily="18" charset="0"/>
              </a:rPr>
              <a:t>posito </a:t>
            </a:r>
            <a:r>
              <a:rPr lang="id-ID" sz="1400" b="1" i="1" dirty="0">
                <a:solidFill>
                  <a:schemeClr val="accent5"/>
                </a:solidFill>
                <a:ea typeface="Times New Roman" pitchFamily="18" charset="0"/>
                <a:cs typeface="Times New Roman" pitchFamily="18" charset="0"/>
              </a:rPr>
              <a:t>on call</a:t>
            </a:r>
            <a:r>
              <a:rPr lang="id-ID" sz="1400" b="1" dirty="0">
                <a:solidFill>
                  <a:schemeClr val="accent5"/>
                </a:solidFill>
                <a:ea typeface="Times New Roman" pitchFamily="18" charset="0"/>
                <a:cs typeface="Times New Roman" pitchFamily="18" charset="0"/>
              </a:rPr>
              <a:t> dan/atau deposito berjangka</a:t>
            </a:r>
            <a:r>
              <a:rPr lang="id-ID" sz="1400" dirty="0">
                <a:ea typeface="Times New Roman" pitchFamily="18" charset="0"/>
                <a:cs typeface="Times New Roman" pitchFamily="18" charset="0"/>
              </a:rPr>
              <a:t>.</a:t>
            </a:r>
            <a:endParaRPr lang="id-ID" sz="1400" dirty="0">
              <a:cs typeface="Arial" pitchFamily="34" charset="0"/>
            </a:endParaRPr>
          </a:p>
          <a:p>
            <a:pPr marL="273050" lvl="0" indent="-273050" algn="just" eaLnBrk="0" fontAlgn="base" hangingPunct="0">
              <a:spcAft>
                <a:spcPts val="600"/>
              </a:spcAft>
              <a:buFontTx/>
              <a:buChar char="•"/>
              <a:tabLst>
                <a:tab pos="1620838" algn="l"/>
              </a:tabLst>
            </a:pPr>
            <a:r>
              <a:rPr lang="id-ID" sz="1400" dirty="0">
                <a:ea typeface="Times New Roman" pitchFamily="18" charset="0"/>
                <a:cs typeface="Times New Roman" pitchFamily="18" charset="0"/>
              </a:rPr>
              <a:t>Pengelolaan </a:t>
            </a:r>
            <a:r>
              <a:rPr lang="sv-SE" sz="1400" dirty="0">
                <a:ea typeface="Times New Roman" pitchFamily="18" charset="0"/>
                <a:cs typeface="Times New Roman" pitchFamily="18" charset="0"/>
              </a:rPr>
              <a:t>likuiditas portofolio</a:t>
            </a:r>
            <a:endParaRPr lang="id-ID" sz="1400" dirty="0"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075" y="2857502"/>
            <a:ext cx="196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- Bauran jenis instrumen</a:t>
            </a:r>
          </a:p>
          <a:p>
            <a:r>
              <a:rPr lang="id-ID" sz="1400" dirty="0"/>
              <a:t>- Jatuh tempo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57158" y="3500444"/>
            <a:ext cx="242889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/>
              <a:t>Skema/mekanisme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14348" y="3929072"/>
            <a:ext cx="1052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Diversifikasi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000100" y="4214824"/>
            <a:ext cx="1275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Beauty contest</a:t>
            </a:r>
          </a:p>
        </p:txBody>
      </p:sp>
      <p:cxnSp>
        <p:nvCxnSpPr>
          <p:cNvPr id="120" name="Shape 119"/>
          <p:cNvCxnSpPr>
            <a:stCxn id="116" idx="1"/>
          </p:cNvCxnSpPr>
          <p:nvPr/>
        </p:nvCxnSpPr>
        <p:spPr>
          <a:xfrm rot="10800000">
            <a:off x="571472" y="3929073"/>
            <a:ext cx="142876" cy="1538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/>
          <p:nvPr/>
        </p:nvCxnSpPr>
        <p:spPr>
          <a:xfrm rot="16200000" flipV="1">
            <a:off x="458808" y="3970298"/>
            <a:ext cx="439642" cy="357190"/>
          </a:xfrm>
          <a:prstGeom prst="bentConnector3">
            <a:avLst>
              <a:gd name="adj1" fmla="val -7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227151" y="1142990"/>
            <a:ext cx="246618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/>
              <a:t>Investasi Jangka Panjang</a:t>
            </a:r>
          </a:p>
        </p:txBody>
      </p:sp>
      <p:cxnSp>
        <p:nvCxnSpPr>
          <p:cNvPr id="128" name="Straight Connector 127"/>
          <p:cNvCxnSpPr>
            <a:stCxn id="108" idx="3"/>
          </p:cNvCxnSpPr>
          <p:nvPr/>
        </p:nvCxnSpPr>
        <p:spPr>
          <a:xfrm>
            <a:off x="2773973" y="1327656"/>
            <a:ext cx="1155085" cy="386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6" idx="1"/>
            <a:endCxn id="95" idx="3"/>
          </p:cNvCxnSpPr>
          <p:nvPr/>
        </p:nvCxnSpPr>
        <p:spPr>
          <a:xfrm rot="10800000" flipV="1">
            <a:off x="5610467" y="1327656"/>
            <a:ext cx="616684" cy="527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6357950" y="1714494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 eaLnBrk="0" fontAlgn="base" hangingPunct="0">
              <a:spcAft>
                <a:spcPts val="600"/>
              </a:spcAft>
              <a:tabLst>
                <a:tab pos="1620838" algn="l"/>
              </a:tabLst>
            </a:pPr>
            <a:r>
              <a:rPr lang="id-ID" sz="1400" dirty="0">
                <a:ea typeface="Times New Roman" pitchFamily="18" charset="0"/>
                <a:cs typeface="Times New Roman" pitchFamily="18" charset="0"/>
              </a:rPr>
              <a:t>Ijin Menkeu</a:t>
            </a:r>
            <a:endParaRPr lang="id-ID" sz="1400" dirty="0">
              <a:cs typeface="Arial" pitchFamily="34" charset="0"/>
            </a:endParaRPr>
          </a:p>
        </p:txBody>
      </p:sp>
      <p:cxnSp>
        <p:nvCxnSpPr>
          <p:cNvPr id="136" name="Elbow Connector 135"/>
          <p:cNvCxnSpPr/>
          <p:nvPr/>
        </p:nvCxnSpPr>
        <p:spPr>
          <a:xfrm rot="5400000" flipH="1" flipV="1">
            <a:off x="7908320" y="1664322"/>
            <a:ext cx="256846" cy="214314"/>
          </a:xfrm>
          <a:prstGeom prst="bentConnector3">
            <a:avLst>
              <a:gd name="adj1" fmla="val 44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6357950" y="2500312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 eaLnBrk="0" fontAlgn="base" hangingPunct="0">
              <a:spcAft>
                <a:spcPts val="600"/>
              </a:spcAft>
              <a:tabLst>
                <a:tab pos="1620838" algn="l"/>
              </a:tabLst>
            </a:pPr>
            <a:r>
              <a:rPr lang="id-ID" sz="1400" dirty="0">
                <a:ea typeface="Times New Roman" pitchFamily="18" charset="0"/>
                <a:cs typeface="Times New Roman" pitchFamily="18" charset="0"/>
              </a:rPr>
              <a:t>Bentuk</a:t>
            </a:r>
          </a:p>
        </p:txBody>
      </p:sp>
      <p:cxnSp>
        <p:nvCxnSpPr>
          <p:cNvPr id="141" name="Shape 140"/>
          <p:cNvCxnSpPr>
            <a:stCxn id="139" idx="3"/>
          </p:cNvCxnSpPr>
          <p:nvPr/>
        </p:nvCxnSpPr>
        <p:spPr>
          <a:xfrm flipV="1">
            <a:off x="7786710" y="1571618"/>
            <a:ext cx="500066" cy="108258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7118656" y="2754165"/>
            <a:ext cx="180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Surat berharga</a:t>
            </a:r>
          </a:p>
          <a:p>
            <a:r>
              <a:rPr lang="id-ID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Penyertaan langsung</a:t>
            </a:r>
          </a:p>
        </p:txBody>
      </p:sp>
      <p:sp>
        <p:nvSpPr>
          <p:cNvPr id="146" name="Oval 8"/>
          <p:cNvSpPr/>
          <p:nvPr/>
        </p:nvSpPr>
        <p:spPr>
          <a:xfrm>
            <a:off x="5500694" y="3071816"/>
            <a:ext cx="1571636" cy="785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Alih Daya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7000892" y="4000510"/>
            <a:ext cx="183550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/>
              <a:t>Manajer Investasi</a:t>
            </a:r>
          </a:p>
        </p:txBody>
      </p:sp>
      <p:sp>
        <p:nvSpPr>
          <p:cNvPr id="151" name="Right Arrow 150"/>
          <p:cNvSpPr/>
          <p:nvPr/>
        </p:nvSpPr>
        <p:spPr>
          <a:xfrm>
            <a:off x="6357950" y="3929072"/>
            <a:ext cx="500066" cy="50006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Untuk Audiensi Eksternal DJP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1407</Words>
  <Application>Microsoft Office PowerPoint</Application>
  <PresentationFormat>On-screen Show (16:9)</PresentationFormat>
  <Paragraphs>323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Unicode MS</vt:lpstr>
      <vt:lpstr>Arial</vt:lpstr>
      <vt:lpstr>Arial Black</vt:lpstr>
      <vt:lpstr>Book Antiqua</vt:lpstr>
      <vt:lpstr>Calibri</vt:lpstr>
      <vt:lpstr>Calibri Light</vt:lpstr>
      <vt:lpstr>Times New Roman</vt:lpstr>
      <vt:lpstr>Wingdings</vt:lpstr>
      <vt:lpstr>Office Theme</vt:lpstr>
      <vt:lpstr>Slide Untuk Audiensi Eksternal DJPB</vt:lpstr>
      <vt:lpstr>PENGELOLAAN BADAN LAYANAN UMUM: PROFESIONALISME DAN SINERGI DALAM MELAYANI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Pengelolaan Kas</vt:lpstr>
      <vt:lpstr>Pengelolaan Investasi</vt:lpstr>
      <vt:lpstr>REALISASI PNBP BLU KEMENRISTEKDIKTI TAHUN 2017-2018 </vt:lpstr>
      <vt:lpstr>CAPAIAN KPI UNDIKSHA TAHUN 2017-2018 </vt:lpstr>
      <vt:lpstr>HASIL MONEV TAHUN 2018 </vt:lpstr>
      <vt:lpstr>HASIL MONEV TAHUN 2018 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DISTORSI INDUSTRI KESEHATAN INDONESIA</dc:title>
  <dc:creator>larasand</dc:creator>
  <cp:lastModifiedBy>Windows User</cp:lastModifiedBy>
  <cp:revision>253</cp:revision>
  <cp:lastPrinted>2019-02-20T12:00:01Z</cp:lastPrinted>
  <dcterms:created xsi:type="dcterms:W3CDTF">2018-06-06T01:32:39Z</dcterms:created>
  <dcterms:modified xsi:type="dcterms:W3CDTF">2019-03-23T07:43:50Z</dcterms:modified>
</cp:coreProperties>
</file>