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84" r:id="rId6"/>
    <p:sldId id="274" r:id="rId7"/>
    <p:sldId id="278" r:id="rId8"/>
    <p:sldId id="279" r:id="rId9"/>
    <p:sldId id="280" r:id="rId10"/>
    <p:sldId id="281" r:id="rId11"/>
    <p:sldId id="286" r:id="rId12"/>
    <p:sldId id="285" r:id="rId13"/>
    <p:sldId id="283" r:id="rId14"/>
    <p:sldId id="289" r:id="rId15"/>
    <p:sldId id="288" r:id="rId16"/>
    <p:sldId id="287" r:id="rId17"/>
    <p:sldId id="290" r:id="rId18"/>
    <p:sldId id="291" r:id="rId19"/>
    <p:sldId id="300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312" r:id="rId28"/>
    <p:sldId id="309" r:id="rId29"/>
    <p:sldId id="310" r:id="rId30"/>
    <p:sldId id="311" r:id="rId31"/>
    <p:sldId id="319" r:id="rId32"/>
    <p:sldId id="317" r:id="rId33"/>
    <p:sldId id="320" r:id="rId34"/>
    <p:sldId id="318" r:id="rId35"/>
    <p:sldId id="321" r:id="rId36"/>
    <p:sldId id="322" r:id="rId37"/>
    <p:sldId id="325" r:id="rId38"/>
    <p:sldId id="326" r:id="rId39"/>
    <p:sldId id="327" r:id="rId40"/>
    <p:sldId id="324" r:id="rId41"/>
    <p:sldId id="328" r:id="rId42"/>
    <p:sldId id="313" r:id="rId4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9\ANALISIS_RKAKL_2018\BIROPUS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5D-4892-8ED3-5A5D238CB5EE}"/>
              </c:ext>
            </c:extLst>
          </c:dPt>
          <c:val>
            <c:numRef>
              <c:f>Sheet2!$B$39</c:f>
              <c:numCache>
                <c:formatCode>General</c:formatCode>
                <c:ptCount val="1"/>
                <c:pt idx="0">
                  <c:v>385159793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5D-4892-8ED3-5A5D238CB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971694586972036E-3"/>
                  <c:y val="5.056505636085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429236467430086E-3"/>
                  <c:y val="6.4355526277450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6774586444257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92-4690-B6F8-C39796E8B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485847293485029E-3"/>
                  <c:y val="-6.8952349582983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92-4690-B6F8-C39796E8B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429236467429097E-3"/>
                  <c:y val="7.354917288851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485847293486018E-3"/>
                  <c:y val="5.286346801362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SETJEN</c:v>
                </c:pt>
                <c:pt idx="1">
                  <c:v>ITJEN</c:v>
                </c:pt>
                <c:pt idx="2">
                  <c:v>DITJEN LEMKERMA</c:v>
                </c:pt>
                <c:pt idx="3">
                  <c:v>DITJEN BELMAWA</c:v>
                </c:pt>
                <c:pt idx="4">
                  <c:v>DITJEN SDID</c:v>
                </c:pt>
                <c:pt idx="5">
                  <c:v>DITJEN RISBANG</c:v>
                </c:pt>
                <c:pt idx="6">
                  <c:v>DITJEN PI</c:v>
                </c:pt>
              </c:strCache>
            </c:strRef>
          </c:cat>
          <c:val>
            <c:numRef>
              <c:f>Sheet1!$B$2:$B$8</c:f>
              <c:numCache>
                <c:formatCode>_(* #,##0.00_);_(* \(#,##0.00\);_(* "-"??_);_(@_)</c:formatCode>
                <c:ptCount val="7"/>
                <c:pt idx="0">
                  <c:v>90.910845114706603</c:v>
                </c:pt>
                <c:pt idx="1">
                  <c:v>94.48181713036881</c:v>
                </c:pt>
                <c:pt idx="2">
                  <c:v>87.290768967637916</c:v>
                </c:pt>
                <c:pt idx="3">
                  <c:v>93.519370967947637</c:v>
                </c:pt>
                <c:pt idx="4">
                  <c:v>84.043367187675017</c:v>
                </c:pt>
                <c:pt idx="5">
                  <c:v>97.642156927941798</c:v>
                </c:pt>
                <c:pt idx="6">
                  <c:v>95.415084390990458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BA-48D1-8D24-4C6FF31FB8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704768"/>
        <c:axId val="222716288"/>
        <c:axId val="0"/>
      </c:bar3DChart>
      <c:catAx>
        <c:axId val="2227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16288"/>
        <c:crosses val="autoZero"/>
        <c:auto val="1"/>
        <c:lblAlgn val="ctr"/>
        <c:lblOffset val="100"/>
        <c:noMultiLvlLbl val="0"/>
      </c:catAx>
      <c:valAx>
        <c:axId val="2227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660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2.0228000272115225E-3"/>
                  <c:y val="-4.82117506750288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857259690721007E-2"/>
                  <c:y val="-2.51843963825688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712273126815301E-2"/>
                  <c:y val="1.2592260306267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Sheet12!$A$6:$A$9</c:f>
              <c:strCache>
                <c:ptCount val="4"/>
                <c:pt idx="0">
                  <c:v>BELANJA PEGAWAI</c:v>
                </c:pt>
                <c:pt idx="1">
                  <c:v>BELANJA BARANG</c:v>
                </c:pt>
                <c:pt idx="2">
                  <c:v>BELANJA MODAL</c:v>
                </c:pt>
                <c:pt idx="3">
                  <c:v>BELANJA BANTUAN SOSIAL</c:v>
                </c:pt>
              </c:strCache>
            </c:strRef>
          </c:cat>
          <c:val>
            <c:numRef>
              <c:f>Sheet12!$B$6:$B$9</c:f>
              <c:numCache>
                <c:formatCode>_(* #,##0.0_);_(* \(#,##0.0\);_(* "-"_);_(@_)</c:formatCode>
                <c:ptCount val="4"/>
                <c:pt idx="0">
                  <c:v>32.769876361429183</c:v>
                </c:pt>
                <c:pt idx="1">
                  <c:v>46.868341919985227</c:v>
                </c:pt>
                <c:pt idx="2">
                  <c:v>9.6561544149006284</c:v>
                </c:pt>
                <c:pt idx="3">
                  <c:v>10.705627303684961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9E471-CE30-4A96-8966-88F26537301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DC08EC-EBA5-4AA3-85EF-9405169E05F0}">
      <dgm:prSet phldrT="[Text]"/>
      <dgm:spPr/>
      <dgm:t>
        <a:bodyPr/>
        <a:lstStyle/>
        <a:p>
          <a:r>
            <a:rPr lang="en-US" b="1" dirty="0"/>
            <a:t>Bendahara Pengeluaran dan Penerimaan</a:t>
          </a:r>
        </a:p>
      </dgm:t>
    </dgm:pt>
    <dgm:pt modelId="{0FAF2FBA-6798-4E71-B7FB-ED0C708D3F7B}" type="parTrans" cxnId="{E7EA9F48-3C31-440E-BAEC-DA9394DE9245}">
      <dgm:prSet/>
      <dgm:spPr/>
      <dgm:t>
        <a:bodyPr/>
        <a:lstStyle/>
        <a:p>
          <a:endParaRPr lang="en-US"/>
        </a:p>
      </dgm:t>
    </dgm:pt>
    <dgm:pt modelId="{4D37017A-6A04-4675-A689-2B6473706E19}" type="sibTrans" cxnId="{E7EA9F48-3C31-440E-BAEC-DA9394DE9245}">
      <dgm:prSet/>
      <dgm:spPr/>
      <dgm:t>
        <a:bodyPr/>
        <a:lstStyle/>
        <a:p>
          <a:endParaRPr lang="en-US"/>
        </a:p>
      </dgm:t>
    </dgm:pt>
    <dgm:pt modelId="{854E3C87-CAF9-4318-A479-59A9023B3117}">
      <dgm:prSet phldrT="[Text]"/>
      <dgm:spPr/>
      <dgm:t>
        <a:bodyPr/>
        <a:lstStyle/>
        <a:p>
          <a:r>
            <a:rPr lang="en-US" b="1" dirty="0"/>
            <a:t>PPK</a:t>
          </a:r>
        </a:p>
      </dgm:t>
    </dgm:pt>
    <dgm:pt modelId="{4C134572-F03C-413A-BD47-1F58321A1F2D}" type="parTrans" cxnId="{14D811A6-EA2C-4E78-B8C2-FF4C7664D312}">
      <dgm:prSet/>
      <dgm:spPr/>
      <dgm:t>
        <a:bodyPr/>
        <a:lstStyle/>
        <a:p>
          <a:endParaRPr lang="en-US"/>
        </a:p>
      </dgm:t>
    </dgm:pt>
    <dgm:pt modelId="{7E65FC7B-4A54-4556-81BB-98008B154648}" type="sibTrans" cxnId="{14D811A6-EA2C-4E78-B8C2-FF4C7664D312}">
      <dgm:prSet/>
      <dgm:spPr/>
      <dgm:t>
        <a:bodyPr/>
        <a:lstStyle/>
        <a:p>
          <a:endParaRPr lang="en-US"/>
        </a:p>
      </dgm:t>
    </dgm:pt>
    <dgm:pt modelId="{ECDD0CF5-44B2-4F98-83CE-DEAB385624E7}">
      <dgm:prSet phldrT="[Text]"/>
      <dgm:spPr/>
      <dgm:t>
        <a:bodyPr/>
        <a:lstStyle/>
        <a:p>
          <a:r>
            <a:rPr lang="en-US" b="1" dirty="0"/>
            <a:t>PPSPM</a:t>
          </a:r>
        </a:p>
      </dgm:t>
    </dgm:pt>
    <dgm:pt modelId="{07D9B02F-D09F-47D7-B65E-D296F5ECA636}" type="parTrans" cxnId="{A98FAE23-1634-498D-95DE-FA1B83C2F61F}">
      <dgm:prSet/>
      <dgm:spPr/>
      <dgm:t>
        <a:bodyPr/>
        <a:lstStyle/>
        <a:p>
          <a:endParaRPr lang="en-US"/>
        </a:p>
      </dgm:t>
    </dgm:pt>
    <dgm:pt modelId="{4F42ED01-D2B7-43A3-AED2-C3B4C10CAFDA}" type="sibTrans" cxnId="{A98FAE23-1634-498D-95DE-FA1B83C2F61F}">
      <dgm:prSet/>
      <dgm:spPr/>
      <dgm:t>
        <a:bodyPr/>
        <a:lstStyle/>
        <a:p>
          <a:endParaRPr lang="en-US"/>
        </a:p>
      </dgm:t>
    </dgm:pt>
    <dgm:pt modelId="{CF04116C-9C67-4A6D-B93C-38286F55BF61}">
      <dgm:prSet/>
      <dgm:spPr/>
      <dgm:t>
        <a:bodyPr/>
        <a:lstStyle/>
        <a:p>
          <a:r>
            <a:rPr lang="en-US" b="1" dirty="0"/>
            <a:t>KPA</a:t>
          </a:r>
        </a:p>
      </dgm:t>
    </dgm:pt>
    <dgm:pt modelId="{A8CE5C99-9DAE-4C0F-9525-A2D7811C63B3}" type="parTrans" cxnId="{24D4F4BE-FB19-44BF-8982-C5BB0E47F576}">
      <dgm:prSet/>
      <dgm:spPr/>
      <dgm:t>
        <a:bodyPr/>
        <a:lstStyle/>
        <a:p>
          <a:endParaRPr lang="en-US"/>
        </a:p>
      </dgm:t>
    </dgm:pt>
    <dgm:pt modelId="{A798D760-4F37-460B-AADA-5A8DD6AD01C2}" type="sibTrans" cxnId="{24D4F4BE-FB19-44BF-8982-C5BB0E47F576}">
      <dgm:prSet/>
      <dgm:spPr/>
      <dgm:t>
        <a:bodyPr/>
        <a:lstStyle/>
        <a:p>
          <a:endParaRPr lang="en-US"/>
        </a:p>
      </dgm:t>
    </dgm:pt>
    <dgm:pt modelId="{7355A17F-70CE-4E3C-BF8D-6CC623B02250}">
      <dgm:prSet/>
      <dgm:spPr/>
      <dgm:t>
        <a:bodyPr/>
        <a:lstStyle/>
        <a:p>
          <a:r>
            <a:rPr lang="en-US" b="1" dirty="0"/>
            <a:t>Bendahara Pengeluaran pembantu dan Pengelola Belanja Pegawai</a:t>
          </a:r>
        </a:p>
      </dgm:t>
    </dgm:pt>
    <dgm:pt modelId="{A6885879-C143-47C5-9B08-6C8F12C9F4E2}" type="parTrans" cxnId="{E5C184AB-ECDD-4A63-9690-189B7542DC91}">
      <dgm:prSet/>
      <dgm:spPr/>
      <dgm:t>
        <a:bodyPr/>
        <a:lstStyle/>
        <a:p>
          <a:endParaRPr lang="en-US"/>
        </a:p>
      </dgm:t>
    </dgm:pt>
    <dgm:pt modelId="{DC4D0BF3-9094-4E50-93FB-8E170C8C9B49}" type="sibTrans" cxnId="{E5C184AB-ECDD-4A63-9690-189B7542DC91}">
      <dgm:prSet/>
      <dgm:spPr/>
      <dgm:t>
        <a:bodyPr/>
        <a:lstStyle/>
        <a:p>
          <a:endParaRPr lang="en-US"/>
        </a:p>
      </dgm:t>
    </dgm:pt>
    <dgm:pt modelId="{13A1521F-F6E2-41B1-9CC0-812C09B88D49}" type="pres">
      <dgm:prSet presAssocID="{2FF9E471-CE30-4A96-8966-88F2653730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4A8A143-C81E-4838-9D60-9AD096A6D9DF}" type="pres">
      <dgm:prSet presAssocID="{7355A17F-70CE-4E3C-BF8D-6CC623B02250}" presName="composite" presStyleCnt="0"/>
      <dgm:spPr/>
    </dgm:pt>
    <dgm:pt modelId="{DD010C42-4D85-44E6-840F-E15FA1B20817}" type="pres">
      <dgm:prSet presAssocID="{7355A17F-70CE-4E3C-BF8D-6CC623B02250}" presName="LShape" presStyleLbl="alignNode1" presStyleIdx="0" presStyleCnt="9" custScaleY="221475" custLinFactNeighborX="-123" custLinFactNeighborY="57500"/>
      <dgm:spPr/>
    </dgm:pt>
    <dgm:pt modelId="{E4A1C3C5-60C1-4C57-B23D-0127969A6338}" type="pres">
      <dgm:prSet presAssocID="{7355A17F-70CE-4E3C-BF8D-6CC623B02250}" presName="ParentText" presStyleLbl="revTx" presStyleIdx="0" presStyleCnt="5" custLinFactNeighborX="8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2DE02-A152-415B-B435-48F2106B5591}" type="pres">
      <dgm:prSet presAssocID="{7355A17F-70CE-4E3C-BF8D-6CC623B02250}" presName="Triangle" presStyleLbl="alignNode1" presStyleIdx="1" presStyleCnt="9"/>
      <dgm:spPr/>
    </dgm:pt>
    <dgm:pt modelId="{E5D0D183-CA3E-41FA-87F7-B385350B049D}" type="pres">
      <dgm:prSet presAssocID="{DC4D0BF3-9094-4E50-93FB-8E170C8C9B49}" presName="sibTrans" presStyleCnt="0"/>
      <dgm:spPr/>
    </dgm:pt>
    <dgm:pt modelId="{C64BE2A2-FEE8-45FA-9D53-557B5747453C}" type="pres">
      <dgm:prSet presAssocID="{DC4D0BF3-9094-4E50-93FB-8E170C8C9B49}" presName="space" presStyleCnt="0"/>
      <dgm:spPr/>
    </dgm:pt>
    <dgm:pt modelId="{B7B03993-84FF-4176-8C95-D5C449812EE6}" type="pres">
      <dgm:prSet presAssocID="{45DC08EC-EBA5-4AA3-85EF-9405169E05F0}" presName="composite" presStyleCnt="0"/>
      <dgm:spPr/>
    </dgm:pt>
    <dgm:pt modelId="{AC85C9B8-AE19-4BA0-8EE2-2CD41DD44DAC}" type="pres">
      <dgm:prSet presAssocID="{45DC08EC-EBA5-4AA3-85EF-9405169E05F0}" presName="LShape" presStyleLbl="alignNode1" presStyleIdx="2" presStyleCnt="9" custScaleY="198138" custLinFactNeighborX="-5343" custLinFactNeighborY="42521"/>
      <dgm:spPr/>
    </dgm:pt>
    <dgm:pt modelId="{A54D01CC-A1DF-455A-B4AE-25C18CBC81C3}" type="pres">
      <dgm:prSet presAssocID="{45DC08EC-EBA5-4AA3-85EF-9405169E05F0}" presName="ParentText" presStyleLbl="revTx" presStyleIdx="1" presStyleCnt="5" custLinFactNeighborX="10159" custLinFactNeighborY="10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0B5B4-3B97-4EF3-BDC1-1B38C4CA1827}" type="pres">
      <dgm:prSet presAssocID="{45DC08EC-EBA5-4AA3-85EF-9405169E05F0}" presName="Triangle" presStyleLbl="alignNode1" presStyleIdx="3" presStyleCnt="9" custLinFactNeighborX="-32168"/>
      <dgm:spPr/>
    </dgm:pt>
    <dgm:pt modelId="{D3FA5365-1B76-4315-AC9C-34ED255EBFCD}" type="pres">
      <dgm:prSet presAssocID="{4D37017A-6A04-4675-A689-2B6473706E19}" presName="sibTrans" presStyleCnt="0"/>
      <dgm:spPr/>
    </dgm:pt>
    <dgm:pt modelId="{83EDF8E6-1FB7-466C-8C0C-33DB8352CAF4}" type="pres">
      <dgm:prSet presAssocID="{4D37017A-6A04-4675-A689-2B6473706E19}" presName="space" presStyleCnt="0"/>
      <dgm:spPr/>
    </dgm:pt>
    <dgm:pt modelId="{8D769A19-C52D-486C-9C68-5004C46485DB}" type="pres">
      <dgm:prSet presAssocID="{854E3C87-CAF9-4318-A479-59A9023B3117}" presName="composite" presStyleCnt="0"/>
      <dgm:spPr/>
    </dgm:pt>
    <dgm:pt modelId="{B7AC61DE-C7E5-4F76-B4CA-FD272E8187CC}" type="pres">
      <dgm:prSet presAssocID="{854E3C87-CAF9-4318-A479-59A9023B3117}" presName="LShape" presStyleLbl="alignNode1" presStyleIdx="4" presStyleCnt="9"/>
      <dgm:spPr/>
    </dgm:pt>
    <dgm:pt modelId="{7CD43A1E-1F20-4027-B26D-CED6F639C753}" type="pres">
      <dgm:prSet presAssocID="{854E3C87-CAF9-4318-A479-59A9023B311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A3258-671A-4093-9211-4A0AC14DC798}" type="pres">
      <dgm:prSet presAssocID="{854E3C87-CAF9-4318-A479-59A9023B3117}" presName="Triangle" presStyleLbl="alignNode1" presStyleIdx="5" presStyleCnt="9"/>
      <dgm:spPr/>
    </dgm:pt>
    <dgm:pt modelId="{320CF27C-79F4-4317-8758-3258719D3306}" type="pres">
      <dgm:prSet presAssocID="{7E65FC7B-4A54-4556-81BB-98008B154648}" presName="sibTrans" presStyleCnt="0"/>
      <dgm:spPr/>
    </dgm:pt>
    <dgm:pt modelId="{B5B144BB-9589-47A9-B05A-9579D830ACEE}" type="pres">
      <dgm:prSet presAssocID="{7E65FC7B-4A54-4556-81BB-98008B154648}" presName="space" presStyleCnt="0"/>
      <dgm:spPr/>
    </dgm:pt>
    <dgm:pt modelId="{C7F4FAFB-C9AC-4281-ABCC-5128183008FC}" type="pres">
      <dgm:prSet presAssocID="{ECDD0CF5-44B2-4F98-83CE-DEAB385624E7}" presName="composite" presStyleCnt="0"/>
      <dgm:spPr/>
    </dgm:pt>
    <dgm:pt modelId="{E17D9772-9455-49F6-8596-55D5ABA8F157}" type="pres">
      <dgm:prSet presAssocID="{ECDD0CF5-44B2-4F98-83CE-DEAB385624E7}" presName="LShape" presStyleLbl="alignNode1" presStyleIdx="6" presStyleCnt="9"/>
      <dgm:spPr/>
    </dgm:pt>
    <dgm:pt modelId="{66765D4B-27BA-4931-B415-E43D9F20CE70}" type="pres">
      <dgm:prSet presAssocID="{ECDD0CF5-44B2-4F98-83CE-DEAB385624E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E40C4-2A62-4FE4-B0E1-C76A3FC451A2}" type="pres">
      <dgm:prSet presAssocID="{ECDD0CF5-44B2-4F98-83CE-DEAB385624E7}" presName="Triangle" presStyleLbl="alignNode1" presStyleIdx="7" presStyleCnt="9"/>
      <dgm:spPr/>
    </dgm:pt>
    <dgm:pt modelId="{12ED3FE3-50A7-4153-87D1-D18223293195}" type="pres">
      <dgm:prSet presAssocID="{4F42ED01-D2B7-43A3-AED2-C3B4C10CAFDA}" presName="sibTrans" presStyleCnt="0"/>
      <dgm:spPr/>
    </dgm:pt>
    <dgm:pt modelId="{8289F456-2AB3-4466-BD60-6845276D3143}" type="pres">
      <dgm:prSet presAssocID="{4F42ED01-D2B7-43A3-AED2-C3B4C10CAFDA}" presName="space" presStyleCnt="0"/>
      <dgm:spPr/>
    </dgm:pt>
    <dgm:pt modelId="{A128EA6F-D19F-4539-BEB1-DD36CDC06A22}" type="pres">
      <dgm:prSet presAssocID="{CF04116C-9C67-4A6D-B93C-38286F55BF61}" presName="composite" presStyleCnt="0"/>
      <dgm:spPr/>
    </dgm:pt>
    <dgm:pt modelId="{80BDA58B-7BD2-4F04-8F2F-2C095DB49407}" type="pres">
      <dgm:prSet presAssocID="{CF04116C-9C67-4A6D-B93C-38286F55BF61}" presName="LShape" presStyleLbl="alignNode1" presStyleIdx="8" presStyleCnt="9"/>
      <dgm:spPr/>
    </dgm:pt>
    <dgm:pt modelId="{AEEB8E8F-70FC-4E6B-9318-2AC951312381}" type="pres">
      <dgm:prSet presAssocID="{CF04116C-9C67-4A6D-B93C-38286F55BF6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A9F48-3C31-440E-BAEC-DA9394DE9245}" srcId="{2FF9E471-CE30-4A96-8966-88F265373011}" destId="{45DC08EC-EBA5-4AA3-85EF-9405169E05F0}" srcOrd="1" destOrd="0" parTransId="{0FAF2FBA-6798-4E71-B7FB-ED0C708D3F7B}" sibTransId="{4D37017A-6A04-4675-A689-2B6473706E19}"/>
    <dgm:cxn modelId="{24D4F4BE-FB19-44BF-8982-C5BB0E47F576}" srcId="{2FF9E471-CE30-4A96-8966-88F265373011}" destId="{CF04116C-9C67-4A6D-B93C-38286F55BF61}" srcOrd="4" destOrd="0" parTransId="{A8CE5C99-9DAE-4C0F-9525-A2D7811C63B3}" sibTransId="{A798D760-4F37-460B-AADA-5A8DD6AD01C2}"/>
    <dgm:cxn modelId="{84948D95-9CA2-4F20-8141-11184A9CA4DE}" type="presOf" srcId="{CF04116C-9C67-4A6D-B93C-38286F55BF61}" destId="{AEEB8E8F-70FC-4E6B-9318-2AC951312381}" srcOrd="0" destOrd="0" presId="urn:microsoft.com/office/officeart/2009/3/layout/StepUpProcess"/>
    <dgm:cxn modelId="{7ADF1F16-70F4-40EB-B0BF-4864B43C308B}" type="presOf" srcId="{7355A17F-70CE-4E3C-BF8D-6CC623B02250}" destId="{E4A1C3C5-60C1-4C57-B23D-0127969A6338}" srcOrd="0" destOrd="0" presId="urn:microsoft.com/office/officeart/2009/3/layout/StepUpProcess"/>
    <dgm:cxn modelId="{E5C184AB-ECDD-4A63-9690-189B7542DC91}" srcId="{2FF9E471-CE30-4A96-8966-88F265373011}" destId="{7355A17F-70CE-4E3C-BF8D-6CC623B02250}" srcOrd="0" destOrd="0" parTransId="{A6885879-C143-47C5-9B08-6C8F12C9F4E2}" sibTransId="{DC4D0BF3-9094-4E50-93FB-8E170C8C9B49}"/>
    <dgm:cxn modelId="{14D811A6-EA2C-4E78-B8C2-FF4C7664D312}" srcId="{2FF9E471-CE30-4A96-8966-88F265373011}" destId="{854E3C87-CAF9-4318-A479-59A9023B3117}" srcOrd="2" destOrd="0" parTransId="{4C134572-F03C-413A-BD47-1F58321A1F2D}" sibTransId="{7E65FC7B-4A54-4556-81BB-98008B154648}"/>
    <dgm:cxn modelId="{BC677B44-9D1A-4F1C-A0B6-2DF33A904ED4}" type="presOf" srcId="{854E3C87-CAF9-4318-A479-59A9023B3117}" destId="{7CD43A1E-1F20-4027-B26D-CED6F639C753}" srcOrd="0" destOrd="0" presId="urn:microsoft.com/office/officeart/2009/3/layout/StepUpProcess"/>
    <dgm:cxn modelId="{031C324D-F3C6-40AA-A4E0-7BEFC13B192A}" type="presOf" srcId="{2FF9E471-CE30-4A96-8966-88F265373011}" destId="{13A1521F-F6E2-41B1-9CC0-812C09B88D49}" srcOrd="0" destOrd="0" presId="urn:microsoft.com/office/officeart/2009/3/layout/StepUpProcess"/>
    <dgm:cxn modelId="{A98FAE23-1634-498D-95DE-FA1B83C2F61F}" srcId="{2FF9E471-CE30-4A96-8966-88F265373011}" destId="{ECDD0CF5-44B2-4F98-83CE-DEAB385624E7}" srcOrd="3" destOrd="0" parTransId="{07D9B02F-D09F-47D7-B65E-D296F5ECA636}" sibTransId="{4F42ED01-D2B7-43A3-AED2-C3B4C10CAFDA}"/>
    <dgm:cxn modelId="{4155527D-F2E6-4AF0-B1E1-804A7433C4E0}" type="presOf" srcId="{45DC08EC-EBA5-4AA3-85EF-9405169E05F0}" destId="{A54D01CC-A1DF-455A-B4AE-25C18CBC81C3}" srcOrd="0" destOrd="0" presId="urn:microsoft.com/office/officeart/2009/3/layout/StepUpProcess"/>
    <dgm:cxn modelId="{8D104E0D-DCF9-4612-851F-66987AB610C0}" type="presOf" srcId="{ECDD0CF5-44B2-4F98-83CE-DEAB385624E7}" destId="{66765D4B-27BA-4931-B415-E43D9F20CE70}" srcOrd="0" destOrd="0" presId="urn:microsoft.com/office/officeart/2009/3/layout/StepUpProcess"/>
    <dgm:cxn modelId="{05378D4F-7E56-4361-A254-FFED92860A5F}" type="presParOf" srcId="{13A1521F-F6E2-41B1-9CC0-812C09B88D49}" destId="{34A8A143-C81E-4838-9D60-9AD096A6D9DF}" srcOrd="0" destOrd="0" presId="urn:microsoft.com/office/officeart/2009/3/layout/StepUpProcess"/>
    <dgm:cxn modelId="{65BE66B3-4143-40B9-89B9-4CE8DCB2A9DB}" type="presParOf" srcId="{34A8A143-C81E-4838-9D60-9AD096A6D9DF}" destId="{DD010C42-4D85-44E6-840F-E15FA1B20817}" srcOrd="0" destOrd="0" presId="urn:microsoft.com/office/officeart/2009/3/layout/StepUpProcess"/>
    <dgm:cxn modelId="{AF403F60-768B-477A-8912-BAC90E6DEFAE}" type="presParOf" srcId="{34A8A143-C81E-4838-9D60-9AD096A6D9DF}" destId="{E4A1C3C5-60C1-4C57-B23D-0127969A6338}" srcOrd="1" destOrd="0" presId="urn:microsoft.com/office/officeart/2009/3/layout/StepUpProcess"/>
    <dgm:cxn modelId="{8B18F254-88BC-45A9-ADE6-430BF7A03C5F}" type="presParOf" srcId="{34A8A143-C81E-4838-9D60-9AD096A6D9DF}" destId="{FB82DE02-A152-415B-B435-48F2106B5591}" srcOrd="2" destOrd="0" presId="urn:microsoft.com/office/officeart/2009/3/layout/StepUpProcess"/>
    <dgm:cxn modelId="{D762351E-27F1-4A5E-9EBB-8D195E6A340F}" type="presParOf" srcId="{13A1521F-F6E2-41B1-9CC0-812C09B88D49}" destId="{E5D0D183-CA3E-41FA-87F7-B385350B049D}" srcOrd="1" destOrd="0" presId="urn:microsoft.com/office/officeart/2009/3/layout/StepUpProcess"/>
    <dgm:cxn modelId="{6FA290FA-7EF6-4B84-8FA2-AF52C279691D}" type="presParOf" srcId="{E5D0D183-CA3E-41FA-87F7-B385350B049D}" destId="{C64BE2A2-FEE8-45FA-9D53-557B5747453C}" srcOrd="0" destOrd="0" presId="urn:microsoft.com/office/officeart/2009/3/layout/StepUpProcess"/>
    <dgm:cxn modelId="{557F595D-DA42-40E4-AE27-16D8F050722E}" type="presParOf" srcId="{13A1521F-F6E2-41B1-9CC0-812C09B88D49}" destId="{B7B03993-84FF-4176-8C95-D5C449812EE6}" srcOrd="2" destOrd="0" presId="urn:microsoft.com/office/officeart/2009/3/layout/StepUpProcess"/>
    <dgm:cxn modelId="{1D012326-040A-4717-88D3-0C12B4116DE5}" type="presParOf" srcId="{B7B03993-84FF-4176-8C95-D5C449812EE6}" destId="{AC85C9B8-AE19-4BA0-8EE2-2CD41DD44DAC}" srcOrd="0" destOrd="0" presId="urn:microsoft.com/office/officeart/2009/3/layout/StepUpProcess"/>
    <dgm:cxn modelId="{B9AC5D9F-B668-4C19-A9B8-D91D2C261856}" type="presParOf" srcId="{B7B03993-84FF-4176-8C95-D5C449812EE6}" destId="{A54D01CC-A1DF-455A-B4AE-25C18CBC81C3}" srcOrd="1" destOrd="0" presId="urn:microsoft.com/office/officeart/2009/3/layout/StepUpProcess"/>
    <dgm:cxn modelId="{77B85D2B-6B9B-4A2C-B207-2BDAF4F8A9FB}" type="presParOf" srcId="{B7B03993-84FF-4176-8C95-D5C449812EE6}" destId="{7420B5B4-3B97-4EF3-BDC1-1B38C4CA1827}" srcOrd="2" destOrd="0" presId="urn:microsoft.com/office/officeart/2009/3/layout/StepUpProcess"/>
    <dgm:cxn modelId="{66FB7AE6-AD19-4C04-B1AA-3A05C77CEA4B}" type="presParOf" srcId="{13A1521F-F6E2-41B1-9CC0-812C09B88D49}" destId="{D3FA5365-1B76-4315-AC9C-34ED255EBFCD}" srcOrd="3" destOrd="0" presId="urn:microsoft.com/office/officeart/2009/3/layout/StepUpProcess"/>
    <dgm:cxn modelId="{673BD2D6-92F1-4485-9CFF-B8E3C94331C4}" type="presParOf" srcId="{D3FA5365-1B76-4315-AC9C-34ED255EBFCD}" destId="{83EDF8E6-1FB7-466C-8C0C-33DB8352CAF4}" srcOrd="0" destOrd="0" presId="urn:microsoft.com/office/officeart/2009/3/layout/StepUpProcess"/>
    <dgm:cxn modelId="{708ADC72-3796-4D0C-BB6B-47B77BF9B202}" type="presParOf" srcId="{13A1521F-F6E2-41B1-9CC0-812C09B88D49}" destId="{8D769A19-C52D-486C-9C68-5004C46485DB}" srcOrd="4" destOrd="0" presId="urn:microsoft.com/office/officeart/2009/3/layout/StepUpProcess"/>
    <dgm:cxn modelId="{CAB18C0B-648B-42E2-AA09-FF182141EDD1}" type="presParOf" srcId="{8D769A19-C52D-486C-9C68-5004C46485DB}" destId="{B7AC61DE-C7E5-4F76-B4CA-FD272E8187CC}" srcOrd="0" destOrd="0" presId="urn:microsoft.com/office/officeart/2009/3/layout/StepUpProcess"/>
    <dgm:cxn modelId="{8C2E879C-49C5-4854-AF70-DDD596133C17}" type="presParOf" srcId="{8D769A19-C52D-486C-9C68-5004C46485DB}" destId="{7CD43A1E-1F20-4027-B26D-CED6F639C753}" srcOrd="1" destOrd="0" presId="urn:microsoft.com/office/officeart/2009/3/layout/StepUpProcess"/>
    <dgm:cxn modelId="{B58CDFC8-85AD-41CC-AC72-4EDFCDF60721}" type="presParOf" srcId="{8D769A19-C52D-486C-9C68-5004C46485DB}" destId="{2B2A3258-671A-4093-9211-4A0AC14DC798}" srcOrd="2" destOrd="0" presId="urn:microsoft.com/office/officeart/2009/3/layout/StepUpProcess"/>
    <dgm:cxn modelId="{3846FC97-F102-4965-A22F-EA52E1CE1403}" type="presParOf" srcId="{13A1521F-F6E2-41B1-9CC0-812C09B88D49}" destId="{320CF27C-79F4-4317-8758-3258719D3306}" srcOrd="5" destOrd="0" presId="urn:microsoft.com/office/officeart/2009/3/layout/StepUpProcess"/>
    <dgm:cxn modelId="{8792A08F-D486-4B3C-B5EC-E26CD8F5CA2F}" type="presParOf" srcId="{320CF27C-79F4-4317-8758-3258719D3306}" destId="{B5B144BB-9589-47A9-B05A-9579D830ACEE}" srcOrd="0" destOrd="0" presId="urn:microsoft.com/office/officeart/2009/3/layout/StepUpProcess"/>
    <dgm:cxn modelId="{8E86687E-0681-4A22-A1AE-A5A174148439}" type="presParOf" srcId="{13A1521F-F6E2-41B1-9CC0-812C09B88D49}" destId="{C7F4FAFB-C9AC-4281-ABCC-5128183008FC}" srcOrd="6" destOrd="0" presId="urn:microsoft.com/office/officeart/2009/3/layout/StepUpProcess"/>
    <dgm:cxn modelId="{195C07A1-FA5C-4F49-8959-28DEC13DA0AE}" type="presParOf" srcId="{C7F4FAFB-C9AC-4281-ABCC-5128183008FC}" destId="{E17D9772-9455-49F6-8596-55D5ABA8F157}" srcOrd="0" destOrd="0" presId="urn:microsoft.com/office/officeart/2009/3/layout/StepUpProcess"/>
    <dgm:cxn modelId="{E3126D69-16D5-4886-915D-4A971804BAE5}" type="presParOf" srcId="{C7F4FAFB-C9AC-4281-ABCC-5128183008FC}" destId="{66765D4B-27BA-4931-B415-E43D9F20CE70}" srcOrd="1" destOrd="0" presId="urn:microsoft.com/office/officeart/2009/3/layout/StepUpProcess"/>
    <dgm:cxn modelId="{2F3BEB97-39CF-4BF7-B1AB-197996A1AEE7}" type="presParOf" srcId="{C7F4FAFB-C9AC-4281-ABCC-5128183008FC}" destId="{6F3E40C4-2A62-4FE4-B0E1-C76A3FC451A2}" srcOrd="2" destOrd="0" presId="urn:microsoft.com/office/officeart/2009/3/layout/StepUpProcess"/>
    <dgm:cxn modelId="{0492AE4E-07A9-462C-9A94-CF268A8C0D4A}" type="presParOf" srcId="{13A1521F-F6E2-41B1-9CC0-812C09B88D49}" destId="{12ED3FE3-50A7-4153-87D1-D18223293195}" srcOrd="7" destOrd="0" presId="urn:microsoft.com/office/officeart/2009/3/layout/StepUpProcess"/>
    <dgm:cxn modelId="{8E6BFF38-E29A-4B7C-949D-3C59C1B95C17}" type="presParOf" srcId="{12ED3FE3-50A7-4153-87D1-D18223293195}" destId="{8289F456-2AB3-4466-BD60-6845276D3143}" srcOrd="0" destOrd="0" presId="urn:microsoft.com/office/officeart/2009/3/layout/StepUpProcess"/>
    <dgm:cxn modelId="{8A0BBB7D-1384-4650-830A-53D39259CDC3}" type="presParOf" srcId="{13A1521F-F6E2-41B1-9CC0-812C09B88D49}" destId="{A128EA6F-D19F-4539-BEB1-DD36CDC06A22}" srcOrd="8" destOrd="0" presId="urn:microsoft.com/office/officeart/2009/3/layout/StepUpProcess"/>
    <dgm:cxn modelId="{6D203692-48DC-412F-A507-929E54FFBC6D}" type="presParOf" srcId="{A128EA6F-D19F-4539-BEB1-DD36CDC06A22}" destId="{80BDA58B-7BD2-4F04-8F2F-2C095DB49407}" srcOrd="0" destOrd="0" presId="urn:microsoft.com/office/officeart/2009/3/layout/StepUpProcess"/>
    <dgm:cxn modelId="{047777C1-0E35-4F43-9615-B873F9C299AD}" type="presParOf" srcId="{A128EA6F-D19F-4539-BEB1-DD36CDC06A22}" destId="{AEEB8E8F-70FC-4E6B-9318-2AC95131238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4971A-E758-4777-A862-B0C02F05611D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C9291502-6461-4465-B34E-52FEF9A7FA17}">
      <dgm:prSet phldrT="[Text]" custT="1"/>
      <dgm:spPr/>
      <dgm:t>
        <a:bodyPr/>
        <a:lstStyle/>
        <a:p>
          <a:r>
            <a:rPr lang="id-ID" sz="1600" b="1" dirty="0" smtClean="0"/>
            <a:t>KPA</a:t>
          </a:r>
          <a:endParaRPr lang="id-ID" sz="1600" b="1" dirty="0"/>
        </a:p>
      </dgm:t>
    </dgm:pt>
    <dgm:pt modelId="{30F19B94-7E98-4BC1-AE47-0371F6FFDC87}" type="parTrans" cxnId="{E6B31683-F7E7-4DE1-81CF-2EF5558D944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6F2BCBD-0D36-48D5-B0D3-57C82AE25CF5}" type="sibTrans" cxnId="{E6B31683-F7E7-4DE1-81CF-2EF5558D944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65E83426-0E03-4D5E-AD41-49EA1B54E575}">
      <dgm:prSet phldrT="[Text]" custT="1"/>
      <dgm:spPr/>
      <dgm:t>
        <a:bodyPr/>
        <a:lstStyle/>
        <a:p>
          <a:r>
            <a:rPr lang="id-ID" sz="1400" dirty="0" smtClean="0"/>
            <a:t>Menyusun DIPA</a:t>
          </a:r>
          <a:endParaRPr lang="id-ID" sz="1400" dirty="0"/>
        </a:p>
      </dgm:t>
    </dgm:pt>
    <dgm:pt modelId="{1FE45541-D312-4E2F-B32D-D7A18D70B42E}" type="parTrans" cxnId="{3FE90F2F-69C2-4862-9AC2-519A6B1089B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4B768F8-AE8A-4F65-B927-D018E3390C24}" type="sibTrans" cxnId="{3FE90F2F-69C2-4862-9AC2-519A6B1089B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25CC764B-B510-4E63-933E-C9D602AAD6A2}">
      <dgm:prSet custT="1"/>
      <dgm:spPr/>
      <dgm:t>
        <a:bodyPr/>
        <a:lstStyle/>
        <a:p>
          <a:r>
            <a:rPr lang="id-ID" sz="1400" dirty="0" smtClean="0"/>
            <a:t>Menetapkan PPK, PPSPM, dan panitia/pejabat yang terlibat</a:t>
          </a:r>
        </a:p>
      </dgm:t>
    </dgm:pt>
    <dgm:pt modelId="{E4C1B9A9-CBF3-4116-996F-8732A69A38C2}" type="parTrans" cxnId="{018FF9AA-5384-4DD0-9FDB-F13E9517F795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267FC49-21C3-4A17-99F3-3E1B8BB9B8FC}" type="sibTrans" cxnId="{018FF9AA-5384-4DD0-9FDB-F13E9517F795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D1434662-B563-4750-A7F5-31B745C18E45}">
      <dgm:prSet custT="1"/>
      <dgm:spPr/>
      <dgm:t>
        <a:bodyPr/>
        <a:lstStyle/>
        <a:p>
          <a:r>
            <a:rPr lang="id-ID" sz="1400" dirty="0" smtClean="0"/>
            <a:t>M</a:t>
          </a:r>
          <a:r>
            <a:rPr lang="fi-FI" sz="1400" dirty="0" smtClean="0"/>
            <a:t>enetapkan rencana pelaksanaan</a:t>
          </a:r>
          <a:r>
            <a:rPr lang="id-ID" sz="1400" dirty="0" smtClean="0"/>
            <a:t> serta penarikan dana, </a:t>
          </a:r>
          <a:r>
            <a:rPr lang="fi-FI" sz="1400" dirty="0" smtClean="0"/>
            <a:t>mengawasi</a:t>
          </a:r>
          <a:r>
            <a:rPr lang="id-ID" sz="1400" dirty="0" smtClean="0"/>
            <a:t> </a:t>
          </a:r>
          <a:r>
            <a:rPr lang="fi-FI" sz="1400" dirty="0" smtClean="0"/>
            <a:t>penatausahaan dokumen dan transaksi</a:t>
          </a:r>
          <a:r>
            <a:rPr lang="id-ID" sz="1400" dirty="0" smtClean="0"/>
            <a:t>, </a:t>
          </a:r>
          <a:r>
            <a:rPr lang="fi-FI" sz="1400" dirty="0" smtClean="0"/>
            <a:t>menyusun laporan keuangan dan kinerja</a:t>
          </a:r>
          <a:endParaRPr lang="id-ID" sz="1400" dirty="0" smtClean="0"/>
        </a:p>
      </dgm:t>
    </dgm:pt>
    <dgm:pt modelId="{5317606B-8CB2-4B75-8AB1-D44D46569A2F}" type="parTrans" cxnId="{D8857F7C-A6ED-4F4A-A0D1-C65A6E9CA2B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C6FA389-1789-4DE5-85D2-FC2664AB5A41}" type="sibTrans" cxnId="{D8857F7C-A6ED-4F4A-A0D1-C65A6E9CA2B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607E168-D29B-4FEB-996F-D76455E3394B}">
      <dgm:prSet custT="1"/>
      <dgm:spPr/>
      <dgm:t>
        <a:bodyPr/>
        <a:lstStyle/>
        <a:p>
          <a:r>
            <a:rPr lang="id-ID" sz="1400" dirty="0" smtClean="0"/>
            <a:t>Memberikan Supervisi dan Konsultasi</a:t>
          </a:r>
          <a:endParaRPr lang="id-ID" sz="1100" dirty="0"/>
        </a:p>
      </dgm:t>
    </dgm:pt>
    <dgm:pt modelId="{0DF2FC24-20B8-4B4E-A9FA-21682BBA129F}" type="parTrans" cxnId="{A573F454-C0D0-4FD8-AE6A-832B92A73247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2D6E64B-CB86-4E54-B312-9224C1DA23A2}" type="sibTrans" cxnId="{A573F454-C0D0-4FD8-AE6A-832B92A73247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A3F351A-1FD0-4E36-804E-18725C0AD4EF}">
      <dgm:prSet phldrT="[Text]" custT="1"/>
      <dgm:spPr/>
      <dgm:t>
        <a:bodyPr/>
        <a:lstStyle/>
        <a:p>
          <a:r>
            <a:rPr lang="en-US" sz="1600" b="1" dirty="0" smtClean="0"/>
            <a:t>PPK</a:t>
          </a:r>
          <a:endParaRPr lang="id-ID" sz="1600" b="1" dirty="0"/>
        </a:p>
      </dgm:t>
    </dgm:pt>
    <dgm:pt modelId="{58C08998-3900-4958-989D-FA3A05194210}" type="parTrans" cxnId="{67B1BCC1-7027-43B1-991C-046FF7430F68}">
      <dgm:prSet/>
      <dgm:spPr/>
      <dgm:t>
        <a:bodyPr/>
        <a:lstStyle/>
        <a:p>
          <a:endParaRPr lang="en-US"/>
        </a:p>
      </dgm:t>
    </dgm:pt>
    <dgm:pt modelId="{06D7465B-E65B-453D-88CF-4DC7AF815277}" type="sibTrans" cxnId="{67B1BCC1-7027-43B1-991C-046FF7430F68}">
      <dgm:prSet/>
      <dgm:spPr/>
      <dgm:t>
        <a:bodyPr/>
        <a:lstStyle/>
        <a:p>
          <a:endParaRPr lang="en-US"/>
        </a:p>
      </dgm:t>
    </dgm:pt>
    <dgm:pt modelId="{2AF469F6-5352-4814-846F-886F5C3D346E}">
      <dgm:prSet phldrT="[Text]" custT="1"/>
      <dgm:spPr/>
      <dgm:t>
        <a:bodyPr/>
        <a:lstStyle/>
        <a:p>
          <a:r>
            <a:rPr lang="id-ID" sz="1400" dirty="0" smtClean="0"/>
            <a:t>Menandatangani SPP</a:t>
          </a:r>
          <a:endParaRPr lang="id-ID" sz="1400" dirty="0"/>
        </a:p>
      </dgm:t>
    </dgm:pt>
    <dgm:pt modelId="{A180B6CF-2807-49AC-9C49-ED72DD8EADDF}" type="parTrans" cxnId="{8CA8144A-E05D-4715-8699-B58483F63113}">
      <dgm:prSet/>
      <dgm:spPr/>
      <dgm:t>
        <a:bodyPr/>
        <a:lstStyle/>
        <a:p>
          <a:endParaRPr lang="en-US"/>
        </a:p>
      </dgm:t>
    </dgm:pt>
    <dgm:pt modelId="{6AAE4778-73E6-4DEA-A1F3-86BC14935853}" type="sibTrans" cxnId="{8CA8144A-E05D-4715-8699-B58483F63113}">
      <dgm:prSet/>
      <dgm:spPr/>
      <dgm:t>
        <a:bodyPr/>
        <a:lstStyle/>
        <a:p>
          <a:endParaRPr lang="en-US"/>
        </a:p>
      </dgm:t>
    </dgm:pt>
    <dgm:pt modelId="{A1A022FA-08DA-4C70-976B-9D670B349FFB}">
      <dgm:prSet custT="1"/>
      <dgm:spPr/>
      <dgm:t>
        <a:bodyPr/>
        <a:lstStyle/>
        <a:p>
          <a:r>
            <a:rPr lang="id-ID" sz="1400" dirty="0" smtClean="0"/>
            <a:t>Menerbitkan Surat Penunjukan Penyedia Barang/Jasa</a:t>
          </a:r>
        </a:p>
      </dgm:t>
    </dgm:pt>
    <dgm:pt modelId="{724B659D-2FDD-46C9-AD14-83815B36D834}" type="parTrans" cxnId="{CE6C4366-AC5F-48AF-B89A-F33D6DDE564F}">
      <dgm:prSet/>
      <dgm:spPr/>
      <dgm:t>
        <a:bodyPr/>
        <a:lstStyle/>
        <a:p>
          <a:endParaRPr lang="en-US"/>
        </a:p>
      </dgm:t>
    </dgm:pt>
    <dgm:pt modelId="{780AA97D-6030-4475-9477-82B2ECADB356}" type="sibTrans" cxnId="{CE6C4366-AC5F-48AF-B89A-F33D6DDE564F}">
      <dgm:prSet/>
      <dgm:spPr/>
      <dgm:t>
        <a:bodyPr/>
        <a:lstStyle/>
        <a:p>
          <a:endParaRPr lang="en-US"/>
        </a:p>
      </dgm:t>
    </dgm:pt>
    <dgm:pt modelId="{0667F05B-80FE-44AB-BCE3-416F4F1AE031}">
      <dgm:prSet custT="1"/>
      <dgm:spPr/>
      <dgm:t>
        <a:bodyPr/>
        <a:lstStyle/>
        <a:p>
          <a:r>
            <a:rPr lang="id-ID" sz="1400" dirty="0" smtClean="0"/>
            <a:t>Membuat, menandatangani dan melaksanakan kontrak dengan Rekanan</a:t>
          </a:r>
        </a:p>
      </dgm:t>
    </dgm:pt>
    <dgm:pt modelId="{97B1B89D-8A06-4B22-809C-8401F690B9F5}" type="parTrans" cxnId="{0A9A0B4D-11F9-47F7-B8A2-D2C9F718E3DB}">
      <dgm:prSet/>
      <dgm:spPr/>
      <dgm:t>
        <a:bodyPr/>
        <a:lstStyle/>
        <a:p>
          <a:endParaRPr lang="en-US"/>
        </a:p>
      </dgm:t>
    </dgm:pt>
    <dgm:pt modelId="{782F7CDA-C9B8-49CA-AA37-355923599EBB}" type="sibTrans" cxnId="{0A9A0B4D-11F9-47F7-B8A2-D2C9F718E3DB}">
      <dgm:prSet/>
      <dgm:spPr/>
      <dgm:t>
        <a:bodyPr/>
        <a:lstStyle/>
        <a:p>
          <a:endParaRPr lang="en-US"/>
        </a:p>
      </dgm:t>
    </dgm:pt>
    <dgm:pt modelId="{AE451BF2-7DC8-4F2A-8E73-8FFDE961CB40}">
      <dgm:prSet custT="1"/>
      <dgm:spPr/>
      <dgm:t>
        <a:bodyPr/>
        <a:lstStyle/>
        <a:p>
          <a:r>
            <a:rPr lang="id-ID" sz="1400" dirty="0" smtClean="0"/>
            <a:t>Melaksanakan kegiatan swakelola</a:t>
          </a:r>
        </a:p>
      </dgm:t>
    </dgm:pt>
    <dgm:pt modelId="{86AB7102-7B6C-41D6-BFBA-1AE9B240E380}" type="parTrans" cxnId="{9D6E2C45-ACCA-4BB4-80E2-E72E67AB0208}">
      <dgm:prSet/>
      <dgm:spPr/>
      <dgm:t>
        <a:bodyPr/>
        <a:lstStyle/>
        <a:p>
          <a:endParaRPr lang="en-US"/>
        </a:p>
      </dgm:t>
    </dgm:pt>
    <dgm:pt modelId="{EA9BA6E1-42C6-464B-A9AB-EAE651F504CB}" type="sibTrans" cxnId="{9D6E2C45-ACCA-4BB4-80E2-E72E67AB0208}">
      <dgm:prSet/>
      <dgm:spPr/>
      <dgm:t>
        <a:bodyPr/>
        <a:lstStyle/>
        <a:p>
          <a:endParaRPr lang="en-US"/>
        </a:p>
      </dgm:t>
    </dgm:pt>
    <dgm:pt modelId="{8A9D4B73-AEF8-45D5-8C96-0CC2112D8493}">
      <dgm:prSet custT="1"/>
      <dgm:spPr/>
      <dgm:t>
        <a:bodyPr/>
        <a:lstStyle/>
        <a:p>
          <a:r>
            <a:rPr lang="id-ID" sz="1400" dirty="0" smtClean="0"/>
            <a:t>Mengendalikan pelaksanaan kontrak</a:t>
          </a:r>
        </a:p>
      </dgm:t>
    </dgm:pt>
    <dgm:pt modelId="{C4E9C6A3-D6F6-4F63-B6BB-36DEF9C39510}" type="parTrans" cxnId="{44BB8F50-E663-4811-8D22-DC1B69403023}">
      <dgm:prSet/>
      <dgm:spPr/>
      <dgm:t>
        <a:bodyPr/>
        <a:lstStyle/>
        <a:p>
          <a:endParaRPr lang="en-US"/>
        </a:p>
      </dgm:t>
    </dgm:pt>
    <dgm:pt modelId="{FF4E5126-C5B5-442A-B690-5DC0B3CF3E3C}" type="sibTrans" cxnId="{44BB8F50-E663-4811-8D22-DC1B69403023}">
      <dgm:prSet/>
      <dgm:spPr/>
      <dgm:t>
        <a:bodyPr/>
        <a:lstStyle/>
        <a:p>
          <a:endParaRPr lang="en-US"/>
        </a:p>
      </dgm:t>
    </dgm:pt>
    <dgm:pt modelId="{369F8343-AAAD-42E8-AB8D-F8F124A08E5F}">
      <dgm:prSet custT="1"/>
      <dgm:spPr/>
      <dgm:t>
        <a:bodyPr/>
        <a:lstStyle/>
        <a:p>
          <a:r>
            <a:rPr lang="id-ID" sz="1400" dirty="0" smtClean="0"/>
            <a:t>M</a:t>
          </a:r>
          <a:r>
            <a:rPr lang="sv-SE" sz="1400" dirty="0" smtClean="0"/>
            <a:t>enyimpan dan menjaga keutuhan seluruh dokumen</a:t>
          </a:r>
          <a:r>
            <a:rPr lang="id-ID" sz="1400" dirty="0" smtClean="0"/>
            <a:t> pelaksanaan kegiatan</a:t>
          </a:r>
          <a:endParaRPr lang="id-ID" sz="1400" dirty="0"/>
        </a:p>
      </dgm:t>
    </dgm:pt>
    <dgm:pt modelId="{6A9E701D-3ED1-4D8A-A229-332D333C017C}" type="parTrans" cxnId="{E45D7536-003F-4D7C-8809-FA692FC9B7BA}">
      <dgm:prSet/>
      <dgm:spPr/>
      <dgm:t>
        <a:bodyPr/>
        <a:lstStyle/>
        <a:p>
          <a:endParaRPr lang="en-US"/>
        </a:p>
      </dgm:t>
    </dgm:pt>
    <dgm:pt modelId="{B6642821-594C-4AC0-ABA8-8DD5B196BDC5}" type="sibTrans" cxnId="{E45D7536-003F-4D7C-8809-FA692FC9B7BA}">
      <dgm:prSet/>
      <dgm:spPr/>
      <dgm:t>
        <a:bodyPr/>
        <a:lstStyle/>
        <a:p>
          <a:endParaRPr lang="en-US"/>
        </a:p>
      </dgm:t>
    </dgm:pt>
    <dgm:pt modelId="{7C97AE6A-F47F-42C3-A95F-482FC2F84418}">
      <dgm:prSet custT="1"/>
      <dgm:spPr/>
      <dgm:t>
        <a:bodyPr/>
        <a:lstStyle/>
        <a:p>
          <a:r>
            <a:rPr lang="en-US" sz="1600" b="1" dirty="0" smtClean="0"/>
            <a:t>PPABP</a:t>
          </a:r>
          <a:endParaRPr lang="id-ID" sz="1600" b="1" dirty="0"/>
        </a:p>
      </dgm:t>
    </dgm:pt>
    <dgm:pt modelId="{9E525312-B6E1-4D15-BC5D-8055D5000353}" type="parTrans" cxnId="{3716913E-A2A5-463A-8D17-EB4C54C5843D}">
      <dgm:prSet/>
      <dgm:spPr/>
      <dgm:t>
        <a:bodyPr/>
        <a:lstStyle/>
        <a:p>
          <a:endParaRPr lang="en-US"/>
        </a:p>
      </dgm:t>
    </dgm:pt>
    <dgm:pt modelId="{307DE561-EFFD-40DB-B9AF-B409F9DBBAEC}" type="sibTrans" cxnId="{3716913E-A2A5-463A-8D17-EB4C54C5843D}">
      <dgm:prSet/>
      <dgm:spPr/>
      <dgm:t>
        <a:bodyPr/>
        <a:lstStyle/>
        <a:p>
          <a:endParaRPr lang="en-US"/>
        </a:p>
      </dgm:t>
    </dgm:pt>
    <dgm:pt modelId="{4E9D9785-BF23-49B1-8F4E-3A5308047B36}">
      <dgm:prSet custT="1"/>
      <dgm:spPr/>
      <dgm:t>
        <a:bodyPr/>
        <a:lstStyle/>
        <a:p>
          <a:r>
            <a:rPr lang="id-ID" sz="1400" dirty="0" smtClean="0"/>
            <a:t>Melakukan </a:t>
          </a:r>
          <a:r>
            <a:rPr lang="fi-FI" sz="1400" dirty="0" smtClean="0"/>
            <a:t>penatausahaan dokumen terkait keputusan</a:t>
          </a:r>
          <a:r>
            <a:rPr lang="id-ID" sz="1400" dirty="0" smtClean="0"/>
            <a:t> kepegawaian dan dokumen pendukung lainnya dalam dosir setiap pegawai pada Satker yang bersangkutan</a:t>
          </a:r>
          <a:endParaRPr lang="id-ID" sz="1400" dirty="0"/>
        </a:p>
      </dgm:t>
    </dgm:pt>
    <dgm:pt modelId="{289B70FC-2036-4BF7-BA1E-69812C699D2B}" type="parTrans" cxnId="{32B8EB08-8C42-42F9-9A39-B70C5A54921B}">
      <dgm:prSet/>
      <dgm:spPr/>
      <dgm:t>
        <a:bodyPr/>
        <a:lstStyle/>
        <a:p>
          <a:endParaRPr lang="en-US"/>
        </a:p>
      </dgm:t>
    </dgm:pt>
    <dgm:pt modelId="{2EE860C3-EA31-4DE4-B83E-0F7A5B224600}" type="sibTrans" cxnId="{32B8EB08-8C42-42F9-9A39-B70C5A54921B}">
      <dgm:prSet/>
      <dgm:spPr/>
      <dgm:t>
        <a:bodyPr/>
        <a:lstStyle/>
        <a:p>
          <a:endParaRPr lang="en-US"/>
        </a:p>
      </dgm:t>
    </dgm:pt>
    <dgm:pt modelId="{3BC0C355-544C-42CE-92E0-5B2B9C45EE7C}">
      <dgm:prSet custT="1"/>
      <dgm:spPr/>
      <dgm:t>
        <a:bodyPr/>
        <a:lstStyle/>
        <a:p>
          <a:r>
            <a:rPr lang="id-ID" sz="1400" dirty="0" smtClean="0"/>
            <a:t>Pencatatan data kepegawaian secara elektronik atau manual yang berhubungan dengan belanja pegawai memproses pembuatan </a:t>
          </a:r>
          <a:endParaRPr lang="id-ID" sz="1400" dirty="0"/>
        </a:p>
      </dgm:t>
    </dgm:pt>
    <dgm:pt modelId="{5C410DB1-B505-4AC6-960B-F27FBA051CB3}" type="parTrans" cxnId="{56A88E02-E6A6-425A-A4AB-704FB0DEB065}">
      <dgm:prSet/>
      <dgm:spPr/>
      <dgm:t>
        <a:bodyPr/>
        <a:lstStyle/>
        <a:p>
          <a:endParaRPr lang="en-US"/>
        </a:p>
      </dgm:t>
    </dgm:pt>
    <dgm:pt modelId="{661C73A6-3DE0-4A0F-BD18-E1A366EFAE5F}" type="sibTrans" cxnId="{56A88E02-E6A6-425A-A4AB-704FB0DEB065}">
      <dgm:prSet/>
      <dgm:spPr/>
      <dgm:t>
        <a:bodyPr/>
        <a:lstStyle/>
        <a:p>
          <a:endParaRPr lang="en-US"/>
        </a:p>
      </dgm:t>
    </dgm:pt>
    <dgm:pt modelId="{4D30F214-ACB0-4CCE-8BAE-3933E24D7B4A}">
      <dgm:prSet custT="1"/>
      <dgm:spPr/>
      <dgm:t>
        <a:bodyPr/>
        <a:lstStyle/>
        <a:p>
          <a:r>
            <a:rPr lang="id-ID" sz="1400" dirty="0" smtClean="0"/>
            <a:t>P</a:t>
          </a:r>
          <a:r>
            <a:rPr lang="sv-SE" sz="1400" dirty="0" smtClean="0"/>
            <a:t>embuatan Daftar</a:t>
          </a:r>
          <a:r>
            <a:rPr lang="id-ID" sz="1400" dirty="0" smtClean="0"/>
            <a:t> Perhitungan Belanja Pegawai</a:t>
          </a:r>
          <a:endParaRPr lang="sv-SE" sz="1400" dirty="0"/>
        </a:p>
      </dgm:t>
    </dgm:pt>
    <dgm:pt modelId="{7655C396-B080-4F5A-B039-3DAA707B882A}" type="parTrans" cxnId="{CC86452A-3CB3-41F5-9D59-AF16FF9442A0}">
      <dgm:prSet/>
      <dgm:spPr/>
      <dgm:t>
        <a:bodyPr/>
        <a:lstStyle/>
        <a:p>
          <a:endParaRPr lang="en-US"/>
        </a:p>
      </dgm:t>
    </dgm:pt>
    <dgm:pt modelId="{F4961C6E-9CEE-43BB-89B4-3474C54D5AD8}" type="sibTrans" cxnId="{CC86452A-3CB3-41F5-9D59-AF16FF9442A0}">
      <dgm:prSet/>
      <dgm:spPr/>
      <dgm:t>
        <a:bodyPr/>
        <a:lstStyle/>
        <a:p>
          <a:endParaRPr lang="en-US"/>
        </a:p>
      </dgm:t>
    </dgm:pt>
    <dgm:pt modelId="{AEB3F18F-4EAE-4954-86C2-AF3A279D06F3}">
      <dgm:prSet custT="1"/>
      <dgm:spPr/>
      <dgm:t>
        <a:bodyPr/>
        <a:lstStyle/>
        <a:p>
          <a:r>
            <a:rPr lang="id-ID" sz="1400" dirty="0" smtClean="0"/>
            <a:t>Pembuatan Surat Keterangan Penghentian Pembayaran (SKPP)</a:t>
          </a:r>
          <a:endParaRPr lang="en-US" sz="1400" dirty="0"/>
        </a:p>
      </dgm:t>
    </dgm:pt>
    <dgm:pt modelId="{603D45A2-DF8E-4359-8760-68C1C00D5817}" type="parTrans" cxnId="{86DEF96F-F2DA-4D1E-B0B2-91D1AA7E8789}">
      <dgm:prSet/>
      <dgm:spPr/>
      <dgm:t>
        <a:bodyPr/>
        <a:lstStyle/>
        <a:p>
          <a:endParaRPr lang="en-US"/>
        </a:p>
      </dgm:t>
    </dgm:pt>
    <dgm:pt modelId="{E5E716B7-09BC-482F-A627-BE593FBF860C}" type="sibTrans" cxnId="{86DEF96F-F2DA-4D1E-B0B2-91D1AA7E8789}">
      <dgm:prSet/>
      <dgm:spPr/>
      <dgm:t>
        <a:bodyPr/>
        <a:lstStyle/>
        <a:p>
          <a:endParaRPr lang="en-US"/>
        </a:p>
      </dgm:t>
    </dgm:pt>
    <dgm:pt modelId="{65831068-9188-48A8-BBB9-95CCDE085486}" type="pres">
      <dgm:prSet presAssocID="{DDB4971A-E758-4777-A862-B0C02F0561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272FF-8191-4F53-9003-C932C970F40A}" type="pres">
      <dgm:prSet presAssocID="{C9291502-6461-4465-B34E-52FEF9A7FA17}" presName="parentLin" presStyleCnt="0"/>
      <dgm:spPr/>
      <dgm:t>
        <a:bodyPr/>
        <a:lstStyle/>
        <a:p>
          <a:endParaRPr lang="en-US"/>
        </a:p>
      </dgm:t>
    </dgm:pt>
    <dgm:pt modelId="{CA5906F2-6EBA-4EFA-A06A-52C64698DE40}" type="pres">
      <dgm:prSet presAssocID="{C9291502-6461-4465-B34E-52FEF9A7FA1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996B38-ABC5-4FA8-ABB9-DEA9A31440C1}" type="pres">
      <dgm:prSet presAssocID="{C9291502-6461-4465-B34E-52FEF9A7FA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DE14A-AD17-4B3C-8F16-BDAFB9B3AC12}" type="pres">
      <dgm:prSet presAssocID="{C9291502-6461-4465-B34E-52FEF9A7FA17}" presName="negativeSpace" presStyleCnt="0"/>
      <dgm:spPr/>
      <dgm:t>
        <a:bodyPr/>
        <a:lstStyle/>
        <a:p>
          <a:endParaRPr lang="en-US"/>
        </a:p>
      </dgm:t>
    </dgm:pt>
    <dgm:pt modelId="{BDECD1DE-ED6D-4A21-AEEE-4777D7073E86}" type="pres">
      <dgm:prSet presAssocID="{C9291502-6461-4465-B34E-52FEF9A7FA1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A9DF6-8A7D-42A9-B8EE-E77F5AE25E49}" type="pres">
      <dgm:prSet presAssocID="{86F2BCBD-0D36-48D5-B0D3-57C82AE25CF5}" presName="spaceBetweenRectangles" presStyleCnt="0"/>
      <dgm:spPr/>
      <dgm:t>
        <a:bodyPr/>
        <a:lstStyle/>
        <a:p>
          <a:endParaRPr lang="en-US"/>
        </a:p>
      </dgm:t>
    </dgm:pt>
    <dgm:pt modelId="{9A603E11-989C-49A7-8CEE-279DADAD1A58}" type="pres">
      <dgm:prSet presAssocID="{0A3F351A-1FD0-4E36-804E-18725C0AD4EF}" presName="parentLin" presStyleCnt="0"/>
      <dgm:spPr/>
      <dgm:t>
        <a:bodyPr/>
        <a:lstStyle/>
        <a:p>
          <a:endParaRPr lang="en-US"/>
        </a:p>
      </dgm:t>
    </dgm:pt>
    <dgm:pt modelId="{D9143BBA-610B-4021-8E95-F659938BF2ED}" type="pres">
      <dgm:prSet presAssocID="{0A3F351A-1FD0-4E36-804E-18725C0AD4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5D35C9B-C6ED-42AE-AB31-1C74221796F6}" type="pres">
      <dgm:prSet presAssocID="{0A3F351A-1FD0-4E36-804E-18725C0AD4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C862A-002F-4571-94BD-E4E5D7829F3A}" type="pres">
      <dgm:prSet presAssocID="{0A3F351A-1FD0-4E36-804E-18725C0AD4EF}" presName="negativeSpace" presStyleCnt="0"/>
      <dgm:spPr/>
      <dgm:t>
        <a:bodyPr/>
        <a:lstStyle/>
        <a:p>
          <a:endParaRPr lang="en-US"/>
        </a:p>
      </dgm:t>
    </dgm:pt>
    <dgm:pt modelId="{99C096BC-75F9-45FC-82DB-EDE20FF68E28}" type="pres">
      <dgm:prSet presAssocID="{0A3F351A-1FD0-4E36-804E-18725C0AD4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B9921-29E5-44D5-9F36-5309DEDA6837}" type="pres">
      <dgm:prSet presAssocID="{06D7465B-E65B-453D-88CF-4DC7AF815277}" presName="spaceBetweenRectangles" presStyleCnt="0"/>
      <dgm:spPr/>
      <dgm:t>
        <a:bodyPr/>
        <a:lstStyle/>
        <a:p>
          <a:endParaRPr lang="en-US"/>
        </a:p>
      </dgm:t>
    </dgm:pt>
    <dgm:pt modelId="{33D72321-F866-477A-84C3-4032B41CAF93}" type="pres">
      <dgm:prSet presAssocID="{7C97AE6A-F47F-42C3-A95F-482FC2F84418}" presName="parentLin" presStyleCnt="0"/>
      <dgm:spPr/>
      <dgm:t>
        <a:bodyPr/>
        <a:lstStyle/>
        <a:p>
          <a:endParaRPr lang="en-US"/>
        </a:p>
      </dgm:t>
    </dgm:pt>
    <dgm:pt modelId="{90D99C08-8400-4FDB-90C5-81F5ADD1FFAE}" type="pres">
      <dgm:prSet presAssocID="{7C97AE6A-F47F-42C3-A95F-482FC2F8441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F12D12D-A50B-46F3-91BE-B8A09BDD1347}" type="pres">
      <dgm:prSet presAssocID="{7C97AE6A-F47F-42C3-A95F-482FC2F844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2C670-BC48-4034-94AC-C89C24B3E1DB}" type="pres">
      <dgm:prSet presAssocID="{7C97AE6A-F47F-42C3-A95F-482FC2F84418}" presName="negativeSpace" presStyleCnt="0"/>
      <dgm:spPr/>
      <dgm:t>
        <a:bodyPr/>
        <a:lstStyle/>
        <a:p>
          <a:endParaRPr lang="en-US"/>
        </a:p>
      </dgm:t>
    </dgm:pt>
    <dgm:pt modelId="{4E7F2340-61EF-4B27-AAD9-CECDFB2F6145}" type="pres">
      <dgm:prSet presAssocID="{7C97AE6A-F47F-42C3-A95F-482FC2F8441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8EB08-8C42-42F9-9A39-B70C5A54921B}" srcId="{7C97AE6A-F47F-42C3-A95F-482FC2F84418}" destId="{4E9D9785-BF23-49B1-8F4E-3A5308047B36}" srcOrd="0" destOrd="0" parTransId="{289B70FC-2036-4BF7-BA1E-69812C699D2B}" sibTransId="{2EE860C3-EA31-4DE4-B83E-0F7A5B224600}"/>
    <dgm:cxn modelId="{018FF9AA-5384-4DD0-9FDB-F13E9517F795}" srcId="{C9291502-6461-4465-B34E-52FEF9A7FA17}" destId="{25CC764B-B510-4E63-933E-C9D602AAD6A2}" srcOrd="1" destOrd="0" parTransId="{E4C1B9A9-CBF3-4116-996F-8732A69A38C2}" sibTransId="{7267FC49-21C3-4A17-99F3-3E1B8BB9B8FC}"/>
    <dgm:cxn modelId="{3FE90F2F-69C2-4862-9AC2-519A6B1089BC}" srcId="{C9291502-6461-4465-B34E-52FEF9A7FA17}" destId="{65E83426-0E03-4D5E-AD41-49EA1B54E575}" srcOrd="0" destOrd="0" parTransId="{1FE45541-D312-4E2F-B32D-D7A18D70B42E}" sibTransId="{44B768F8-AE8A-4F65-B927-D018E3390C24}"/>
    <dgm:cxn modelId="{211BF647-E515-4785-B106-9A9A1DC135DE}" type="presOf" srcId="{D1434662-B563-4750-A7F5-31B745C18E45}" destId="{BDECD1DE-ED6D-4A21-AEEE-4777D7073E86}" srcOrd="0" destOrd="2" presId="urn:microsoft.com/office/officeart/2005/8/layout/list1"/>
    <dgm:cxn modelId="{A1ADBD3B-9C19-4ED2-B4A3-081DD331416F}" type="presOf" srcId="{8A9D4B73-AEF8-45D5-8C96-0CC2112D8493}" destId="{99C096BC-75F9-45FC-82DB-EDE20FF68E28}" srcOrd="0" destOrd="4" presId="urn:microsoft.com/office/officeart/2005/8/layout/list1"/>
    <dgm:cxn modelId="{56D5AF42-4E17-47A7-8FB3-68C654E1576D}" type="presOf" srcId="{65E83426-0E03-4D5E-AD41-49EA1B54E575}" destId="{BDECD1DE-ED6D-4A21-AEEE-4777D7073E86}" srcOrd="0" destOrd="0" presId="urn:microsoft.com/office/officeart/2005/8/layout/list1"/>
    <dgm:cxn modelId="{9E956D7F-3BA3-4A20-BF9F-726FF6F68850}" type="presOf" srcId="{25CC764B-B510-4E63-933E-C9D602AAD6A2}" destId="{BDECD1DE-ED6D-4A21-AEEE-4777D7073E86}" srcOrd="0" destOrd="1" presId="urn:microsoft.com/office/officeart/2005/8/layout/list1"/>
    <dgm:cxn modelId="{44BB8F50-E663-4811-8D22-DC1B69403023}" srcId="{0A3F351A-1FD0-4E36-804E-18725C0AD4EF}" destId="{8A9D4B73-AEF8-45D5-8C96-0CC2112D8493}" srcOrd="4" destOrd="0" parTransId="{C4E9C6A3-D6F6-4F63-B6BB-36DEF9C39510}" sibTransId="{FF4E5126-C5B5-442A-B690-5DC0B3CF3E3C}"/>
    <dgm:cxn modelId="{67B1BCC1-7027-43B1-991C-046FF7430F68}" srcId="{DDB4971A-E758-4777-A862-B0C02F05611D}" destId="{0A3F351A-1FD0-4E36-804E-18725C0AD4EF}" srcOrd="1" destOrd="0" parTransId="{58C08998-3900-4958-989D-FA3A05194210}" sibTransId="{06D7465B-E65B-453D-88CF-4DC7AF815277}"/>
    <dgm:cxn modelId="{159EF61B-4E8F-46F1-8038-AA3140D99ABF}" type="presOf" srcId="{DDB4971A-E758-4777-A862-B0C02F05611D}" destId="{65831068-9188-48A8-BBB9-95CCDE085486}" srcOrd="0" destOrd="0" presId="urn:microsoft.com/office/officeart/2005/8/layout/list1"/>
    <dgm:cxn modelId="{A03149E4-58FB-4FA6-8C85-68C255642DA4}" type="presOf" srcId="{A1A022FA-08DA-4C70-976B-9D670B349FFB}" destId="{99C096BC-75F9-45FC-82DB-EDE20FF68E28}" srcOrd="0" destOrd="1" presId="urn:microsoft.com/office/officeart/2005/8/layout/list1"/>
    <dgm:cxn modelId="{6EA0B7C3-0DD2-4BB7-A8F6-CE2E375A3225}" type="presOf" srcId="{7C97AE6A-F47F-42C3-A95F-482FC2F84418}" destId="{90D99C08-8400-4FDB-90C5-81F5ADD1FFAE}" srcOrd="0" destOrd="0" presId="urn:microsoft.com/office/officeart/2005/8/layout/list1"/>
    <dgm:cxn modelId="{86DEF96F-F2DA-4D1E-B0B2-91D1AA7E8789}" srcId="{7C97AE6A-F47F-42C3-A95F-482FC2F84418}" destId="{AEB3F18F-4EAE-4954-86C2-AF3A279D06F3}" srcOrd="3" destOrd="0" parTransId="{603D45A2-DF8E-4359-8760-68C1C00D5817}" sibTransId="{E5E716B7-09BC-482F-A627-BE593FBF860C}"/>
    <dgm:cxn modelId="{00DA5998-B749-4A22-9C62-0BAC81D83C1F}" type="presOf" srcId="{3BC0C355-544C-42CE-92E0-5B2B9C45EE7C}" destId="{4E7F2340-61EF-4B27-AAD9-CECDFB2F6145}" srcOrd="0" destOrd="1" presId="urn:microsoft.com/office/officeart/2005/8/layout/list1"/>
    <dgm:cxn modelId="{56A88E02-E6A6-425A-A4AB-704FB0DEB065}" srcId="{7C97AE6A-F47F-42C3-A95F-482FC2F84418}" destId="{3BC0C355-544C-42CE-92E0-5B2B9C45EE7C}" srcOrd="1" destOrd="0" parTransId="{5C410DB1-B505-4AC6-960B-F27FBA051CB3}" sibTransId="{661C73A6-3DE0-4A0F-BD18-E1A366EFAE5F}"/>
    <dgm:cxn modelId="{B7CD980E-4AA4-460D-92CB-769FB921F245}" type="presOf" srcId="{369F8343-AAAD-42E8-AB8D-F8F124A08E5F}" destId="{99C096BC-75F9-45FC-82DB-EDE20FF68E28}" srcOrd="0" destOrd="5" presId="urn:microsoft.com/office/officeart/2005/8/layout/list1"/>
    <dgm:cxn modelId="{0A9A0B4D-11F9-47F7-B8A2-D2C9F718E3DB}" srcId="{0A3F351A-1FD0-4E36-804E-18725C0AD4EF}" destId="{0667F05B-80FE-44AB-BCE3-416F4F1AE031}" srcOrd="2" destOrd="0" parTransId="{97B1B89D-8A06-4B22-809C-8401F690B9F5}" sibTransId="{782F7CDA-C9B8-49CA-AA37-355923599EBB}"/>
    <dgm:cxn modelId="{012B28B8-29DA-4B64-AA63-FE70198C0E57}" type="presOf" srcId="{0607E168-D29B-4FEB-996F-D76455E3394B}" destId="{BDECD1DE-ED6D-4A21-AEEE-4777D7073E86}" srcOrd="0" destOrd="3" presId="urn:microsoft.com/office/officeart/2005/8/layout/list1"/>
    <dgm:cxn modelId="{E1BCBB21-2AC2-410F-88AD-6B693B9F4601}" type="presOf" srcId="{4E9D9785-BF23-49B1-8F4E-3A5308047B36}" destId="{4E7F2340-61EF-4B27-AAD9-CECDFB2F6145}" srcOrd="0" destOrd="0" presId="urn:microsoft.com/office/officeart/2005/8/layout/list1"/>
    <dgm:cxn modelId="{AB4F84FB-3222-461A-B4A3-3853B447293F}" type="presOf" srcId="{AE451BF2-7DC8-4F2A-8E73-8FFDE961CB40}" destId="{99C096BC-75F9-45FC-82DB-EDE20FF68E28}" srcOrd="0" destOrd="3" presId="urn:microsoft.com/office/officeart/2005/8/layout/list1"/>
    <dgm:cxn modelId="{F6086783-0D15-4C83-8713-57BC12A91998}" type="presOf" srcId="{0A3F351A-1FD0-4E36-804E-18725C0AD4EF}" destId="{65D35C9B-C6ED-42AE-AB31-1C74221796F6}" srcOrd="1" destOrd="0" presId="urn:microsoft.com/office/officeart/2005/8/layout/list1"/>
    <dgm:cxn modelId="{9D6E2C45-ACCA-4BB4-80E2-E72E67AB0208}" srcId="{0A3F351A-1FD0-4E36-804E-18725C0AD4EF}" destId="{AE451BF2-7DC8-4F2A-8E73-8FFDE961CB40}" srcOrd="3" destOrd="0" parTransId="{86AB7102-7B6C-41D6-BFBA-1AE9B240E380}" sibTransId="{EA9BA6E1-42C6-464B-A9AB-EAE651F504CB}"/>
    <dgm:cxn modelId="{3716913E-A2A5-463A-8D17-EB4C54C5843D}" srcId="{DDB4971A-E758-4777-A862-B0C02F05611D}" destId="{7C97AE6A-F47F-42C3-A95F-482FC2F84418}" srcOrd="2" destOrd="0" parTransId="{9E525312-B6E1-4D15-BC5D-8055D5000353}" sibTransId="{307DE561-EFFD-40DB-B9AF-B409F9DBBAEC}"/>
    <dgm:cxn modelId="{56FC18DE-B932-425C-B388-001053A8538A}" type="presOf" srcId="{4D30F214-ACB0-4CCE-8BAE-3933E24D7B4A}" destId="{4E7F2340-61EF-4B27-AAD9-CECDFB2F6145}" srcOrd="0" destOrd="2" presId="urn:microsoft.com/office/officeart/2005/8/layout/list1"/>
    <dgm:cxn modelId="{A573F454-C0D0-4FD8-AE6A-832B92A73247}" srcId="{C9291502-6461-4465-B34E-52FEF9A7FA17}" destId="{0607E168-D29B-4FEB-996F-D76455E3394B}" srcOrd="3" destOrd="0" parTransId="{0DF2FC24-20B8-4B4E-A9FA-21682BBA129F}" sibTransId="{A2D6E64B-CB86-4E54-B312-9224C1DA23A2}"/>
    <dgm:cxn modelId="{8CA8144A-E05D-4715-8699-B58483F63113}" srcId="{0A3F351A-1FD0-4E36-804E-18725C0AD4EF}" destId="{2AF469F6-5352-4814-846F-886F5C3D346E}" srcOrd="0" destOrd="0" parTransId="{A180B6CF-2807-49AC-9C49-ED72DD8EADDF}" sibTransId="{6AAE4778-73E6-4DEA-A1F3-86BC14935853}"/>
    <dgm:cxn modelId="{E6B31683-F7E7-4DE1-81CF-2EF5558D944C}" srcId="{DDB4971A-E758-4777-A862-B0C02F05611D}" destId="{C9291502-6461-4465-B34E-52FEF9A7FA17}" srcOrd="0" destOrd="0" parTransId="{30F19B94-7E98-4BC1-AE47-0371F6FFDC87}" sibTransId="{86F2BCBD-0D36-48D5-B0D3-57C82AE25CF5}"/>
    <dgm:cxn modelId="{CC86452A-3CB3-41F5-9D59-AF16FF9442A0}" srcId="{7C97AE6A-F47F-42C3-A95F-482FC2F84418}" destId="{4D30F214-ACB0-4CCE-8BAE-3933E24D7B4A}" srcOrd="2" destOrd="0" parTransId="{7655C396-B080-4F5A-B039-3DAA707B882A}" sibTransId="{F4961C6E-9CEE-43BB-89B4-3474C54D5AD8}"/>
    <dgm:cxn modelId="{0F72776F-48AB-426A-B193-C7920638451B}" type="presOf" srcId="{7C97AE6A-F47F-42C3-A95F-482FC2F84418}" destId="{2F12D12D-A50B-46F3-91BE-B8A09BDD1347}" srcOrd="1" destOrd="0" presId="urn:microsoft.com/office/officeart/2005/8/layout/list1"/>
    <dgm:cxn modelId="{D8857F7C-A6ED-4F4A-A0D1-C65A6E9CA2BA}" srcId="{C9291502-6461-4465-B34E-52FEF9A7FA17}" destId="{D1434662-B563-4750-A7F5-31B745C18E45}" srcOrd="2" destOrd="0" parTransId="{5317606B-8CB2-4B75-8AB1-D44D46569A2F}" sibTransId="{3C6FA389-1789-4DE5-85D2-FC2664AB5A41}"/>
    <dgm:cxn modelId="{E45D7536-003F-4D7C-8809-FA692FC9B7BA}" srcId="{0A3F351A-1FD0-4E36-804E-18725C0AD4EF}" destId="{369F8343-AAAD-42E8-AB8D-F8F124A08E5F}" srcOrd="5" destOrd="0" parTransId="{6A9E701D-3ED1-4D8A-A229-332D333C017C}" sibTransId="{B6642821-594C-4AC0-ABA8-8DD5B196BDC5}"/>
    <dgm:cxn modelId="{EB04C32B-89EE-4D57-8A91-C8E7981F6B22}" type="presOf" srcId="{0A3F351A-1FD0-4E36-804E-18725C0AD4EF}" destId="{D9143BBA-610B-4021-8E95-F659938BF2ED}" srcOrd="0" destOrd="0" presId="urn:microsoft.com/office/officeart/2005/8/layout/list1"/>
    <dgm:cxn modelId="{CE6C4366-AC5F-48AF-B89A-F33D6DDE564F}" srcId="{0A3F351A-1FD0-4E36-804E-18725C0AD4EF}" destId="{A1A022FA-08DA-4C70-976B-9D670B349FFB}" srcOrd="1" destOrd="0" parTransId="{724B659D-2FDD-46C9-AD14-83815B36D834}" sibTransId="{780AA97D-6030-4475-9477-82B2ECADB356}"/>
    <dgm:cxn modelId="{78BAD80C-8572-44F5-A38D-442FBA0A7EF9}" type="presOf" srcId="{AEB3F18F-4EAE-4954-86C2-AF3A279D06F3}" destId="{4E7F2340-61EF-4B27-AAD9-CECDFB2F6145}" srcOrd="0" destOrd="3" presId="urn:microsoft.com/office/officeart/2005/8/layout/list1"/>
    <dgm:cxn modelId="{1B9F9CBA-59DE-40C9-8638-934E3A928138}" type="presOf" srcId="{C9291502-6461-4465-B34E-52FEF9A7FA17}" destId="{CA5906F2-6EBA-4EFA-A06A-52C64698DE40}" srcOrd="0" destOrd="0" presId="urn:microsoft.com/office/officeart/2005/8/layout/list1"/>
    <dgm:cxn modelId="{462A6B97-590B-4084-92B5-D10CACE12CBE}" type="presOf" srcId="{2AF469F6-5352-4814-846F-886F5C3D346E}" destId="{99C096BC-75F9-45FC-82DB-EDE20FF68E28}" srcOrd="0" destOrd="0" presId="urn:microsoft.com/office/officeart/2005/8/layout/list1"/>
    <dgm:cxn modelId="{C8A593FA-8C35-4B31-873A-FDE8033A8F02}" type="presOf" srcId="{C9291502-6461-4465-B34E-52FEF9A7FA17}" destId="{1B996B38-ABC5-4FA8-ABB9-DEA9A31440C1}" srcOrd="1" destOrd="0" presId="urn:microsoft.com/office/officeart/2005/8/layout/list1"/>
    <dgm:cxn modelId="{BEA50A31-1E1C-441D-8434-2E328AC8F63B}" type="presOf" srcId="{0667F05B-80FE-44AB-BCE3-416F4F1AE031}" destId="{99C096BC-75F9-45FC-82DB-EDE20FF68E28}" srcOrd="0" destOrd="2" presId="urn:microsoft.com/office/officeart/2005/8/layout/list1"/>
    <dgm:cxn modelId="{9312768C-38C6-48AE-B7A0-AFD56E7BB4E0}" type="presParOf" srcId="{65831068-9188-48A8-BBB9-95CCDE085486}" destId="{64B272FF-8191-4F53-9003-C932C970F40A}" srcOrd="0" destOrd="0" presId="urn:microsoft.com/office/officeart/2005/8/layout/list1"/>
    <dgm:cxn modelId="{571304FB-B0ED-4F98-AC50-9581444A08EC}" type="presParOf" srcId="{64B272FF-8191-4F53-9003-C932C970F40A}" destId="{CA5906F2-6EBA-4EFA-A06A-52C64698DE40}" srcOrd="0" destOrd="0" presId="urn:microsoft.com/office/officeart/2005/8/layout/list1"/>
    <dgm:cxn modelId="{B6E9CCBD-01E3-4125-8756-7440B10F5AA6}" type="presParOf" srcId="{64B272FF-8191-4F53-9003-C932C970F40A}" destId="{1B996B38-ABC5-4FA8-ABB9-DEA9A31440C1}" srcOrd="1" destOrd="0" presId="urn:microsoft.com/office/officeart/2005/8/layout/list1"/>
    <dgm:cxn modelId="{2638DD08-FE52-474F-86DE-A3B6AC6DE020}" type="presParOf" srcId="{65831068-9188-48A8-BBB9-95CCDE085486}" destId="{860DE14A-AD17-4B3C-8F16-BDAFB9B3AC12}" srcOrd="1" destOrd="0" presId="urn:microsoft.com/office/officeart/2005/8/layout/list1"/>
    <dgm:cxn modelId="{1D87CFAE-AFBF-49CD-97E9-20D3B41F2319}" type="presParOf" srcId="{65831068-9188-48A8-BBB9-95CCDE085486}" destId="{BDECD1DE-ED6D-4A21-AEEE-4777D7073E86}" srcOrd="2" destOrd="0" presId="urn:microsoft.com/office/officeart/2005/8/layout/list1"/>
    <dgm:cxn modelId="{449B633E-55F2-421A-8FD5-C280949DC787}" type="presParOf" srcId="{65831068-9188-48A8-BBB9-95CCDE085486}" destId="{898A9DF6-8A7D-42A9-B8EE-E77F5AE25E49}" srcOrd="3" destOrd="0" presId="urn:microsoft.com/office/officeart/2005/8/layout/list1"/>
    <dgm:cxn modelId="{DC12E2E7-89E2-4987-8F6D-9C26CE61292E}" type="presParOf" srcId="{65831068-9188-48A8-BBB9-95CCDE085486}" destId="{9A603E11-989C-49A7-8CEE-279DADAD1A58}" srcOrd="4" destOrd="0" presId="urn:microsoft.com/office/officeart/2005/8/layout/list1"/>
    <dgm:cxn modelId="{CFB0198C-CF7E-4EA2-B127-46363A670308}" type="presParOf" srcId="{9A603E11-989C-49A7-8CEE-279DADAD1A58}" destId="{D9143BBA-610B-4021-8E95-F659938BF2ED}" srcOrd="0" destOrd="0" presId="urn:microsoft.com/office/officeart/2005/8/layout/list1"/>
    <dgm:cxn modelId="{6AFE5A72-176F-4D2F-9243-A5E1FE883C71}" type="presParOf" srcId="{9A603E11-989C-49A7-8CEE-279DADAD1A58}" destId="{65D35C9B-C6ED-42AE-AB31-1C74221796F6}" srcOrd="1" destOrd="0" presId="urn:microsoft.com/office/officeart/2005/8/layout/list1"/>
    <dgm:cxn modelId="{6DE113CE-0BDE-4B14-84D1-5508DC261E95}" type="presParOf" srcId="{65831068-9188-48A8-BBB9-95CCDE085486}" destId="{6D7C862A-002F-4571-94BD-E4E5D7829F3A}" srcOrd="5" destOrd="0" presId="urn:microsoft.com/office/officeart/2005/8/layout/list1"/>
    <dgm:cxn modelId="{8F36A861-80AA-4686-931A-17DB4C934442}" type="presParOf" srcId="{65831068-9188-48A8-BBB9-95CCDE085486}" destId="{99C096BC-75F9-45FC-82DB-EDE20FF68E28}" srcOrd="6" destOrd="0" presId="urn:microsoft.com/office/officeart/2005/8/layout/list1"/>
    <dgm:cxn modelId="{6AAD6531-C9DD-47D4-8682-795E6EE9EE2C}" type="presParOf" srcId="{65831068-9188-48A8-BBB9-95CCDE085486}" destId="{8C4B9921-29E5-44D5-9F36-5309DEDA6837}" srcOrd="7" destOrd="0" presId="urn:microsoft.com/office/officeart/2005/8/layout/list1"/>
    <dgm:cxn modelId="{77318CEC-1D50-4547-93FA-BFD7BD21FAC5}" type="presParOf" srcId="{65831068-9188-48A8-BBB9-95CCDE085486}" destId="{33D72321-F866-477A-84C3-4032B41CAF93}" srcOrd="8" destOrd="0" presId="urn:microsoft.com/office/officeart/2005/8/layout/list1"/>
    <dgm:cxn modelId="{2D5B94D5-A0FC-4AD1-80E6-32309BCD8817}" type="presParOf" srcId="{33D72321-F866-477A-84C3-4032B41CAF93}" destId="{90D99C08-8400-4FDB-90C5-81F5ADD1FFAE}" srcOrd="0" destOrd="0" presId="urn:microsoft.com/office/officeart/2005/8/layout/list1"/>
    <dgm:cxn modelId="{5FD30925-6ABF-4D8C-8D01-3B232043A3AF}" type="presParOf" srcId="{33D72321-F866-477A-84C3-4032B41CAF93}" destId="{2F12D12D-A50B-46F3-91BE-B8A09BDD1347}" srcOrd="1" destOrd="0" presId="urn:microsoft.com/office/officeart/2005/8/layout/list1"/>
    <dgm:cxn modelId="{E1DB0DDC-7807-4104-9CB9-8A1C1586D096}" type="presParOf" srcId="{65831068-9188-48A8-BBB9-95CCDE085486}" destId="{E502C670-BC48-4034-94AC-C89C24B3E1DB}" srcOrd="9" destOrd="0" presId="urn:microsoft.com/office/officeart/2005/8/layout/list1"/>
    <dgm:cxn modelId="{D2D0FD65-2EFC-4772-8C5B-A8335EC124A4}" type="presParOf" srcId="{65831068-9188-48A8-BBB9-95CCDE085486}" destId="{4E7F2340-61EF-4B27-AAD9-CECDFB2F61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4971A-E758-4777-A862-B0C02F05611D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C9291502-6461-4465-B34E-52FEF9A7FA17}">
      <dgm:prSet phldrT="[Text]" custT="1"/>
      <dgm:spPr/>
      <dgm:t>
        <a:bodyPr/>
        <a:lstStyle/>
        <a:p>
          <a:r>
            <a:rPr lang="id-ID" sz="1800" b="1" dirty="0" smtClean="0"/>
            <a:t>PPSPM</a:t>
          </a:r>
          <a:endParaRPr lang="id-ID" sz="1400" b="1" dirty="0"/>
        </a:p>
      </dgm:t>
    </dgm:pt>
    <dgm:pt modelId="{30F19B94-7E98-4BC1-AE47-0371F6FFDC87}" type="parTrans" cxnId="{E6B31683-F7E7-4DE1-81CF-2EF5558D944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6F2BCBD-0D36-48D5-B0D3-57C82AE25CF5}" type="sibTrans" cxnId="{E6B31683-F7E7-4DE1-81CF-2EF5558D944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03E3889-A6EC-4497-AA05-6FE59A6C5724}">
      <dgm:prSet phldrT="[Text]" custT="1"/>
      <dgm:spPr/>
      <dgm:t>
        <a:bodyPr/>
        <a:lstStyle/>
        <a:p>
          <a:r>
            <a:rPr lang="id-ID" sz="1600" dirty="0" smtClean="0"/>
            <a:t>Menandatangani SPM menerbitkan SPM</a:t>
          </a:r>
          <a:endParaRPr lang="id-ID" sz="1600" dirty="0"/>
        </a:p>
      </dgm:t>
    </dgm:pt>
    <dgm:pt modelId="{BE0BB3A2-F747-4A4E-B006-5E76C5C7397B}" type="parTrans" cxnId="{4CFFFB29-F5C4-499F-88BC-CCF81676F1DB}">
      <dgm:prSet/>
      <dgm:spPr/>
      <dgm:t>
        <a:bodyPr/>
        <a:lstStyle/>
        <a:p>
          <a:endParaRPr lang="en-US"/>
        </a:p>
      </dgm:t>
    </dgm:pt>
    <dgm:pt modelId="{8F1D362B-A9D3-4398-A306-CD606AC699D1}" type="sibTrans" cxnId="{4CFFFB29-F5C4-499F-88BC-CCF81676F1DB}">
      <dgm:prSet/>
      <dgm:spPr/>
      <dgm:t>
        <a:bodyPr/>
        <a:lstStyle/>
        <a:p>
          <a:endParaRPr lang="en-US"/>
        </a:p>
      </dgm:t>
    </dgm:pt>
    <dgm:pt modelId="{242067CD-4252-42D1-AB19-F42FC9EBE10E}">
      <dgm:prSet custT="1"/>
      <dgm:spPr/>
      <dgm:t>
        <a:bodyPr/>
        <a:lstStyle/>
        <a:p>
          <a:r>
            <a:rPr lang="id-ID" sz="1600" dirty="0" smtClean="0"/>
            <a:t>M</a:t>
          </a:r>
          <a:r>
            <a:rPr lang="de-DE" sz="1600" dirty="0" smtClean="0"/>
            <a:t>enguji kebenaran SPP beserta dokumen pendukung </a:t>
          </a:r>
          <a:r>
            <a:rPr lang="id-ID" sz="1600" dirty="0" smtClean="0"/>
            <a:t>, menolak dan mengembalikan SPP, apabila SPP tidak memenuhi persyaratan untuk dibayarkan, membebankan tagihan pada mata anggaran yang telah </a:t>
          </a:r>
          <a:r>
            <a:rPr lang="en-US" sz="1600" dirty="0" smtClean="0"/>
            <a:t>d</a:t>
          </a:r>
          <a:r>
            <a:rPr lang="id-ID" sz="1600" dirty="0" smtClean="0"/>
            <a:t>isediakan</a:t>
          </a:r>
        </a:p>
      </dgm:t>
    </dgm:pt>
    <dgm:pt modelId="{E841131A-2B35-49B2-A1BB-4B25F0BC9B7F}" type="parTrans" cxnId="{1EC559E6-82B4-4652-985B-5D41292E89D6}">
      <dgm:prSet/>
      <dgm:spPr/>
      <dgm:t>
        <a:bodyPr/>
        <a:lstStyle/>
        <a:p>
          <a:endParaRPr lang="en-US"/>
        </a:p>
      </dgm:t>
    </dgm:pt>
    <dgm:pt modelId="{88A3AEFD-F8EB-44D2-B49F-A25BB073F2BA}" type="sibTrans" cxnId="{1EC559E6-82B4-4652-985B-5D41292E89D6}">
      <dgm:prSet/>
      <dgm:spPr/>
      <dgm:t>
        <a:bodyPr/>
        <a:lstStyle/>
        <a:p>
          <a:endParaRPr lang="en-US"/>
        </a:p>
      </dgm:t>
    </dgm:pt>
    <dgm:pt modelId="{4793C585-DA0F-449D-88B2-0183509B568E}">
      <dgm:prSet custT="1"/>
      <dgm:spPr/>
      <dgm:t>
        <a:bodyPr/>
        <a:lstStyle/>
        <a:p>
          <a:r>
            <a:rPr lang="id-ID" sz="1600" dirty="0" smtClean="0"/>
            <a:t>M</a:t>
          </a:r>
          <a:r>
            <a:rPr lang="sv-SE" sz="1600" dirty="0" smtClean="0"/>
            <a:t>enyimpan dan menjaga keutuhan seluruh dokumen</a:t>
          </a:r>
          <a:r>
            <a:rPr lang="id-ID" sz="1600" dirty="0" smtClean="0"/>
            <a:t> hak tagih</a:t>
          </a:r>
          <a:endParaRPr lang="id-ID" sz="1600" dirty="0"/>
        </a:p>
      </dgm:t>
    </dgm:pt>
    <dgm:pt modelId="{697CC635-0936-40BD-8FC4-0F660BF33B1B}" type="parTrans" cxnId="{AFDCD789-A669-413E-827A-E15858C3A233}">
      <dgm:prSet/>
      <dgm:spPr/>
      <dgm:t>
        <a:bodyPr/>
        <a:lstStyle/>
        <a:p>
          <a:endParaRPr lang="en-US"/>
        </a:p>
      </dgm:t>
    </dgm:pt>
    <dgm:pt modelId="{AC55F360-838D-4B6F-BE82-0328CC874E2A}" type="sibTrans" cxnId="{AFDCD789-A669-413E-827A-E15858C3A233}">
      <dgm:prSet/>
      <dgm:spPr/>
      <dgm:t>
        <a:bodyPr/>
        <a:lstStyle/>
        <a:p>
          <a:endParaRPr lang="en-US"/>
        </a:p>
      </dgm:t>
    </dgm:pt>
    <dgm:pt modelId="{676DC83B-FE04-49AC-BC89-947D96A615CE}">
      <dgm:prSet phldrT="[Text]" custT="1"/>
      <dgm:spPr/>
      <dgm:t>
        <a:bodyPr/>
        <a:lstStyle/>
        <a:p>
          <a:r>
            <a:rPr lang="id-ID" sz="1800" b="1" dirty="0" smtClean="0"/>
            <a:t>Bendahara Pengeluaran/Penerimaan</a:t>
          </a:r>
          <a:endParaRPr lang="id-ID" sz="1800" b="1" dirty="0"/>
        </a:p>
      </dgm:t>
    </dgm:pt>
    <dgm:pt modelId="{910155A1-FD0A-4733-95A8-AEE33C7DD2DC}" type="parTrans" cxnId="{6409800F-29BB-4EB2-88B4-D1155B755848}">
      <dgm:prSet/>
      <dgm:spPr/>
      <dgm:t>
        <a:bodyPr/>
        <a:lstStyle/>
        <a:p>
          <a:endParaRPr lang="en-US"/>
        </a:p>
      </dgm:t>
    </dgm:pt>
    <dgm:pt modelId="{D45A419E-F636-4849-A380-314CB2A9619D}" type="sibTrans" cxnId="{6409800F-29BB-4EB2-88B4-D1155B755848}">
      <dgm:prSet/>
      <dgm:spPr/>
      <dgm:t>
        <a:bodyPr/>
        <a:lstStyle/>
        <a:p>
          <a:endParaRPr lang="en-US"/>
        </a:p>
      </dgm:t>
    </dgm:pt>
    <dgm:pt modelId="{9A4C48C7-481D-40A6-A807-A9DE8960F2B6}">
      <dgm:prSet phldrT="[Text]" custT="1"/>
      <dgm:spPr/>
      <dgm:t>
        <a:bodyPr/>
        <a:lstStyle/>
        <a:p>
          <a:r>
            <a:rPr lang="id-ID" sz="1600" dirty="0" smtClean="0"/>
            <a:t>Menerima, menyimpan, menatausahakan, dan membukukan uang/surat berharga dalam pengelolaannya</a:t>
          </a:r>
          <a:endParaRPr lang="id-ID" sz="1600" dirty="0"/>
        </a:p>
      </dgm:t>
    </dgm:pt>
    <dgm:pt modelId="{6BEEF230-5589-49BC-A494-7673FFE8AF84}" type="parTrans" cxnId="{68571E53-F84F-4D45-A6C2-6E998AAF8D31}">
      <dgm:prSet/>
      <dgm:spPr/>
      <dgm:t>
        <a:bodyPr/>
        <a:lstStyle/>
        <a:p>
          <a:endParaRPr lang="en-US"/>
        </a:p>
      </dgm:t>
    </dgm:pt>
    <dgm:pt modelId="{ACA604F1-3797-4468-894F-A5F202E5BB22}" type="sibTrans" cxnId="{68571E53-F84F-4D45-A6C2-6E998AAF8D31}">
      <dgm:prSet/>
      <dgm:spPr/>
      <dgm:t>
        <a:bodyPr/>
        <a:lstStyle/>
        <a:p>
          <a:endParaRPr lang="en-US"/>
        </a:p>
      </dgm:t>
    </dgm:pt>
    <dgm:pt modelId="{688A1251-1B33-4B87-9056-91CD6A642B3D}">
      <dgm:prSet custT="1"/>
      <dgm:spPr/>
      <dgm:t>
        <a:bodyPr/>
        <a:lstStyle/>
        <a:p>
          <a:r>
            <a:rPr lang="id-ID" sz="1600" dirty="0" smtClean="0"/>
            <a:t>melakukan pengujian dan pembayaran berdasarkan perintah PPK dan </a:t>
          </a:r>
          <a:r>
            <a:rPr lang="en-US" sz="1600" dirty="0" smtClean="0"/>
            <a:t>m</a:t>
          </a:r>
          <a:r>
            <a:rPr lang="sv-SE" sz="1600" dirty="0" smtClean="0"/>
            <a:t>enolak perintah pembayaran apabila tidak memenuhi</a:t>
          </a:r>
          <a:r>
            <a:rPr lang="id-ID" sz="1600" dirty="0" smtClean="0"/>
            <a:t> persyaratan</a:t>
          </a:r>
          <a:endParaRPr lang="id-ID" sz="1600" dirty="0"/>
        </a:p>
      </dgm:t>
    </dgm:pt>
    <dgm:pt modelId="{4B3F8643-1E57-460E-B656-01C9A9BC3664}" type="parTrans" cxnId="{6EF571A8-C1A6-42C8-B2D6-398BBBC3CDA7}">
      <dgm:prSet/>
      <dgm:spPr/>
      <dgm:t>
        <a:bodyPr/>
        <a:lstStyle/>
        <a:p>
          <a:endParaRPr lang="en-US"/>
        </a:p>
      </dgm:t>
    </dgm:pt>
    <dgm:pt modelId="{A0809E15-E906-494A-8B60-EFF34ABBF08A}" type="sibTrans" cxnId="{6EF571A8-C1A6-42C8-B2D6-398BBBC3CDA7}">
      <dgm:prSet/>
      <dgm:spPr/>
      <dgm:t>
        <a:bodyPr/>
        <a:lstStyle/>
        <a:p>
          <a:endParaRPr lang="en-US"/>
        </a:p>
      </dgm:t>
    </dgm:pt>
    <dgm:pt modelId="{33256B4E-BD97-4B7E-94AA-7AE6E906383E}">
      <dgm:prSet custT="1"/>
      <dgm:spPr/>
      <dgm:t>
        <a:bodyPr/>
        <a:lstStyle/>
        <a:p>
          <a:r>
            <a:rPr lang="id-ID" sz="1600" dirty="0" smtClean="0"/>
            <a:t>Melakukan pemotongan/pemungutan penerimaan negara dari pembayaran yang dilakukannya</a:t>
          </a:r>
          <a:endParaRPr lang="id-ID" sz="1600" dirty="0"/>
        </a:p>
      </dgm:t>
    </dgm:pt>
    <dgm:pt modelId="{46E5B0A5-932B-4C13-8F13-34CEA5E7F43B}" type="parTrans" cxnId="{8351821A-90B7-41DA-B6EE-0AE7DF6AD039}">
      <dgm:prSet/>
      <dgm:spPr/>
      <dgm:t>
        <a:bodyPr/>
        <a:lstStyle/>
        <a:p>
          <a:endParaRPr lang="en-US"/>
        </a:p>
      </dgm:t>
    </dgm:pt>
    <dgm:pt modelId="{25F442BA-9B4B-43DA-BF37-5151A74BC741}" type="sibTrans" cxnId="{8351821A-90B7-41DA-B6EE-0AE7DF6AD039}">
      <dgm:prSet/>
      <dgm:spPr/>
      <dgm:t>
        <a:bodyPr/>
        <a:lstStyle/>
        <a:p>
          <a:endParaRPr lang="en-US"/>
        </a:p>
      </dgm:t>
    </dgm:pt>
    <dgm:pt modelId="{3FDC452C-0736-4980-8468-02C3385067EE}">
      <dgm:prSet custT="1"/>
      <dgm:spPr/>
      <dgm:t>
        <a:bodyPr/>
        <a:lstStyle/>
        <a:p>
          <a:r>
            <a:rPr lang="id-ID" sz="1600" dirty="0" smtClean="0"/>
            <a:t>Menyusun LPJ</a:t>
          </a:r>
        </a:p>
      </dgm:t>
    </dgm:pt>
    <dgm:pt modelId="{8661C024-EB54-4FFB-A4E2-AEA8133F108F}" type="parTrans" cxnId="{96CD4870-62CC-46B4-98AD-8A9B22601A1E}">
      <dgm:prSet/>
      <dgm:spPr/>
      <dgm:t>
        <a:bodyPr/>
        <a:lstStyle/>
        <a:p>
          <a:endParaRPr lang="en-US"/>
        </a:p>
      </dgm:t>
    </dgm:pt>
    <dgm:pt modelId="{472578F3-ADB4-4BA6-9271-44EC422C305D}" type="sibTrans" cxnId="{96CD4870-62CC-46B4-98AD-8A9B22601A1E}">
      <dgm:prSet/>
      <dgm:spPr/>
      <dgm:t>
        <a:bodyPr/>
        <a:lstStyle/>
        <a:p>
          <a:endParaRPr lang="en-US"/>
        </a:p>
      </dgm:t>
    </dgm:pt>
    <dgm:pt modelId="{54FA4E34-E8DE-4C2E-96A6-7AF7A2A27F80}">
      <dgm:prSet custT="1"/>
      <dgm:spPr/>
      <dgm:t>
        <a:bodyPr/>
        <a:lstStyle/>
        <a:p>
          <a:r>
            <a:rPr lang="id-ID" sz="1600" dirty="0" smtClean="0"/>
            <a:t>Menerima, menyimpan, menyetorkan, uang PNBP</a:t>
          </a:r>
          <a:endParaRPr lang="id-ID" sz="1600" dirty="0"/>
        </a:p>
      </dgm:t>
    </dgm:pt>
    <dgm:pt modelId="{58101FC9-D121-4DF6-A426-92AA8E7DB026}" type="parTrans" cxnId="{8E18435A-8ED1-49FB-8DDD-43DEE041880C}">
      <dgm:prSet/>
      <dgm:spPr/>
      <dgm:t>
        <a:bodyPr/>
        <a:lstStyle/>
        <a:p>
          <a:endParaRPr lang="en-US"/>
        </a:p>
      </dgm:t>
    </dgm:pt>
    <dgm:pt modelId="{6837A3F0-462C-427C-AF0C-0C00383DEAAC}" type="sibTrans" cxnId="{8E18435A-8ED1-49FB-8DDD-43DEE041880C}">
      <dgm:prSet/>
      <dgm:spPr/>
      <dgm:t>
        <a:bodyPr/>
        <a:lstStyle/>
        <a:p>
          <a:endParaRPr lang="en-US"/>
        </a:p>
      </dgm:t>
    </dgm:pt>
    <dgm:pt modelId="{02DEB03D-FA93-4AD0-9F20-A546D5F50BB9}" type="pres">
      <dgm:prSet presAssocID="{DDB4971A-E758-4777-A862-B0C02F0561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BF0EFD-89A0-40E0-9E02-98EA28777527}" type="pres">
      <dgm:prSet presAssocID="{C9291502-6461-4465-B34E-52FEF9A7FA17}" presName="parentLin" presStyleCnt="0"/>
      <dgm:spPr/>
    </dgm:pt>
    <dgm:pt modelId="{FF93916D-FB2C-434B-A875-5C8EB488B027}" type="pres">
      <dgm:prSet presAssocID="{C9291502-6461-4465-B34E-52FEF9A7FA1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9B629E5-74D9-4964-B30C-C711BC998966}" type="pres">
      <dgm:prSet presAssocID="{C9291502-6461-4465-B34E-52FEF9A7FA17}" presName="parentText" presStyleLbl="node1" presStyleIdx="0" presStyleCnt="2" custScaleY="26051" custLinFactNeighborX="2628" custLinFactNeighborY="-19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E030C-B573-4D8D-B1C7-A7F9C89C4D07}" type="pres">
      <dgm:prSet presAssocID="{C9291502-6461-4465-B34E-52FEF9A7FA17}" presName="negativeSpace" presStyleCnt="0"/>
      <dgm:spPr/>
    </dgm:pt>
    <dgm:pt modelId="{CDC66CFD-6E2A-4D7E-97D9-B356CF6DFD21}" type="pres">
      <dgm:prSet presAssocID="{C9291502-6461-4465-B34E-52FEF9A7FA1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9AB1C-E39B-4994-948C-D86E6A3018CD}" type="pres">
      <dgm:prSet presAssocID="{86F2BCBD-0D36-48D5-B0D3-57C82AE25CF5}" presName="spaceBetweenRectangles" presStyleCnt="0"/>
      <dgm:spPr/>
    </dgm:pt>
    <dgm:pt modelId="{39FD250C-2481-4A1F-B185-901FBC1E1084}" type="pres">
      <dgm:prSet presAssocID="{676DC83B-FE04-49AC-BC89-947D96A615CE}" presName="parentLin" presStyleCnt="0"/>
      <dgm:spPr/>
    </dgm:pt>
    <dgm:pt modelId="{BB8F9306-93D3-4953-A8DB-86AA727BCE21}" type="pres">
      <dgm:prSet presAssocID="{676DC83B-FE04-49AC-BC89-947D96A615C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C2E22FB-2096-4686-AFCD-8F86239FD2C1}" type="pres">
      <dgm:prSet presAssocID="{676DC83B-FE04-49AC-BC89-947D96A615CE}" presName="parentText" presStyleLbl="node1" presStyleIdx="1" presStyleCnt="2" custScaleY="249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D64D7-E63D-4438-8EFC-FCC32A170696}" type="pres">
      <dgm:prSet presAssocID="{676DC83B-FE04-49AC-BC89-947D96A615CE}" presName="negativeSpace" presStyleCnt="0"/>
      <dgm:spPr/>
    </dgm:pt>
    <dgm:pt modelId="{28686F32-B3EF-42CD-8CBC-B9DD78198128}" type="pres">
      <dgm:prSet presAssocID="{676DC83B-FE04-49AC-BC89-947D96A615C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E4913-E623-47D1-B19F-1207C919814E}" type="presOf" srcId="{703E3889-A6EC-4497-AA05-6FE59A6C5724}" destId="{CDC66CFD-6E2A-4D7E-97D9-B356CF6DFD21}" srcOrd="0" destOrd="0" presId="urn:microsoft.com/office/officeart/2005/8/layout/list1"/>
    <dgm:cxn modelId="{EBDF0906-32CB-4C18-9DF1-A86DE3488BDD}" type="presOf" srcId="{DDB4971A-E758-4777-A862-B0C02F05611D}" destId="{02DEB03D-FA93-4AD0-9F20-A546D5F50BB9}" srcOrd="0" destOrd="0" presId="urn:microsoft.com/office/officeart/2005/8/layout/list1"/>
    <dgm:cxn modelId="{57DAD7D8-CB77-4B3E-9904-85E70A6A59B2}" type="presOf" srcId="{3FDC452C-0736-4980-8468-02C3385067EE}" destId="{28686F32-B3EF-42CD-8CBC-B9DD78198128}" srcOrd="0" destOrd="3" presId="urn:microsoft.com/office/officeart/2005/8/layout/list1"/>
    <dgm:cxn modelId="{A0CC975C-3083-4428-AA06-DF1E4C9BC87B}" type="presOf" srcId="{676DC83B-FE04-49AC-BC89-947D96A615CE}" destId="{BB8F9306-93D3-4953-A8DB-86AA727BCE21}" srcOrd="0" destOrd="0" presId="urn:microsoft.com/office/officeart/2005/8/layout/list1"/>
    <dgm:cxn modelId="{F9023FC4-3794-4A92-9BE4-A161795C290A}" type="presOf" srcId="{54FA4E34-E8DE-4C2E-96A6-7AF7A2A27F80}" destId="{28686F32-B3EF-42CD-8CBC-B9DD78198128}" srcOrd="0" destOrd="4" presId="urn:microsoft.com/office/officeart/2005/8/layout/list1"/>
    <dgm:cxn modelId="{51183F12-4833-4F7C-88A5-B03FA7A0E496}" type="presOf" srcId="{676DC83B-FE04-49AC-BC89-947D96A615CE}" destId="{BC2E22FB-2096-4686-AFCD-8F86239FD2C1}" srcOrd="1" destOrd="0" presId="urn:microsoft.com/office/officeart/2005/8/layout/list1"/>
    <dgm:cxn modelId="{AFDCD789-A669-413E-827A-E15858C3A233}" srcId="{C9291502-6461-4465-B34E-52FEF9A7FA17}" destId="{4793C585-DA0F-449D-88B2-0183509B568E}" srcOrd="2" destOrd="0" parTransId="{697CC635-0936-40BD-8FC4-0F660BF33B1B}" sibTransId="{AC55F360-838D-4B6F-BE82-0328CC874E2A}"/>
    <dgm:cxn modelId="{75DE7A02-A9EB-45DE-82CA-DECD2FF2AD70}" type="presOf" srcId="{C9291502-6461-4465-B34E-52FEF9A7FA17}" destId="{FF93916D-FB2C-434B-A875-5C8EB488B027}" srcOrd="0" destOrd="0" presId="urn:microsoft.com/office/officeart/2005/8/layout/list1"/>
    <dgm:cxn modelId="{8351821A-90B7-41DA-B6EE-0AE7DF6AD039}" srcId="{676DC83B-FE04-49AC-BC89-947D96A615CE}" destId="{33256B4E-BD97-4B7E-94AA-7AE6E906383E}" srcOrd="2" destOrd="0" parTransId="{46E5B0A5-932B-4C13-8F13-34CEA5E7F43B}" sibTransId="{25F442BA-9B4B-43DA-BF37-5151A74BC741}"/>
    <dgm:cxn modelId="{6EF571A8-C1A6-42C8-B2D6-398BBBC3CDA7}" srcId="{676DC83B-FE04-49AC-BC89-947D96A615CE}" destId="{688A1251-1B33-4B87-9056-91CD6A642B3D}" srcOrd="1" destOrd="0" parTransId="{4B3F8643-1E57-460E-B656-01C9A9BC3664}" sibTransId="{A0809E15-E906-494A-8B60-EFF34ABBF08A}"/>
    <dgm:cxn modelId="{4CFFFB29-F5C4-499F-88BC-CCF81676F1DB}" srcId="{C9291502-6461-4465-B34E-52FEF9A7FA17}" destId="{703E3889-A6EC-4497-AA05-6FE59A6C5724}" srcOrd="0" destOrd="0" parTransId="{BE0BB3A2-F747-4A4E-B006-5E76C5C7397B}" sibTransId="{8F1D362B-A9D3-4398-A306-CD606AC699D1}"/>
    <dgm:cxn modelId="{B1923D46-E81C-47A5-B2ED-811617ABCAC4}" type="presOf" srcId="{242067CD-4252-42D1-AB19-F42FC9EBE10E}" destId="{CDC66CFD-6E2A-4D7E-97D9-B356CF6DFD21}" srcOrd="0" destOrd="1" presId="urn:microsoft.com/office/officeart/2005/8/layout/list1"/>
    <dgm:cxn modelId="{1997D13A-8FE6-4AA0-B675-74E5BC0EEFCD}" type="presOf" srcId="{688A1251-1B33-4B87-9056-91CD6A642B3D}" destId="{28686F32-B3EF-42CD-8CBC-B9DD78198128}" srcOrd="0" destOrd="1" presId="urn:microsoft.com/office/officeart/2005/8/layout/list1"/>
    <dgm:cxn modelId="{0F5199D6-728C-4DD2-93DD-1E1D6E7F1880}" type="presOf" srcId="{C9291502-6461-4465-B34E-52FEF9A7FA17}" destId="{E9B629E5-74D9-4964-B30C-C711BC998966}" srcOrd="1" destOrd="0" presId="urn:microsoft.com/office/officeart/2005/8/layout/list1"/>
    <dgm:cxn modelId="{1EC559E6-82B4-4652-985B-5D41292E89D6}" srcId="{C9291502-6461-4465-B34E-52FEF9A7FA17}" destId="{242067CD-4252-42D1-AB19-F42FC9EBE10E}" srcOrd="1" destOrd="0" parTransId="{E841131A-2B35-49B2-A1BB-4B25F0BC9B7F}" sibTransId="{88A3AEFD-F8EB-44D2-B49F-A25BB073F2BA}"/>
    <dgm:cxn modelId="{E6B31683-F7E7-4DE1-81CF-2EF5558D944C}" srcId="{DDB4971A-E758-4777-A862-B0C02F05611D}" destId="{C9291502-6461-4465-B34E-52FEF9A7FA17}" srcOrd="0" destOrd="0" parTransId="{30F19B94-7E98-4BC1-AE47-0371F6FFDC87}" sibTransId="{86F2BCBD-0D36-48D5-B0D3-57C82AE25CF5}"/>
    <dgm:cxn modelId="{6409800F-29BB-4EB2-88B4-D1155B755848}" srcId="{DDB4971A-E758-4777-A862-B0C02F05611D}" destId="{676DC83B-FE04-49AC-BC89-947D96A615CE}" srcOrd="1" destOrd="0" parTransId="{910155A1-FD0A-4733-95A8-AEE33C7DD2DC}" sibTransId="{D45A419E-F636-4849-A380-314CB2A9619D}"/>
    <dgm:cxn modelId="{8E18435A-8ED1-49FB-8DDD-43DEE041880C}" srcId="{676DC83B-FE04-49AC-BC89-947D96A615CE}" destId="{54FA4E34-E8DE-4C2E-96A6-7AF7A2A27F80}" srcOrd="4" destOrd="0" parTransId="{58101FC9-D121-4DF6-A426-92AA8E7DB026}" sibTransId="{6837A3F0-462C-427C-AF0C-0C00383DEAAC}"/>
    <dgm:cxn modelId="{E0EAF31E-B3F1-4CF5-9D17-5D04C8A03D35}" type="presOf" srcId="{33256B4E-BD97-4B7E-94AA-7AE6E906383E}" destId="{28686F32-B3EF-42CD-8CBC-B9DD78198128}" srcOrd="0" destOrd="2" presId="urn:microsoft.com/office/officeart/2005/8/layout/list1"/>
    <dgm:cxn modelId="{68571E53-F84F-4D45-A6C2-6E998AAF8D31}" srcId="{676DC83B-FE04-49AC-BC89-947D96A615CE}" destId="{9A4C48C7-481D-40A6-A807-A9DE8960F2B6}" srcOrd="0" destOrd="0" parTransId="{6BEEF230-5589-49BC-A494-7673FFE8AF84}" sibTransId="{ACA604F1-3797-4468-894F-A5F202E5BB22}"/>
    <dgm:cxn modelId="{8F03B112-5234-4651-90DF-B454CD231C2D}" type="presOf" srcId="{9A4C48C7-481D-40A6-A807-A9DE8960F2B6}" destId="{28686F32-B3EF-42CD-8CBC-B9DD78198128}" srcOrd="0" destOrd="0" presId="urn:microsoft.com/office/officeart/2005/8/layout/list1"/>
    <dgm:cxn modelId="{F3796555-48B3-43C0-B48E-6FFC0DD71615}" type="presOf" srcId="{4793C585-DA0F-449D-88B2-0183509B568E}" destId="{CDC66CFD-6E2A-4D7E-97D9-B356CF6DFD21}" srcOrd="0" destOrd="2" presId="urn:microsoft.com/office/officeart/2005/8/layout/list1"/>
    <dgm:cxn modelId="{96CD4870-62CC-46B4-98AD-8A9B22601A1E}" srcId="{676DC83B-FE04-49AC-BC89-947D96A615CE}" destId="{3FDC452C-0736-4980-8468-02C3385067EE}" srcOrd="3" destOrd="0" parTransId="{8661C024-EB54-4FFB-A4E2-AEA8133F108F}" sibTransId="{472578F3-ADB4-4BA6-9271-44EC422C305D}"/>
    <dgm:cxn modelId="{7DD574AA-E441-4F60-9665-627ADAAF71B3}" type="presParOf" srcId="{02DEB03D-FA93-4AD0-9F20-A546D5F50BB9}" destId="{21BF0EFD-89A0-40E0-9E02-98EA28777527}" srcOrd="0" destOrd="0" presId="urn:microsoft.com/office/officeart/2005/8/layout/list1"/>
    <dgm:cxn modelId="{BFAC05AB-A208-4459-AC1E-9FF31E8B5E87}" type="presParOf" srcId="{21BF0EFD-89A0-40E0-9E02-98EA28777527}" destId="{FF93916D-FB2C-434B-A875-5C8EB488B027}" srcOrd="0" destOrd="0" presId="urn:microsoft.com/office/officeart/2005/8/layout/list1"/>
    <dgm:cxn modelId="{214332A9-4079-4170-927A-F9E433AEDB72}" type="presParOf" srcId="{21BF0EFD-89A0-40E0-9E02-98EA28777527}" destId="{E9B629E5-74D9-4964-B30C-C711BC998966}" srcOrd="1" destOrd="0" presId="urn:microsoft.com/office/officeart/2005/8/layout/list1"/>
    <dgm:cxn modelId="{2CA4EF3B-EE92-4FC4-8C0B-33ABDE0A6FFB}" type="presParOf" srcId="{02DEB03D-FA93-4AD0-9F20-A546D5F50BB9}" destId="{53FE030C-B573-4D8D-B1C7-A7F9C89C4D07}" srcOrd="1" destOrd="0" presId="urn:microsoft.com/office/officeart/2005/8/layout/list1"/>
    <dgm:cxn modelId="{E1CB4E05-75C0-4063-ABDF-5B0C44A3DF6E}" type="presParOf" srcId="{02DEB03D-FA93-4AD0-9F20-A546D5F50BB9}" destId="{CDC66CFD-6E2A-4D7E-97D9-B356CF6DFD21}" srcOrd="2" destOrd="0" presId="urn:microsoft.com/office/officeart/2005/8/layout/list1"/>
    <dgm:cxn modelId="{B8A5C21E-1764-4691-9AAE-2B25D552F851}" type="presParOf" srcId="{02DEB03D-FA93-4AD0-9F20-A546D5F50BB9}" destId="{8669AB1C-E39B-4994-948C-D86E6A3018CD}" srcOrd="3" destOrd="0" presId="urn:microsoft.com/office/officeart/2005/8/layout/list1"/>
    <dgm:cxn modelId="{5A3EE89A-567C-4264-8CBF-F4BD02D3F4BA}" type="presParOf" srcId="{02DEB03D-FA93-4AD0-9F20-A546D5F50BB9}" destId="{39FD250C-2481-4A1F-B185-901FBC1E1084}" srcOrd="4" destOrd="0" presId="urn:microsoft.com/office/officeart/2005/8/layout/list1"/>
    <dgm:cxn modelId="{6CDC1F33-4A1B-435D-9F37-E5FA05FD04AC}" type="presParOf" srcId="{39FD250C-2481-4A1F-B185-901FBC1E1084}" destId="{BB8F9306-93D3-4953-A8DB-86AA727BCE21}" srcOrd="0" destOrd="0" presId="urn:microsoft.com/office/officeart/2005/8/layout/list1"/>
    <dgm:cxn modelId="{D44A8855-3BCF-42E3-9FC9-E6743037C615}" type="presParOf" srcId="{39FD250C-2481-4A1F-B185-901FBC1E1084}" destId="{BC2E22FB-2096-4686-AFCD-8F86239FD2C1}" srcOrd="1" destOrd="0" presId="urn:microsoft.com/office/officeart/2005/8/layout/list1"/>
    <dgm:cxn modelId="{D87951D7-491C-4510-B6AB-6C6FAE72BDB6}" type="presParOf" srcId="{02DEB03D-FA93-4AD0-9F20-A546D5F50BB9}" destId="{80FD64D7-E63D-4438-8EFC-FCC32A170696}" srcOrd="5" destOrd="0" presId="urn:microsoft.com/office/officeart/2005/8/layout/list1"/>
    <dgm:cxn modelId="{10D09B24-5C6F-4527-B362-84E58F93B779}" type="presParOf" srcId="{02DEB03D-FA93-4AD0-9F20-A546D5F50BB9}" destId="{28686F32-B3EF-42CD-8CBC-B9DD781981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2BA64-47E4-45B2-90D6-D253A97A250B}" type="doc">
      <dgm:prSet loTypeId="urn:microsoft.com/office/officeart/2005/8/layout/arrow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2986AF-2599-42AF-B32F-6CB7CD96DACE}">
      <dgm:prSet phldrT="[Text]"/>
      <dgm:spPr/>
      <dgm:t>
        <a:bodyPr/>
        <a:lstStyle/>
        <a:p>
          <a:endParaRPr lang="en-US" dirty="0"/>
        </a:p>
      </dgm:t>
    </dgm:pt>
    <dgm:pt modelId="{529D88F0-886D-4255-B008-AFFC214E3FFB}" type="sibTrans" cxnId="{2ACD601D-96B8-4340-9BE6-F9766D04EA75}">
      <dgm:prSet/>
      <dgm:spPr/>
      <dgm:t>
        <a:bodyPr/>
        <a:lstStyle/>
        <a:p>
          <a:endParaRPr lang="en-US"/>
        </a:p>
      </dgm:t>
    </dgm:pt>
    <dgm:pt modelId="{1D3868FB-E302-4BB6-A2DC-A18A6CC2F890}" type="parTrans" cxnId="{2ACD601D-96B8-4340-9BE6-F9766D04EA75}">
      <dgm:prSet/>
      <dgm:spPr/>
      <dgm:t>
        <a:bodyPr/>
        <a:lstStyle/>
        <a:p>
          <a:endParaRPr lang="en-US"/>
        </a:p>
      </dgm:t>
    </dgm:pt>
    <dgm:pt modelId="{3979EAB2-13A4-4C7C-9080-18D37EF33954}">
      <dgm:prSet phldrT="[Text]" custT="1"/>
      <dgm:spPr/>
      <dgm:t>
        <a:bodyPr/>
        <a:lstStyle/>
        <a:p>
          <a:endParaRPr lang="en-US" sz="1600" dirty="0"/>
        </a:p>
      </dgm:t>
    </dgm:pt>
    <dgm:pt modelId="{0F0E81F9-177E-4365-9C38-17C4D755BCC8}" type="sibTrans" cxnId="{54369F1A-57A8-4BC4-BB3D-B5C25438FFD9}">
      <dgm:prSet/>
      <dgm:spPr/>
      <dgm:t>
        <a:bodyPr/>
        <a:lstStyle/>
        <a:p>
          <a:endParaRPr lang="en-US"/>
        </a:p>
      </dgm:t>
    </dgm:pt>
    <dgm:pt modelId="{065EE12F-DC29-4A1D-AAF1-52EBB67855FE}" type="parTrans" cxnId="{54369F1A-57A8-4BC4-BB3D-B5C25438FFD9}">
      <dgm:prSet/>
      <dgm:spPr/>
      <dgm:t>
        <a:bodyPr/>
        <a:lstStyle/>
        <a:p>
          <a:endParaRPr lang="en-US"/>
        </a:p>
      </dgm:t>
    </dgm:pt>
    <dgm:pt modelId="{4CD8A063-FF66-4399-ADE8-4A7521A1465C}" type="pres">
      <dgm:prSet presAssocID="{7AF2BA64-47E4-45B2-90D6-D253A97A25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2F946-D720-414D-B0F2-D27F9A9EB80C}" type="pres">
      <dgm:prSet presAssocID="{8B2986AF-2599-42AF-B32F-6CB7CD96DAC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343B-EA84-4E46-813F-92CEB89F7E9E}" type="pres">
      <dgm:prSet presAssocID="{3979EAB2-13A4-4C7C-9080-18D37EF33954}" presName="arrow" presStyleLbl="node1" presStyleIdx="1" presStyleCnt="2" custScaleY="149863" custRadScaleRad="112774" custRadScaleInc="13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69F1A-57A8-4BC4-BB3D-B5C25438FFD9}" srcId="{7AF2BA64-47E4-45B2-90D6-D253A97A250B}" destId="{3979EAB2-13A4-4C7C-9080-18D37EF33954}" srcOrd="1" destOrd="0" parTransId="{065EE12F-DC29-4A1D-AAF1-52EBB67855FE}" sibTransId="{0F0E81F9-177E-4365-9C38-17C4D755BCC8}"/>
    <dgm:cxn modelId="{32CDF27E-2004-4B39-B982-81D064C6C912}" type="presOf" srcId="{3979EAB2-13A4-4C7C-9080-18D37EF33954}" destId="{3312343B-EA84-4E46-813F-92CEB89F7E9E}" srcOrd="0" destOrd="0" presId="urn:microsoft.com/office/officeart/2005/8/layout/arrow1"/>
    <dgm:cxn modelId="{CA9DC5FE-521F-4978-B902-434A43C032D4}" type="presOf" srcId="{7AF2BA64-47E4-45B2-90D6-D253A97A250B}" destId="{4CD8A063-FF66-4399-ADE8-4A7521A1465C}" srcOrd="0" destOrd="0" presId="urn:microsoft.com/office/officeart/2005/8/layout/arrow1"/>
    <dgm:cxn modelId="{2ACD601D-96B8-4340-9BE6-F9766D04EA75}" srcId="{7AF2BA64-47E4-45B2-90D6-D253A97A250B}" destId="{8B2986AF-2599-42AF-B32F-6CB7CD96DACE}" srcOrd="0" destOrd="0" parTransId="{1D3868FB-E302-4BB6-A2DC-A18A6CC2F890}" sibTransId="{529D88F0-886D-4255-B008-AFFC214E3FFB}"/>
    <dgm:cxn modelId="{798C0B47-A2F6-4294-A9DE-40C6762C8F6E}" type="presOf" srcId="{8B2986AF-2599-42AF-B32F-6CB7CD96DACE}" destId="{8622F946-D720-414D-B0F2-D27F9A9EB80C}" srcOrd="0" destOrd="0" presId="urn:microsoft.com/office/officeart/2005/8/layout/arrow1"/>
    <dgm:cxn modelId="{951491FC-E79C-470B-AA5A-AE099930D467}" type="presParOf" srcId="{4CD8A063-FF66-4399-ADE8-4A7521A1465C}" destId="{8622F946-D720-414D-B0F2-D27F9A9EB80C}" srcOrd="0" destOrd="0" presId="urn:microsoft.com/office/officeart/2005/8/layout/arrow1"/>
    <dgm:cxn modelId="{0290CAE9-C11F-42F8-AC4F-6B61850CEAC1}" type="presParOf" srcId="{4CD8A063-FF66-4399-ADE8-4A7521A1465C}" destId="{3312343B-EA84-4E46-813F-92CEB89F7E9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B6D21-07A4-40E4-8732-718728DAB6D5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FD9A3104-7219-4C85-9C56-46A053A3329B}">
      <dgm:prSet phldrT="[Text]"/>
      <dgm:spPr/>
      <dgm:t>
        <a:bodyPr/>
        <a:lstStyle/>
        <a:p>
          <a:pPr algn="l"/>
          <a:r>
            <a:rPr lang="en-US" dirty="0" err="1"/>
            <a:t>Merencanakan</a:t>
          </a:r>
          <a:r>
            <a:rPr lang="en-US" dirty="0"/>
            <a:t> </a:t>
          </a:r>
          <a:r>
            <a:rPr lang="en-US" dirty="0" err="1"/>
            <a:t>penerimaan</a:t>
          </a:r>
          <a:r>
            <a:rPr lang="en-US" dirty="0"/>
            <a:t> dan </a:t>
          </a:r>
          <a:r>
            <a:rPr lang="en-US" dirty="0" err="1"/>
            <a:t>pengeluaran</a:t>
          </a:r>
          <a:r>
            <a:rPr lang="en-US" dirty="0"/>
            <a:t> Kas</a:t>
          </a:r>
          <a:endParaRPr lang="en-ID" dirty="0"/>
        </a:p>
      </dgm:t>
    </dgm:pt>
    <dgm:pt modelId="{DA329AB0-C3E2-4642-B082-9EEAACDDD5FC}" type="parTrans" cxnId="{AC2C76A8-19B0-47C6-93B4-6704F17B7597}">
      <dgm:prSet/>
      <dgm:spPr/>
      <dgm:t>
        <a:bodyPr/>
        <a:lstStyle/>
        <a:p>
          <a:endParaRPr lang="en-ID"/>
        </a:p>
      </dgm:t>
    </dgm:pt>
    <dgm:pt modelId="{E794E6FA-F29F-4612-9B57-58730D90333A}" type="sibTrans" cxnId="{AC2C76A8-19B0-47C6-93B4-6704F17B7597}">
      <dgm:prSet/>
      <dgm:spPr/>
      <dgm:t>
        <a:bodyPr/>
        <a:lstStyle/>
        <a:p>
          <a:endParaRPr lang="en-ID"/>
        </a:p>
      </dgm:t>
    </dgm:pt>
    <dgm:pt modelId="{50F74737-B726-46D9-8E4A-BB76E8875CBE}">
      <dgm:prSet phldrT="[Text]"/>
      <dgm:spPr/>
      <dgm:t>
        <a:bodyPr/>
        <a:lstStyle/>
        <a:p>
          <a:pPr algn="l"/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pemungutan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penagihan</a:t>
          </a:r>
          <a:endParaRPr lang="en-ID" dirty="0"/>
        </a:p>
      </dgm:t>
    </dgm:pt>
    <dgm:pt modelId="{03E03E01-90DC-4D24-BAAF-E70BBD2B2FD9}" type="parTrans" cxnId="{752653E8-F5A3-4740-AE74-0876CA7C2000}">
      <dgm:prSet/>
      <dgm:spPr/>
      <dgm:t>
        <a:bodyPr/>
        <a:lstStyle/>
        <a:p>
          <a:endParaRPr lang="en-ID"/>
        </a:p>
      </dgm:t>
    </dgm:pt>
    <dgm:pt modelId="{E2956FF8-7F3E-4DB9-A696-8DC1C8F95A2E}" type="sibTrans" cxnId="{752653E8-F5A3-4740-AE74-0876CA7C2000}">
      <dgm:prSet/>
      <dgm:spPr/>
      <dgm:t>
        <a:bodyPr/>
        <a:lstStyle/>
        <a:p>
          <a:endParaRPr lang="en-ID"/>
        </a:p>
      </dgm:t>
    </dgm:pt>
    <dgm:pt modelId="{387636F1-C8FC-4FE1-AC38-2B9E488A9BC4}">
      <dgm:prSet phldrT="[Text]"/>
      <dgm:spPr/>
      <dgm:t>
        <a:bodyPr/>
        <a:lstStyle/>
        <a:p>
          <a:pPr algn="l"/>
          <a:r>
            <a:rPr lang="en-US" dirty="0" err="1"/>
            <a:t>Menyimpan</a:t>
          </a:r>
          <a:r>
            <a:rPr lang="en-US" dirty="0"/>
            <a:t> kas dan </a:t>
          </a:r>
          <a:r>
            <a:rPr lang="en-US" dirty="0" err="1"/>
            <a:t>mengelola</a:t>
          </a:r>
          <a:r>
            <a:rPr lang="en-US" dirty="0"/>
            <a:t> </a:t>
          </a:r>
          <a:r>
            <a:rPr lang="en-US" dirty="0" err="1"/>
            <a:t>rekening</a:t>
          </a:r>
          <a:endParaRPr lang="en-ID" dirty="0"/>
        </a:p>
      </dgm:t>
    </dgm:pt>
    <dgm:pt modelId="{ABE37283-C0E9-487C-938E-FEBF2A190D0D}" type="parTrans" cxnId="{4E05830A-DBE0-4A02-A2CF-88B3A40CF3C8}">
      <dgm:prSet/>
      <dgm:spPr/>
      <dgm:t>
        <a:bodyPr/>
        <a:lstStyle/>
        <a:p>
          <a:endParaRPr lang="en-ID"/>
        </a:p>
      </dgm:t>
    </dgm:pt>
    <dgm:pt modelId="{8D73F3B6-605E-4F6F-99A9-55E196805C26}" type="sibTrans" cxnId="{4E05830A-DBE0-4A02-A2CF-88B3A40CF3C8}">
      <dgm:prSet/>
      <dgm:spPr/>
      <dgm:t>
        <a:bodyPr/>
        <a:lstStyle/>
        <a:p>
          <a:endParaRPr lang="en-ID"/>
        </a:p>
      </dgm:t>
    </dgm:pt>
    <dgm:pt modelId="{FD0D7F90-28EA-4BD0-8184-70AE78D1039A}">
      <dgm:prSet phldrT="[Text]"/>
      <dgm:spPr/>
      <dgm:t>
        <a:bodyPr/>
        <a:lstStyle/>
        <a:p>
          <a:pPr algn="l"/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pembayaran</a:t>
          </a:r>
          <a:endParaRPr lang="en-ID" dirty="0"/>
        </a:p>
      </dgm:t>
    </dgm:pt>
    <dgm:pt modelId="{9039C184-213A-4BBB-B97C-63A6BBA9EE35}" type="parTrans" cxnId="{EA0A1292-E4B7-4084-BC16-035E2718503D}">
      <dgm:prSet/>
      <dgm:spPr/>
      <dgm:t>
        <a:bodyPr/>
        <a:lstStyle/>
        <a:p>
          <a:endParaRPr lang="en-ID"/>
        </a:p>
      </dgm:t>
    </dgm:pt>
    <dgm:pt modelId="{1D766008-2EE5-4B24-8C2A-CFA3B9238D08}" type="sibTrans" cxnId="{EA0A1292-E4B7-4084-BC16-035E2718503D}">
      <dgm:prSet/>
      <dgm:spPr/>
      <dgm:t>
        <a:bodyPr/>
        <a:lstStyle/>
        <a:p>
          <a:endParaRPr lang="en-ID"/>
        </a:p>
      </dgm:t>
    </dgm:pt>
    <dgm:pt modelId="{FFEA3C40-9C85-41EC-9906-0F20B200BF6D}">
      <dgm:prSet phldrT="[Text]"/>
      <dgm:spPr/>
      <dgm:t>
        <a:bodyPr/>
        <a:lstStyle/>
        <a:p>
          <a:pPr algn="l"/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dana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menutup</a:t>
          </a:r>
          <a:r>
            <a:rPr lang="en-US" dirty="0"/>
            <a:t> </a:t>
          </a:r>
          <a:r>
            <a:rPr lang="en-US" dirty="0" err="1"/>
            <a:t>defisit</a:t>
          </a:r>
          <a:r>
            <a:rPr lang="en-US" dirty="0"/>
            <a:t>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pendek</a:t>
          </a:r>
          <a:endParaRPr lang="en-ID" dirty="0"/>
        </a:p>
      </dgm:t>
    </dgm:pt>
    <dgm:pt modelId="{959E27E5-0A97-4D66-80B3-ECBD508723D0}" type="parTrans" cxnId="{7A83C1FC-6954-4DC6-B99C-814812E61D88}">
      <dgm:prSet/>
      <dgm:spPr/>
      <dgm:t>
        <a:bodyPr/>
        <a:lstStyle/>
        <a:p>
          <a:endParaRPr lang="en-ID"/>
        </a:p>
      </dgm:t>
    </dgm:pt>
    <dgm:pt modelId="{40E0E1E8-946D-4037-88AD-04ADDDE153CC}" type="sibTrans" cxnId="{7A83C1FC-6954-4DC6-B99C-814812E61D88}">
      <dgm:prSet/>
      <dgm:spPr/>
      <dgm:t>
        <a:bodyPr/>
        <a:lstStyle/>
        <a:p>
          <a:endParaRPr lang="en-ID"/>
        </a:p>
      </dgm:t>
    </dgm:pt>
    <dgm:pt modelId="{65785432-9F34-461B-920F-91AFE73C4DEF}">
      <dgm:prSet phldrT="[Text]"/>
      <dgm:spPr/>
      <dgm:t>
        <a:bodyPr/>
        <a:lstStyle/>
        <a:p>
          <a:pPr algn="l"/>
          <a:r>
            <a:rPr lang="en-US" dirty="0" err="1"/>
            <a:t>Memanfaatkan</a:t>
          </a:r>
          <a:r>
            <a:rPr lang="en-US" dirty="0"/>
            <a:t> surplus kas </a:t>
          </a:r>
          <a:r>
            <a:rPr lang="en-US" dirty="0" err="1"/>
            <a:t>jangka</a:t>
          </a:r>
          <a:r>
            <a:rPr lang="en-US" dirty="0"/>
            <a:t> </a:t>
          </a:r>
          <a:r>
            <a:rPr lang="en-US" dirty="0" err="1"/>
            <a:t>pendek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pendapatan</a:t>
          </a:r>
          <a:r>
            <a:rPr lang="en-US" dirty="0"/>
            <a:t> </a:t>
          </a:r>
          <a:r>
            <a:rPr lang="en-US" dirty="0" err="1"/>
            <a:t>tambahan</a:t>
          </a:r>
          <a:endParaRPr lang="en-ID" dirty="0"/>
        </a:p>
      </dgm:t>
    </dgm:pt>
    <dgm:pt modelId="{5710A868-BDF6-43EF-8C34-61164590C8B1}" type="parTrans" cxnId="{36F48024-2CAE-4554-BCA0-58866FA39B46}">
      <dgm:prSet/>
      <dgm:spPr/>
      <dgm:t>
        <a:bodyPr/>
        <a:lstStyle/>
        <a:p>
          <a:endParaRPr lang="en-ID"/>
        </a:p>
      </dgm:t>
    </dgm:pt>
    <dgm:pt modelId="{1076B329-A9D7-404B-B8D4-F7151C71C0BD}" type="sibTrans" cxnId="{36F48024-2CAE-4554-BCA0-58866FA39B46}">
      <dgm:prSet/>
      <dgm:spPr/>
      <dgm:t>
        <a:bodyPr/>
        <a:lstStyle/>
        <a:p>
          <a:endParaRPr lang="en-ID"/>
        </a:p>
      </dgm:t>
    </dgm:pt>
    <dgm:pt modelId="{31FA5DB0-11B2-4202-AE09-60657052F951}" type="pres">
      <dgm:prSet presAssocID="{C7DB6D21-07A4-40E4-8732-718728DAB6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0F2B8C6-16B2-4E8E-A539-755ED9BAEC93}" type="pres">
      <dgm:prSet presAssocID="{C7DB6D21-07A4-40E4-8732-718728DAB6D5}" presName="pyramid" presStyleLbl="node1" presStyleIdx="0" presStyleCnt="1"/>
      <dgm:spPr/>
    </dgm:pt>
    <dgm:pt modelId="{0EDE1537-F426-41F0-84C8-1C519A288287}" type="pres">
      <dgm:prSet presAssocID="{C7DB6D21-07A4-40E4-8732-718728DAB6D5}" presName="theList" presStyleCnt="0"/>
      <dgm:spPr/>
    </dgm:pt>
    <dgm:pt modelId="{7CFCBB2E-0E33-4A8E-B9C9-81E3A8124D20}" type="pres">
      <dgm:prSet presAssocID="{FD9A3104-7219-4C85-9C56-46A053A3329B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7A90A-3A17-4A07-8900-3223375A4070}" type="pres">
      <dgm:prSet presAssocID="{FD9A3104-7219-4C85-9C56-46A053A3329B}" presName="aSpace" presStyleCnt="0"/>
      <dgm:spPr/>
    </dgm:pt>
    <dgm:pt modelId="{94FD0D99-2E8C-40FC-A903-D2F306C6E0FA}" type="pres">
      <dgm:prSet presAssocID="{50F74737-B726-46D9-8E4A-BB76E8875CBE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D64F4-CB94-441B-82D7-E7AAA755910A}" type="pres">
      <dgm:prSet presAssocID="{50F74737-B726-46D9-8E4A-BB76E8875CBE}" presName="aSpace" presStyleCnt="0"/>
      <dgm:spPr/>
    </dgm:pt>
    <dgm:pt modelId="{176EEB9D-974B-4A7E-AA0B-9531DBDD714C}" type="pres">
      <dgm:prSet presAssocID="{387636F1-C8FC-4FE1-AC38-2B9E488A9BC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B99D0-2B8F-4A1E-9D4D-A073E49759E8}" type="pres">
      <dgm:prSet presAssocID="{387636F1-C8FC-4FE1-AC38-2B9E488A9BC4}" presName="aSpace" presStyleCnt="0"/>
      <dgm:spPr/>
    </dgm:pt>
    <dgm:pt modelId="{6460215B-A80A-4373-A191-61F2F52F2209}" type="pres">
      <dgm:prSet presAssocID="{FD0D7F90-28EA-4BD0-8184-70AE78D1039A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196FC-AD02-4DD3-A674-7906036D7B83}" type="pres">
      <dgm:prSet presAssocID="{FD0D7F90-28EA-4BD0-8184-70AE78D1039A}" presName="aSpace" presStyleCnt="0"/>
      <dgm:spPr/>
    </dgm:pt>
    <dgm:pt modelId="{8BA6B93C-8B27-4B81-B8D5-18A60925E28E}" type="pres">
      <dgm:prSet presAssocID="{FFEA3C40-9C85-41EC-9906-0F20B200BF6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965B-D299-4246-AA5D-EA167366DA55}" type="pres">
      <dgm:prSet presAssocID="{FFEA3C40-9C85-41EC-9906-0F20B200BF6D}" presName="aSpace" presStyleCnt="0"/>
      <dgm:spPr/>
    </dgm:pt>
    <dgm:pt modelId="{01149A10-F143-4F0D-A599-0CB9E351022C}" type="pres">
      <dgm:prSet presAssocID="{65785432-9F34-461B-920F-91AFE73C4DE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C8AC2-6958-4D48-900C-A7C0AA69A8A9}" type="pres">
      <dgm:prSet presAssocID="{65785432-9F34-461B-920F-91AFE73C4DEF}" presName="aSpace" presStyleCnt="0"/>
      <dgm:spPr/>
    </dgm:pt>
  </dgm:ptLst>
  <dgm:cxnLst>
    <dgm:cxn modelId="{BD4EC9E2-76C0-4B79-B42A-D85902B4FDEC}" type="presOf" srcId="{C7DB6D21-07A4-40E4-8732-718728DAB6D5}" destId="{31FA5DB0-11B2-4202-AE09-60657052F951}" srcOrd="0" destOrd="0" presId="urn:microsoft.com/office/officeart/2005/8/layout/pyramid2"/>
    <dgm:cxn modelId="{512D36E9-7A4C-42B8-9FC6-D78E025DC0A5}" type="presOf" srcId="{387636F1-C8FC-4FE1-AC38-2B9E488A9BC4}" destId="{176EEB9D-974B-4A7E-AA0B-9531DBDD714C}" srcOrd="0" destOrd="0" presId="urn:microsoft.com/office/officeart/2005/8/layout/pyramid2"/>
    <dgm:cxn modelId="{5ECDE1FF-7814-4814-84D3-C2A52240100C}" type="presOf" srcId="{65785432-9F34-461B-920F-91AFE73C4DEF}" destId="{01149A10-F143-4F0D-A599-0CB9E351022C}" srcOrd="0" destOrd="0" presId="urn:microsoft.com/office/officeart/2005/8/layout/pyramid2"/>
    <dgm:cxn modelId="{4E05830A-DBE0-4A02-A2CF-88B3A40CF3C8}" srcId="{C7DB6D21-07A4-40E4-8732-718728DAB6D5}" destId="{387636F1-C8FC-4FE1-AC38-2B9E488A9BC4}" srcOrd="2" destOrd="0" parTransId="{ABE37283-C0E9-487C-938E-FEBF2A190D0D}" sibTransId="{8D73F3B6-605E-4F6F-99A9-55E196805C26}"/>
    <dgm:cxn modelId="{752653E8-F5A3-4740-AE74-0876CA7C2000}" srcId="{C7DB6D21-07A4-40E4-8732-718728DAB6D5}" destId="{50F74737-B726-46D9-8E4A-BB76E8875CBE}" srcOrd="1" destOrd="0" parTransId="{03E03E01-90DC-4D24-BAAF-E70BBD2B2FD9}" sibTransId="{E2956FF8-7F3E-4DB9-A696-8DC1C8F95A2E}"/>
    <dgm:cxn modelId="{7A83C1FC-6954-4DC6-B99C-814812E61D88}" srcId="{C7DB6D21-07A4-40E4-8732-718728DAB6D5}" destId="{FFEA3C40-9C85-41EC-9906-0F20B200BF6D}" srcOrd="4" destOrd="0" parTransId="{959E27E5-0A97-4D66-80B3-ECBD508723D0}" sibTransId="{40E0E1E8-946D-4037-88AD-04ADDDE153CC}"/>
    <dgm:cxn modelId="{AC2C76A8-19B0-47C6-93B4-6704F17B7597}" srcId="{C7DB6D21-07A4-40E4-8732-718728DAB6D5}" destId="{FD9A3104-7219-4C85-9C56-46A053A3329B}" srcOrd="0" destOrd="0" parTransId="{DA329AB0-C3E2-4642-B082-9EEAACDDD5FC}" sibTransId="{E794E6FA-F29F-4612-9B57-58730D90333A}"/>
    <dgm:cxn modelId="{36F48024-2CAE-4554-BCA0-58866FA39B46}" srcId="{C7DB6D21-07A4-40E4-8732-718728DAB6D5}" destId="{65785432-9F34-461B-920F-91AFE73C4DEF}" srcOrd="5" destOrd="0" parTransId="{5710A868-BDF6-43EF-8C34-61164590C8B1}" sibTransId="{1076B329-A9D7-404B-B8D4-F7151C71C0BD}"/>
    <dgm:cxn modelId="{FCC63A53-CD63-4A1F-A20E-3A3159D82633}" type="presOf" srcId="{FFEA3C40-9C85-41EC-9906-0F20B200BF6D}" destId="{8BA6B93C-8B27-4B81-B8D5-18A60925E28E}" srcOrd="0" destOrd="0" presId="urn:microsoft.com/office/officeart/2005/8/layout/pyramid2"/>
    <dgm:cxn modelId="{01650E8C-9FA6-4B90-81CC-16ECF8A95AF0}" type="presOf" srcId="{50F74737-B726-46D9-8E4A-BB76E8875CBE}" destId="{94FD0D99-2E8C-40FC-A903-D2F306C6E0FA}" srcOrd="0" destOrd="0" presId="urn:microsoft.com/office/officeart/2005/8/layout/pyramid2"/>
    <dgm:cxn modelId="{9B88B7C3-7711-4BC5-A644-2CD369B7CBA8}" type="presOf" srcId="{FD9A3104-7219-4C85-9C56-46A053A3329B}" destId="{7CFCBB2E-0E33-4A8E-B9C9-81E3A8124D20}" srcOrd="0" destOrd="0" presId="urn:microsoft.com/office/officeart/2005/8/layout/pyramid2"/>
    <dgm:cxn modelId="{EA0A1292-E4B7-4084-BC16-035E2718503D}" srcId="{C7DB6D21-07A4-40E4-8732-718728DAB6D5}" destId="{FD0D7F90-28EA-4BD0-8184-70AE78D1039A}" srcOrd="3" destOrd="0" parTransId="{9039C184-213A-4BBB-B97C-63A6BBA9EE35}" sibTransId="{1D766008-2EE5-4B24-8C2A-CFA3B9238D08}"/>
    <dgm:cxn modelId="{B86E0ABF-3757-4A3F-978D-E43820A32971}" type="presOf" srcId="{FD0D7F90-28EA-4BD0-8184-70AE78D1039A}" destId="{6460215B-A80A-4373-A191-61F2F52F2209}" srcOrd="0" destOrd="0" presId="urn:microsoft.com/office/officeart/2005/8/layout/pyramid2"/>
    <dgm:cxn modelId="{FB649C36-4103-45FD-B2B8-30E987DD4239}" type="presParOf" srcId="{31FA5DB0-11B2-4202-AE09-60657052F951}" destId="{70F2B8C6-16B2-4E8E-A539-755ED9BAEC93}" srcOrd="0" destOrd="0" presId="urn:microsoft.com/office/officeart/2005/8/layout/pyramid2"/>
    <dgm:cxn modelId="{00CF39AA-F51C-44D0-B29A-65ADF64B9D83}" type="presParOf" srcId="{31FA5DB0-11B2-4202-AE09-60657052F951}" destId="{0EDE1537-F426-41F0-84C8-1C519A288287}" srcOrd="1" destOrd="0" presId="urn:microsoft.com/office/officeart/2005/8/layout/pyramid2"/>
    <dgm:cxn modelId="{80FAC1F0-F3AF-468E-9595-F0937EA32F1A}" type="presParOf" srcId="{0EDE1537-F426-41F0-84C8-1C519A288287}" destId="{7CFCBB2E-0E33-4A8E-B9C9-81E3A8124D20}" srcOrd="0" destOrd="0" presId="urn:microsoft.com/office/officeart/2005/8/layout/pyramid2"/>
    <dgm:cxn modelId="{442F5F36-B3B9-48B2-A598-30E21A923D7D}" type="presParOf" srcId="{0EDE1537-F426-41F0-84C8-1C519A288287}" destId="{B007A90A-3A17-4A07-8900-3223375A4070}" srcOrd="1" destOrd="0" presId="urn:microsoft.com/office/officeart/2005/8/layout/pyramid2"/>
    <dgm:cxn modelId="{08F98041-F862-4190-AE5F-B99CC5FBE8CD}" type="presParOf" srcId="{0EDE1537-F426-41F0-84C8-1C519A288287}" destId="{94FD0D99-2E8C-40FC-A903-D2F306C6E0FA}" srcOrd="2" destOrd="0" presId="urn:microsoft.com/office/officeart/2005/8/layout/pyramid2"/>
    <dgm:cxn modelId="{805A7BFF-2E6D-459A-AB72-1D6E9CEE8CFA}" type="presParOf" srcId="{0EDE1537-F426-41F0-84C8-1C519A288287}" destId="{152D64F4-CB94-441B-82D7-E7AAA755910A}" srcOrd="3" destOrd="0" presId="urn:microsoft.com/office/officeart/2005/8/layout/pyramid2"/>
    <dgm:cxn modelId="{18680ED9-6547-452A-9BD9-65A46070C835}" type="presParOf" srcId="{0EDE1537-F426-41F0-84C8-1C519A288287}" destId="{176EEB9D-974B-4A7E-AA0B-9531DBDD714C}" srcOrd="4" destOrd="0" presId="urn:microsoft.com/office/officeart/2005/8/layout/pyramid2"/>
    <dgm:cxn modelId="{99846DB4-2E0D-4E96-B601-0339284E81CD}" type="presParOf" srcId="{0EDE1537-F426-41F0-84C8-1C519A288287}" destId="{56FB99D0-2B8F-4A1E-9D4D-A073E49759E8}" srcOrd="5" destOrd="0" presId="urn:microsoft.com/office/officeart/2005/8/layout/pyramid2"/>
    <dgm:cxn modelId="{27A57D9D-0CCC-439C-BD21-38860F9C19A7}" type="presParOf" srcId="{0EDE1537-F426-41F0-84C8-1C519A288287}" destId="{6460215B-A80A-4373-A191-61F2F52F2209}" srcOrd="6" destOrd="0" presId="urn:microsoft.com/office/officeart/2005/8/layout/pyramid2"/>
    <dgm:cxn modelId="{BCD0A7A8-FB3B-4A97-9DDE-9B352659290C}" type="presParOf" srcId="{0EDE1537-F426-41F0-84C8-1C519A288287}" destId="{3A9196FC-AD02-4DD3-A674-7906036D7B83}" srcOrd="7" destOrd="0" presId="urn:microsoft.com/office/officeart/2005/8/layout/pyramid2"/>
    <dgm:cxn modelId="{704BF6D4-497F-483C-A6FF-EF52D381D490}" type="presParOf" srcId="{0EDE1537-F426-41F0-84C8-1C519A288287}" destId="{8BA6B93C-8B27-4B81-B8D5-18A60925E28E}" srcOrd="8" destOrd="0" presId="urn:microsoft.com/office/officeart/2005/8/layout/pyramid2"/>
    <dgm:cxn modelId="{9B1C9246-32F0-4BE5-88B5-7E9DBB720B5B}" type="presParOf" srcId="{0EDE1537-F426-41F0-84C8-1C519A288287}" destId="{8BCE965B-D299-4246-AA5D-EA167366DA55}" srcOrd="9" destOrd="0" presId="urn:microsoft.com/office/officeart/2005/8/layout/pyramid2"/>
    <dgm:cxn modelId="{4003ABBF-533C-476A-AFA2-A10BC4F0711C}" type="presParOf" srcId="{0EDE1537-F426-41F0-84C8-1C519A288287}" destId="{01149A10-F143-4F0D-A599-0CB9E351022C}" srcOrd="10" destOrd="0" presId="urn:microsoft.com/office/officeart/2005/8/layout/pyramid2"/>
    <dgm:cxn modelId="{5E440D0B-4660-4CD1-A734-48C2BC7FFC59}" type="presParOf" srcId="{0EDE1537-F426-41F0-84C8-1C519A288287}" destId="{E8EC8AC2-6958-4D48-900C-A7C0AA69A8A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10C42-4D85-44E6-840F-E15FA1B20817}">
      <dsp:nvSpPr>
        <dsp:cNvPr id="0" name=""/>
        <dsp:cNvSpPr/>
      </dsp:nvSpPr>
      <dsp:spPr>
        <a:xfrm rot="5400000">
          <a:off x="-220925" y="3136273"/>
          <a:ext cx="1776930" cy="13350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C3C5-60C1-4C57-B23D-0127969A6338}">
      <dsp:nvSpPr>
        <dsp:cNvPr id="0" name=""/>
        <dsp:cNvSpPr/>
      </dsp:nvSpPr>
      <dsp:spPr>
        <a:xfrm>
          <a:off x="236207" y="3073829"/>
          <a:ext cx="1205278" cy="105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Bendahara Pengeluaran pembantu dan Pengelola Belanja Pegawai</a:t>
          </a:r>
        </a:p>
      </dsp:txBody>
      <dsp:txXfrm>
        <a:off x="236207" y="3073829"/>
        <a:ext cx="1205278" cy="1056497"/>
      </dsp:txXfrm>
    </dsp:sp>
    <dsp:sp modelId="{FB82DE02-A152-415B-B435-48F2106B5591}">
      <dsp:nvSpPr>
        <dsp:cNvPr id="0" name=""/>
        <dsp:cNvSpPr/>
      </dsp:nvSpPr>
      <dsp:spPr>
        <a:xfrm>
          <a:off x="1111964" y="2576654"/>
          <a:ext cx="227411" cy="22741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5C9B8-AE19-4BA0-8EE2-2CD41DD44DAC}">
      <dsp:nvSpPr>
        <dsp:cNvPr id="0" name=""/>
        <dsp:cNvSpPr/>
      </dsp:nvSpPr>
      <dsp:spPr>
        <a:xfrm rot="5400000">
          <a:off x="1278500" y="2521341"/>
          <a:ext cx="1589694" cy="133503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01CC-A1DF-455A-B4AE-25C18CBC81C3}">
      <dsp:nvSpPr>
        <dsp:cNvPr id="0" name=""/>
        <dsp:cNvSpPr/>
      </dsp:nvSpPr>
      <dsp:spPr>
        <a:xfrm>
          <a:off x="1732037" y="2691034"/>
          <a:ext cx="1205278" cy="105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Bendahara Pengeluaran dan Penerimaan</a:t>
          </a:r>
        </a:p>
      </dsp:txBody>
      <dsp:txXfrm>
        <a:off x="1732037" y="2691034"/>
        <a:ext cx="1205278" cy="1056497"/>
      </dsp:txXfrm>
    </dsp:sp>
    <dsp:sp modelId="{7420B5B4-3B97-4EF3-BDC1-1B38C4CA1827}">
      <dsp:nvSpPr>
        <dsp:cNvPr id="0" name=""/>
        <dsp:cNvSpPr/>
      </dsp:nvSpPr>
      <dsp:spPr>
        <a:xfrm>
          <a:off x="2514307" y="2081901"/>
          <a:ext cx="227411" cy="22741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C61DE-C7E5-4F76-B4CA-FD272E8187CC}">
      <dsp:nvSpPr>
        <dsp:cNvPr id="0" name=""/>
        <dsp:cNvSpPr/>
      </dsp:nvSpPr>
      <dsp:spPr>
        <a:xfrm rot="5400000">
          <a:off x="3219016" y="1786033"/>
          <a:ext cx="802316" cy="133503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43A1E-1F20-4027-B26D-CED6F639C753}">
      <dsp:nvSpPr>
        <dsp:cNvPr id="0" name=""/>
        <dsp:cNvSpPr/>
      </dsp:nvSpPr>
      <dsp:spPr>
        <a:xfrm>
          <a:off x="3085090" y="2184922"/>
          <a:ext cx="1205278" cy="105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PPK</a:t>
          </a:r>
        </a:p>
      </dsp:txBody>
      <dsp:txXfrm>
        <a:off x="3085090" y="2184922"/>
        <a:ext cx="1205278" cy="1056497"/>
      </dsp:txXfrm>
    </dsp:sp>
    <dsp:sp modelId="{2B2A3258-671A-4093-9211-4A0AC14DC798}">
      <dsp:nvSpPr>
        <dsp:cNvPr id="0" name=""/>
        <dsp:cNvSpPr/>
      </dsp:nvSpPr>
      <dsp:spPr>
        <a:xfrm>
          <a:off x="4062958" y="1687746"/>
          <a:ext cx="227411" cy="22741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D9772-9455-49F6-8596-55D5ABA8F157}">
      <dsp:nvSpPr>
        <dsp:cNvPr id="0" name=""/>
        <dsp:cNvSpPr/>
      </dsp:nvSpPr>
      <dsp:spPr>
        <a:xfrm rot="5400000">
          <a:off x="4694513" y="1420920"/>
          <a:ext cx="802316" cy="133503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5D4B-27BA-4931-B415-E43D9F20CE70}">
      <dsp:nvSpPr>
        <dsp:cNvPr id="0" name=""/>
        <dsp:cNvSpPr/>
      </dsp:nvSpPr>
      <dsp:spPr>
        <a:xfrm>
          <a:off x="4560587" y="1819809"/>
          <a:ext cx="1205278" cy="105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PPSPM</a:t>
          </a:r>
        </a:p>
      </dsp:txBody>
      <dsp:txXfrm>
        <a:off x="4560587" y="1819809"/>
        <a:ext cx="1205278" cy="1056497"/>
      </dsp:txXfrm>
    </dsp:sp>
    <dsp:sp modelId="{6F3E40C4-2A62-4FE4-B0E1-C76A3FC451A2}">
      <dsp:nvSpPr>
        <dsp:cNvPr id="0" name=""/>
        <dsp:cNvSpPr/>
      </dsp:nvSpPr>
      <dsp:spPr>
        <a:xfrm>
          <a:off x="5538454" y="1322633"/>
          <a:ext cx="227411" cy="22741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DA58B-7BD2-4F04-8F2F-2C095DB49407}">
      <dsp:nvSpPr>
        <dsp:cNvPr id="0" name=""/>
        <dsp:cNvSpPr/>
      </dsp:nvSpPr>
      <dsp:spPr>
        <a:xfrm rot="5400000">
          <a:off x="6170010" y="1055807"/>
          <a:ext cx="802316" cy="133503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B8E8F-70FC-4E6B-9318-2AC951312381}">
      <dsp:nvSpPr>
        <dsp:cNvPr id="0" name=""/>
        <dsp:cNvSpPr/>
      </dsp:nvSpPr>
      <dsp:spPr>
        <a:xfrm>
          <a:off x="6036083" y="1454695"/>
          <a:ext cx="1205278" cy="105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KPA</a:t>
          </a:r>
        </a:p>
      </dsp:txBody>
      <dsp:txXfrm>
        <a:off x="6036083" y="1454695"/>
        <a:ext cx="1205278" cy="1056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D1DE-ED6D-4A21-AEEE-4777D7073E86}">
      <dsp:nvSpPr>
        <dsp:cNvPr id="0" name=""/>
        <dsp:cNvSpPr/>
      </dsp:nvSpPr>
      <dsp:spPr>
        <a:xfrm>
          <a:off x="0" y="237547"/>
          <a:ext cx="844061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5086" tIns="249936" rIns="65508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Menyusun DIPA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Menetapkan PPK, PPSPM, dan panitia/pejabat yang terlibat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</a:t>
          </a:r>
          <a:r>
            <a:rPr lang="fi-FI" sz="1400" kern="1200" dirty="0" smtClean="0"/>
            <a:t>enetapkan rencana pelaksanaan</a:t>
          </a:r>
          <a:r>
            <a:rPr lang="id-ID" sz="1400" kern="1200" dirty="0" smtClean="0"/>
            <a:t> serta penarikan dana, </a:t>
          </a:r>
          <a:r>
            <a:rPr lang="fi-FI" sz="1400" kern="1200" dirty="0" smtClean="0"/>
            <a:t>mengawasi</a:t>
          </a:r>
          <a:r>
            <a:rPr lang="id-ID" sz="1400" kern="1200" dirty="0" smtClean="0"/>
            <a:t> </a:t>
          </a:r>
          <a:r>
            <a:rPr lang="fi-FI" sz="1400" kern="1200" dirty="0" smtClean="0"/>
            <a:t>penatausahaan dokumen dan transaksi</a:t>
          </a:r>
          <a:r>
            <a:rPr lang="id-ID" sz="1400" kern="1200" dirty="0" smtClean="0"/>
            <a:t>, </a:t>
          </a:r>
          <a:r>
            <a:rPr lang="fi-FI" sz="1400" kern="1200" dirty="0" smtClean="0"/>
            <a:t>menyusun laporan keuangan dan kinerja</a:t>
          </a:r>
          <a:endParaRPr lang="id-ID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Memberikan Supervisi dan Konsultasi</a:t>
          </a:r>
          <a:endParaRPr lang="id-ID" sz="1100" kern="1200" dirty="0"/>
        </a:p>
      </dsp:txBody>
      <dsp:txXfrm>
        <a:off x="0" y="237547"/>
        <a:ext cx="8440615" cy="1436400"/>
      </dsp:txXfrm>
    </dsp:sp>
    <dsp:sp modelId="{1B996B38-ABC5-4FA8-ABB9-DEA9A31440C1}">
      <dsp:nvSpPr>
        <dsp:cNvPr id="0" name=""/>
        <dsp:cNvSpPr/>
      </dsp:nvSpPr>
      <dsp:spPr>
        <a:xfrm>
          <a:off x="422030" y="60427"/>
          <a:ext cx="5908431" cy="354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325" tIns="0" rIns="223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KPA</a:t>
          </a:r>
          <a:endParaRPr lang="id-ID" sz="1600" b="1" kern="1200" dirty="0"/>
        </a:p>
      </dsp:txBody>
      <dsp:txXfrm>
        <a:off x="439323" y="77720"/>
        <a:ext cx="5873845" cy="319653"/>
      </dsp:txXfrm>
    </dsp:sp>
    <dsp:sp modelId="{99C096BC-75F9-45FC-82DB-EDE20FF68E28}">
      <dsp:nvSpPr>
        <dsp:cNvPr id="0" name=""/>
        <dsp:cNvSpPr/>
      </dsp:nvSpPr>
      <dsp:spPr>
        <a:xfrm>
          <a:off x="0" y="1915867"/>
          <a:ext cx="844061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5086" tIns="249936" rIns="65508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Menandatangani SPP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Menerbitkan Surat Penunjukan Penyedia Barang/Jasa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Membuat, menandatangani dan melaksanakan kontrak dengan Rekanan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Melaksanakan kegiatan swakelola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Mengendalikan pelaksanaan kontrak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</a:t>
          </a:r>
          <a:r>
            <a:rPr lang="sv-SE" sz="1400" kern="1200" dirty="0" smtClean="0"/>
            <a:t>enyimpan dan menjaga keutuhan seluruh dokumen</a:t>
          </a:r>
          <a:r>
            <a:rPr lang="id-ID" sz="1400" kern="1200" dirty="0" smtClean="0"/>
            <a:t> pelaksanaan kegiatan</a:t>
          </a:r>
          <a:endParaRPr lang="id-ID" sz="1400" kern="1200" dirty="0"/>
        </a:p>
      </dsp:txBody>
      <dsp:txXfrm>
        <a:off x="0" y="1915867"/>
        <a:ext cx="8440615" cy="1701000"/>
      </dsp:txXfrm>
    </dsp:sp>
    <dsp:sp modelId="{65D35C9B-C6ED-42AE-AB31-1C74221796F6}">
      <dsp:nvSpPr>
        <dsp:cNvPr id="0" name=""/>
        <dsp:cNvSpPr/>
      </dsp:nvSpPr>
      <dsp:spPr>
        <a:xfrm>
          <a:off x="422030" y="1738747"/>
          <a:ext cx="5908431" cy="354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325" tIns="0" rIns="223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PPK</a:t>
          </a:r>
          <a:endParaRPr lang="id-ID" sz="1600" b="1" kern="1200" dirty="0"/>
        </a:p>
      </dsp:txBody>
      <dsp:txXfrm>
        <a:off x="439323" y="1756040"/>
        <a:ext cx="5873845" cy="319653"/>
      </dsp:txXfrm>
    </dsp:sp>
    <dsp:sp modelId="{4E7F2340-61EF-4B27-AAD9-CECDFB2F6145}">
      <dsp:nvSpPr>
        <dsp:cNvPr id="0" name=""/>
        <dsp:cNvSpPr/>
      </dsp:nvSpPr>
      <dsp:spPr>
        <a:xfrm>
          <a:off x="0" y="3858788"/>
          <a:ext cx="8440615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5086" tIns="249936" rIns="65508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Melakukan </a:t>
          </a:r>
          <a:r>
            <a:rPr lang="fi-FI" sz="1400" kern="1200" dirty="0" smtClean="0"/>
            <a:t>penatausahaan dokumen terkait keputusan</a:t>
          </a:r>
          <a:r>
            <a:rPr lang="id-ID" sz="1400" kern="1200" dirty="0" smtClean="0"/>
            <a:t> kepegawaian dan dokumen pendukung lainnya dalam dosir setiap pegawai pada Satker yang bersangkutan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Pencatatan data kepegawaian secara elektronik atau manual yang berhubungan dengan belanja pegawai memproses pembuatan 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</a:t>
          </a:r>
          <a:r>
            <a:rPr lang="sv-SE" sz="1400" kern="1200" dirty="0" smtClean="0"/>
            <a:t>embuatan Daftar</a:t>
          </a:r>
          <a:r>
            <a:rPr lang="id-ID" sz="1400" kern="1200" dirty="0" smtClean="0"/>
            <a:t> Perhitungan Belanja Pegawai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Pembuatan Surat Keterangan Penghentian Pembayaran (SKPP)</a:t>
          </a:r>
          <a:endParaRPr lang="en-US" sz="1400" kern="1200" dirty="0"/>
        </a:p>
      </dsp:txBody>
      <dsp:txXfrm>
        <a:off x="0" y="3858788"/>
        <a:ext cx="8440615" cy="1625400"/>
      </dsp:txXfrm>
    </dsp:sp>
    <dsp:sp modelId="{2F12D12D-A50B-46F3-91BE-B8A09BDD1347}">
      <dsp:nvSpPr>
        <dsp:cNvPr id="0" name=""/>
        <dsp:cNvSpPr/>
      </dsp:nvSpPr>
      <dsp:spPr>
        <a:xfrm>
          <a:off x="422030" y="3681668"/>
          <a:ext cx="5908431" cy="354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325" tIns="0" rIns="223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PPABP</a:t>
          </a:r>
          <a:endParaRPr lang="id-ID" sz="1600" b="1" kern="1200" dirty="0"/>
        </a:p>
      </dsp:txBody>
      <dsp:txXfrm>
        <a:off x="439323" y="3698961"/>
        <a:ext cx="5873845" cy="31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66CFD-6E2A-4D7E-97D9-B356CF6DFD21}">
      <dsp:nvSpPr>
        <dsp:cNvPr id="0" name=""/>
        <dsp:cNvSpPr/>
      </dsp:nvSpPr>
      <dsp:spPr>
        <a:xfrm>
          <a:off x="0" y="17968"/>
          <a:ext cx="8440614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5086" tIns="499872" rIns="6550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Menandatangani SPM menerbitkan SPM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</a:t>
          </a:r>
          <a:r>
            <a:rPr lang="de-DE" sz="1600" kern="1200" dirty="0" smtClean="0"/>
            <a:t>enguji kebenaran SPP beserta dokumen pendukung </a:t>
          </a:r>
          <a:r>
            <a:rPr lang="id-ID" sz="1600" kern="1200" dirty="0" smtClean="0"/>
            <a:t>, menolak dan mengembalikan SPP, apabila SPP tidak memenuhi persyaratan untuk dibayarkan, membebankan tagihan pada mata anggaran yang telah </a:t>
          </a:r>
          <a:r>
            <a:rPr lang="en-US" sz="1600" kern="1200" dirty="0" smtClean="0"/>
            <a:t>d</a:t>
          </a:r>
          <a:r>
            <a:rPr lang="id-ID" sz="1600" kern="1200" dirty="0" smtClean="0"/>
            <a:t>isediakan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</a:t>
          </a:r>
          <a:r>
            <a:rPr lang="sv-SE" sz="1600" kern="1200" dirty="0" smtClean="0"/>
            <a:t>enyimpan dan menjaga keutuhan seluruh dokumen</a:t>
          </a:r>
          <a:r>
            <a:rPr lang="id-ID" sz="1600" kern="1200" dirty="0" smtClean="0"/>
            <a:t> hak tagih</a:t>
          </a:r>
          <a:endParaRPr lang="id-ID" sz="1600" kern="1200" dirty="0"/>
        </a:p>
      </dsp:txBody>
      <dsp:txXfrm>
        <a:off x="0" y="17968"/>
        <a:ext cx="8440614" cy="1814400"/>
      </dsp:txXfrm>
    </dsp:sp>
    <dsp:sp modelId="{E9B629E5-74D9-4964-B30C-C711BC998966}">
      <dsp:nvSpPr>
        <dsp:cNvPr id="0" name=""/>
        <dsp:cNvSpPr/>
      </dsp:nvSpPr>
      <dsp:spPr>
        <a:xfrm>
          <a:off x="433121" y="46017"/>
          <a:ext cx="5908430" cy="1845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325" tIns="0" rIns="2233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PPSPM</a:t>
          </a:r>
          <a:endParaRPr lang="id-ID" sz="1400" b="1" kern="1200" dirty="0"/>
        </a:p>
      </dsp:txBody>
      <dsp:txXfrm>
        <a:off x="442131" y="55027"/>
        <a:ext cx="5890410" cy="166546"/>
      </dsp:txXfrm>
    </dsp:sp>
    <dsp:sp modelId="{28686F32-B3EF-42CD-8CBC-B9DD78198128}">
      <dsp:nvSpPr>
        <dsp:cNvPr id="0" name=""/>
        <dsp:cNvSpPr/>
      </dsp:nvSpPr>
      <dsp:spPr>
        <a:xfrm>
          <a:off x="0" y="1784275"/>
          <a:ext cx="8440614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5086" tIns="499872" rIns="6550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Menerima, menyimpan, menatausahakan, dan membukukan uang/surat berharga dalam pengelolaannya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melakukan pengujian dan pembayaran berdasarkan perintah PPK dan </a:t>
          </a:r>
          <a:r>
            <a:rPr lang="en-US" sz="1600" kern="1200" dirty="0" smtClean="0"/>
            <a:t>m</a:t>
          </a:r>
          <a:r>
            <a:rPr lang="sv-SE" sz="1600" kern="1200" dirty="0" smtClean="0"/>
            <a:t>enolak perintah pembayaran apabila tidak memenuhi</a:t>
          </a:r>
          <a:r>
            <a:rPr lang="id-ID" sz="1600" kern="1200" dirty="0" smtClean="0"/>
            <a:t> persyaratan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Melakukan pemotongan/pemungutan penerimaan negara dari pembayaran yang dilakukannya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Menyusun LPJ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Menerima, menyimpan, menyetorkan, uang PNBP</a:t>
          </a:r>
          <a:endParaRPr lang="id-ID" sz="1600" kern="1200" dirty="0"/>
        </a:p>
      </dsp:txBody>
      <dsp:txXfrm>
        <a:off x="0" y="1784275"/>
        <a:ext cx="8440614" cy="2570400"/>
      </dsp:txXfrm>
    </dsp:sp>
    <dsp:sp modelId="{BC2E22FB-2096-4686-AFCD-8F86239FD2C1}">
      <dsp:nvSpPr>
        <dsp:cNvPr id="0" name=""/>
        <dsp:cNvSpPr/>
      </dsp:nvSpPr>
      <dsp:spPr>
        <a:xfrm>
          <a:off x="422030" y="1961968"/>
          <a:ext cx="5908430" cy="1765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325" tIns="0" rIns="2233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Bendahara Pengeluaran/Penerimaan</a:t>
          </a:r>
          <a:endParaRPr lang="id-ID" sz="1800" b="1" kern="1200" dirty="0"/>
        </a:p>
      </dsp:txBody>
      <dsp:txXfrm>
        <a:off x="430648" y="1970586"/>
        <a:ext cx="5891194" cy="15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5395B-C066-494A-85CF-D41FA3240378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6FD1-E181-44D1-9348-D441F7078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EF61E-A222-468D-B5B6-FBEFE6511DBB}" type="slidenum">
              <a:rPr lang="id-ID" altLang="en-US" smtClean="0"/>
              <a:pPr>
                <a:defRPr/>
              </a:pPr>
              <a:t>10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8615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EF61E-A222-468D-B5B6-FBEFE6511DBB}" type="slidenum">
              <a:rPr lang="id-ID" altLang="en-US" smtClean="0"/>
              <a:pPr>
                <a:defRPr/>
              </a:pPr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8615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ひし形 36"/>
          <p:cNvSpPr/>
          <p:nvPr userDrawn="1"/>
        </p:nvSpPr>
        <p:spPr>
          <a:xfrm>
            <a:off x="1763443" y="1412777"/>
            <a:ext cx="1332264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6" name="ひし形 35"/>
          <p:cNvSpPr/>
          <p:nvPr userDrawn="1"/>
        </p:nvSpPr>
        <p:spPr>
          <a:xfrm>
            <a:off x="1774761" y="4341103"/>
            <a:ext cx="1332264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5" name="ひし形 34"/>
          <p:cNvSpPr/>
          <p:nvPr userDrawn="1"/>
        </p:nvSpPr>
        <p:spPr>
          <a:xfrm>
            <a:off x="2843658" y="2872369"/>
            <a:ext cx="1332264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3" name="ひし形 32"/>
          <p:cNvSpPr/>
          <p:nvPr userDrawn="1"/>
        </p:nvSpPr>
        <p:spPr>
          <a:xfrm>
            <a:off x="683230" y="2872369"/>
            <a:ext cx="1332264" cy="1776197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4" name="ひし形 3"/>
          <p:cNvSpPr/>
          <p:nvPr userDrawn="1"/>
        </p:nvSpPr>
        <p:spPr>
          <a:xfrm>
            <a:off x="1763443" y="1576225"/>
            <a:ext cx="1332264" cy="1776197"/>
          </a:xfrm>
          <a:prstGeom prst="diamond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/>
          </a:p>
        </p:txBody>
      </p:sp>
      <p:sp>
        <p:nvSpPr>
          <p:cNvPr id="30" name="ひし形 29"/>
          <p:cNvSpPr/>
          <p:nvPr userDrawn="1"/>
        </p:nvSpPr>
        <p:spPr>
          <a:xfrm>
            <a:off x="807597" y="2872369"/>
            <a:ext cx="1332264" cy="1776197"/>
          </a:xfrm>
          <a:prstGeom prst="diamond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1" name="ひし形 30"/>
          <p:cNvSpPr/>
          <p:nvPr userDrawn="1"/>
        </p:nvSpPr>
        <p:spPr>
          <a:xfrm>
            <a:off x="1773305" y="4168513"/>
            <a:ext cx="1332264" cy="1776197"/>
          </a:xfrm>
          <a:prstGeom prst="diamond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2" name="ひし形 31"/>
          <p:cNvSpPr/>
          <p:nvPr userDrawn="1"/>
        </p:nvSpPr>
        <p:spPr>
          <a:xfrm>
            <a:off x="2715975" y="2876940"/>
            <a:ext cx="1332264" cy="1776197"/>
          </a:xfrm>
          <a:prstGeom prst="diamond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6" name="右矢印 5"/>
          <p:cNvSpPr/>
          <p:nvPr userDrawn="1"/>
        </p:nvSpPr>
        <p:spPr>
          <a:xfrm rot="2700000">
            <a:off x="2747480" y="2979733"/>
            <a:ext cx="328464" cy="306061"/>
          </a:xfrm>
          <a:prstGeom prst="rightArrow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8" name="右矢印 37"/>
          <p:cNvSpPr/>
          <p:nvPr userDrawn="1"/>
        </p:nvSpPr>
        <p:spPr>
          <a:xfrm rot="8100000">
            <a:off x="2777209" y="4212721"/>
            <a:ext cx="246369" cy="408045"/>
          </a:xfrm>
          <a:prstGeom prst="rightArrow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39" name="右矢印 38"/>
          <p:cNvSpPr/>
          <p:nvPr userDrawn="1"/>
        </p:nvSpPr>
        <p:spPr>
          <a:xfrm rot="13500000">
            <a:off x="1799976" y="4247793"/>
            <a:ext cx="328464" cy="306061"/>
          </a:xfrm>
          <a:prstGeom prst="rightArrow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40" name="右矢印 39"/>
          <p:cNvSpPr/>
          <p:nvPr userDrawn="1"/>
        </p:nvSpPr>
        <p:spPr>
          <a:xfrm rot="18900000">
            <a:off x="1841024" y="2916577"/>
            <a:ext cx="246369" cy="408045"/>
          </a:xfrm>
          <a:prstGeom prst="rightArrow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71466" y="203684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879665" y="338099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871466" y="4773149"/>
            <a:ext cx="1116221" cy="720080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827259" y="3380995"/>
            <a:ext cx="1116221" cy="720080"/>
          </a:xfrm>
        </p:spPr>
        <p:txBody>
          <a:bodyPr anchor="ctr">
            <a:normAutofit/>
          </a:bodyPr>
          <a:lstStyle>
            <a:lvl1pPr algn="ctr"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48" name="図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2804931"/>
            <a:ext cx="3312655" cy="315994"/>
          </a:xfrm>
          <a:prstGeom prst="rect">
            <a:avLst/>
          </a:prstGeom>
        </p:spPr>
      </p:pic>
      <p:sp>
        <p:nvSpPr>
          <p:cNvPr id="4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14" y="3199264"/>
            <a:ext cx="4212834" cy="2101945"/>
          </a:xfrm>
        </p:spPr>
        <p:txBody>
          <a:bodyPr>
            <a:normAutofit/>
          </a:bodyPr>
          <a:lstStyle>
            <a:lvl1pPr algn="l">
              <a:defRPr sz="1083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14" y="2468893"/>
            <a:ext cx="4176826" cy="720080"/>
          </a:xfrm>
        </p:spPr>
        <p:txBody>
          <a:bodyPr anchor="ctr">
            <a:normAutofit/>
          </a:bodyPr>
          <a:lstStyle>
            <a:lvl1pPr algn="l">
              <a:defRPr sz="325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503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3809481" y="884720"/>
            <a:ext cx="1518669" cy="365125"/>
          </a:xfrm>
          <a:prstGeom prst="rect">
            <a:avLst/>
          </a:prstGeom>
        </p:spPr>
        <p:txBody>
          <a:bodyPr lIns="51206" tIns="25603" rIns="51206" bIns="25603" anchor="ctr"/>
          <a:lstStyle>
            <a:lvl1pPr algn="ctr">
              <a:defRPr sz="22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40" y="630701"/>
            <a:ext cx="5029630" cy="4666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1" y="649173"/>
            <a:ext cx="5029632" cy="4797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12645"/>
            <a:ext cx="9144000" cy="658083"/>
          </a:xfrm>
        </p:spPr>
        <p:txBody>
          <a:bodyPr>
            <a:noAutofit/>
          </a:bodyPr>
          <a:lstStyle>
            <a:lvl1pPr algn="ctr">
              <a:defRPr sz="49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表プレースホルダー 9"/>
          <p:cNvSpPr>
            <a:spLocks noGrp="1"/>
          </p:cNvSpPr>
          <p:nvPr>
            <p:ph type="tbl" sz="quarter" idx="13" hasCustomPrompt="1"/>
          </p:nvPr>
        </p:nvSpPr>
        <p:spPr>
          <a:xfrm>
            <a:off x="754922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08915" y="4892299"/>
            <a:ext cx="2314779" cy="480053"/>
          </a:xfrm>
        </p:spPr>
        <p:txBody>
          <a:bodyPr anchor="ctr">
            <a:normAutofit/>
          </a:bodyPr>
          <a:lstStyle>
            <a:lvl1pPr algn="l"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2093" y="5301506"/>
            <a:ext cx="2333420" cy="105582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表プレースホルダー 9"/>
          <p:cNvSpPr>
            <a:spLocks noGrp="1"/>
          </p:cNvSpPr>
          <p:nvPr>
            <p:ph type="tbl" sz="quarter" idx="18" hasCustomPrompt="1"/>
          </p:nvPr>
        </p:nvSpPr>
        <p:spPr>
          <a:xfrm>
            <a:off x="3438031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3392022" y="4892299"/>
            <a:ext cx="2314779" cy="480053"/>
          </a:xfrm>
        </p:spPr>
        <p:txBody>
          <a:bodyPr anchor="ctr">
            <a:normAutofit/>
          </a:bodyPr>
          <a:lstStyle>
            <a:lvl1pPr algn="l"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385201" y="5301506"/>
            <a:ext cx="2333420" cy="105582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表プレースホルダー 9"/>
          <p:cNvSpPr>
            <a:spLocks noGrp="1"/>
          </p:cNvSpPr>
          <p:nvPr>
            <p:ph type="tbl" sz="quarter" idx="21" hasCustomPrompt="1"/>
          </p:nvPr>
        </p:nvSpPr>
        <p:spPr>
          <a:xfrm>
            <a:off x="6144171" y="1652803"/>
            <a:ext cx="2268734" cy="31686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6098164" y="4892299"/>
            <a:ext cx="2314779" cy="480053"/>
          </a:xfrm>
        </p:spPr>
        <p:txBody>
          <a:bodyPr anchor="ctr">
            <a:normAutofit/>
          </a:bodyPr>
          <a:lstStyle>
            <a:lvl1pPr algn="l"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1342" y="5301506"/>
            <a:ext cx="2333420" cy="1055820"/>
          </a:xfrm>
        </p:spPr>
        <p:txBody>
          <a:bodyPr>
            <a:normAutofit/>
          </a:bodyPr>
          <a:lstStyle>
            <a:lvl1pPr algn="l">
              <a:defRPr sz="1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634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74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1712185" y="1778816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02681" y="72870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1719488" y="214035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2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3222114" y="3190467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3233252" y="355200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3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4735878" y="4602118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4738539" y="4963652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6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02681" y="7287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1719488" y="214035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3233252" y="35520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4735878" y="496365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6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80142" y="84627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7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004498" y="2255882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7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18262" y="366753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7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020888" y="507918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7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83809" y="66829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000" spc="16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219331" y="114874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10163" y="207994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000" spc="16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45685" y="256039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103793" y="349159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000" spc="16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9315" y="397204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3057" y="49032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000" spc="16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748579" y="538369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5062" y="3781168"/>
            <a:ext cx="3044380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000" spc="84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5062" y="5199197"/>
            <a:ext cx="3829353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41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3597" y="5087803"/>
            <a:ext cx="4630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3576068" y="5819482"/>
            <a:ext cx="1961707" cy="723858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3521084" y="2603621"/>
            <a:ext cx="143508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3501258" y="1412670"/>
            <a:ext cx="1601341" cy="42116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6"/>
          </a:solidFill>
          <a:ln w="762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4321705" y="1687964"/>
            <a:ext cx="863136" cy="11507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501362" y="549698"/>
            <a:ext cx="737261" cy="9829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0" cmpd="sng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3162681" y="4180784"/>
            <a:ext cx="2165379" cy="569516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154180" y="3009688"/>
            <a:ext cx="989286" cy="13189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331206" y="4584510"/>
            <a:ext cx="1165158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4133249" y="1768241"/>
            <a:ext cx="1320146" cy="990195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3254819" y="575509"/>
            <a:ext cx="1255357" cy="94159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3998501" y="4677031"/>
            <a:ext cx="1844059" cy="138316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2864952" y="3072835"/>
            <a:ext cx="1590048" cy="119263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210742" y="579701"/>
            <a:ext cx="81021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149182" y="1779834"/>
            <a:ext cx="4202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4093148" y="3099981"/>
            <a:ext cx="12661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5425982" y="4690157"/>
            <a:ext cx="23629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44593" y="2186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68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44594" y="698697"/>
            <a:ext cx="3083110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3310" y="3612374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spc="336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0318" y="5117644"/>
            <a:ext cx="3699070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84700" y="1418777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68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84700" y="1898830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82160" y="27389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68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382160" y="3218977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19727" y="432910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6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19727" y="4809154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697909" y="788707"/>
            <a:ext cx="356488" cy="47527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4544994" y="1985656"/>
            <a:ext cx="416558" cy="55536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3391928" y="3325871"/>
            <a:ext cx="504938" cy="67319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594504" y="4959170"/>
            <a:ext cx="611487" cy="81524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0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67513" y="668693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1938416" y="1217078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21834" y="27865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1520848" y="499513"/>
            <a:ext cx="495098" cy="660073"/>
          </a:xfrm>
          <a:prstGeom prst="ellipse">
            <a:avLst/>
          </a:prstGeom>
          <a:solidFill>
            <a:schemeClr val="accent6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3671259" y="216886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5420363" y="313729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7188760" y="405907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3244237" y="1448781"/>
            <a:ext cx="495098" cy="660073"/>
          </a:xfrm>
          <a:prstGeom prst="ellipse">
            <a:avLst/>
          </a:prstGeom>
          <a:solidFill>
            <a:schemeClr val="accent5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4977079" y="2408888"/>
            <a:ext cx="495098" cy="660073"/>
          </a:xfrm>
          <a:prstGeom prst="ellipse">
            <a:avLst/>
          </a:prstGeom>
          <a:solidFill>
            <a:schemeClr val="tx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6732427" y="3398997"/>
            <a:ext cx="495098" cy="660073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8487774" y="4329101"/>
            <a:ext cx="495098" cy="660073"/>
          </a:xfrm>
          <a:prstGeom prst="ellipse">
            <a:avLst/>
          </a:prstGeom>
          <a:solidFill>
            <a:srgbClr val="00B0F0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612374"/>
            <a:ext cx="337912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spc="336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318" y="5117644"/>
            <a:ext cx="4396708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3597" y="5087803"/>
            <a:ext cx="47034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3620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36756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76465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14897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1668925" y="634625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3388704" y="1583892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5121546" y="2543998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6876894" y="3534108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8632241" y="4464212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08113" y="54868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132825" y="1502807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864345" y="246584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4772" y="342302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75039" y="434480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2" name="直線コネクタ 67"/>
          <p:cNvCxnSpPr/>
          <p:nvPr userDrawn="1"/>
        </p:nvCxnSpPr>
        <p:spPr>
          <a:xfrm>
            <a:off x="3707904" y="362658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6"/>
          <p:cNvSpPr/>
          <p:nvPr userDrawn="1"/>
        </p:nvSpPr>
        <p:spPr>
          <a:xfrm>
            <a:off x="5713833" y="911043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63"/>
          <p:cNvSpPr/>
          <p:nvPr userDrawn="1"/>
        </p:nvSpPr>
        <p:spPr>
          <a:xfrm>
            <a:off x="3997251" y="-27384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62"/>
          <p:cNvSpPr/>
          <p:nvPr userDrawn="1"/>
        </p:nvSpPr>
        <p:spPr>
          <a:xfrm>
            <a:off x="5296265" y="193478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68"/>
          <p:cNvSpPr/>
          <p:nvPr userDrawn="1"/>
        </p:nvSpPr>
        <p:spPr>
          <a:xfrm>
            <a:off x="7446676" y="1862826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71"/>
          <p:cNvSpPr/>
          <p:nvPr userDrawn="1"/>
        </p:nvSpPr>
        <p:spPr>
          <a:xfrm>
            <a:off x="7019654" y="1142746"/>
            <a:ext cx="495098" cy="660073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72"/>
          <p:cNvSpPr/>
          <p:nvPr userDrawn="1"/>
        </p:nvSpPr>
        <p:spPr>
          <a:xfrm>
            <a:off x="8752496" y="2102853"/>
            <a:ext cx="495098" cy="660073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85"/>
          <p:cNvSpPr txBox="1"/>
          <p:nvPr userDrawn="1"/>
        </p:nvSpPr>
        <p:spPr>
          <a:xfrm>
            <a:off x="5444342" y="328590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86"/>
          <p:cNvSpPr txBox="1"/>
          <p:nvPr userDrawn="1"/>
        </p:nvSpPr>
        <p:spPr>
          <a:xfrm>
            <a:off x="7164121" y="1277857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87"/>
          <p:cNvSpPr txBox="1"/>
          <p:nvPr userDrawn="1"/>
        </p:nvSpPr>
        <p:spPr>
          <a:xfrm>
            <a:off x="8896963" y="2237963"/>
            <a:ext cx="220432" cy="328705"/>
          </a:xfrm>
          <a:prstGeom prst="rect">
            <a:avLst/>
          </a:prstGeom>
          <a:noFill/>
        </p:spPr>
        <p:txBody>
          <a:bodyPr wrap="none" lIns="51206" tIns="25603" rIns="51206" bIns="25603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183530" y="242645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5908242" y="1196772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7639762" y="2159805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直角三角形 84"/>
          <p:cNvSpPr/>
          <p:nvPr userDrawn="1"/>
        </p:nvSpPr>
        <p:spPr>
          <a:xfrm rot="14829042">
            <a:off x="3448554" y="-460403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直角三角形 84"/>
          <p:cNvSpPr/>
          <p:nvPr userDrawn="1"/>
        </p:nvSpPr>
        <p:spPr>
          <a:xfrm rot="14829042">
            <a:off x="3863525" y="-46040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直角三角形 84"/>
          <p:cNvSpPr/>
          <p:nvPr userDrawn="1"/>
        </p:nvSpPr>
        <p:spPr>
          <a:xfrm rot="14829042">
            <a:off x="430336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4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9176546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437531" y="3971043"/>
            <a:ext cx="1710338" cy="1145300"/>
            <a:chOff x="187211" y="5765810"/>
            <a:chExt cx="3420380" cy="17179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47957" y="3828022"/>
            <a:ext cx="463986" cy="618594"/>
          </a:xfrm>
          <a:prstGeom prst="ellipse">
            <a:avLst/>
          </a:prstGeom>
          <a:solidFill>
            <a:srgbClr val="00B0F0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259583" y="3987977"/>
            <a:ext cx="223165" cy="2975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07" y="302531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700" spc="1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1942" y="4186122"/>
            <a:ext cx="142340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5503" y="1795180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700" spc="1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35299" y="2362655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700" spc="1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335" y="2487708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700" spc="1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58159" y="293530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700" spc="168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1880159" y="505037"/>
            <a:ext cx="1710338" cy="1145300"/>
            <a:chOff x="187211" y="5765810"/>
            <a:chExt cx="3420380" cy="17179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098772" y="540095"/>
            <a:ext cx="137920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5539691" y="1075100"/>
            <a:ext cx="1710338" cy="1145300"/>
            <a:chOff x="187211" y="5765810"/>
            <a:chExt cx="3420380" cy="17179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771684" y="1110158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3716434" y="3467030"/>
            <a:ext cx="1710338" cy="1145300"/>
            <a:chOff x="187211" y="5765810"/>
            <a:chExt cx="3420380" cy="171795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52367" y="3682109"/>
            <a:ext cx="136188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7340048" y="3887280"/>
            <a:ext cx="1710338" cy="1145300"/>
            <a:chOff x="187211" y="5765810"/>
            <a:chExt cx="3420380" cy="1717950"/>
          </a:xfrm>
          <a:solidFill>
            <a:schemeClr val="bg1">
              <a:lumMod val="85000"/>
            </a:schemeClr>
          </a:solidFill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72040" y="4068492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1704295" y="2691198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7238777" y="2733645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1648070" y="195739"/>
            <a:ext cx="463986" cy="618594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1759696" y="355694"/>
            <a:ext cx="223165" cy="2975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3484441" y="3292804"/>
            <a:ext cx="463986" cy="618594"/>
          </a:xfrm>
          <a:prstGeom prst="ellipse">
            <a:avLst/>
          </a:prstGeom>
          <a:solidFill>
            <a:schemeClr val="accent6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3596067" y="3452759"/>
            <a:ext cx="223165" cy="2975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5307699" y="763137"/>
            <a:ext cx="463986" cy="618594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5419325" y="923092"/>
            <a:ext cx="223165" cy="2975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7108055" y="3730507"/>
            <a:ext cx="463986" cy="618594"/>
          </a:xfrm>
          <a:prstGeom prst="ellipse">
            <a:avLst/>
          </a:prstGeom>
          <a:solidFill>
            <a:schemeClr val="tx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7219681" y="3890462"/>
            <a:ext cx="223165" cy="29752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61011" y="4718066"/>
            <a:ext cx="4199903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spc="336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1666623" y="5556706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666623" y="5621867"/>
            <a:ext cx="5816642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3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677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240041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692696"/>
            <a:ext cx="5176024" cy="779709"/>
          </a:xfrm>
          <a:prstGeom prst="rect">
            <a:avLst/>
          </a:prstGeom>
        </p:spPr>
        <p:txBody>
          <a:bodyPr anchor="b"/>
          <a:lstStyle>
            <a:lvl1pPr algn="l">
              <a:defRPr sz="3000" spc="84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3566979" y="1723519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06848" y="1979082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06848" y="1592796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3566979" y="2863646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6848" y="3119209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06848" y="2732922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 spc="16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575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3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8FE4B-B439-413C-9F19-99A4573A0A8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171E-9DAD-4D6A-8A87-CDDF9A2CA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sv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27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2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77050"/>
          </a:xfrm>
          <a:prstGeom prst="rect">
            <a:avLst/>
          </a:prstGeom>
          <a:gradFill flip="none" rotWithShape="1">
            <a:gsLst>
              <a:gs pos="10000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0" y="981075"/>
            <a:ext cx="9144000" cy="489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TextBox 21"/>
          <p:cNvSpPr txBox="1">
            <a:spLocks noChangeArrowheads="1"/>
          </p:cNvSpPr>
          <p:nvPr/>
        </p:nvSpPr>
        <p:spPr bwMode="auto">
          <a:xfrm>
            <a:off x="1077059" y="4474370"/>
            <a:ext cx="78251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Maret</a:t>
            </a:r>
            <a:r>
              <a:rPr lang="en-US" alt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d-ID" alt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201</a:t>
            </a:r>
            <a:r>
              <a:rPr lang="en-US" alt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</a:t>
            </a:r>
            <a:endParaRPr lang="id-ID" alt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241788" y="2000250"/>
            <a:ext cx="9144001" cy="175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RAPAT </a:t>
            </a:r>
            <a:r>
              <a:rPr lang="en-US" altLang="en-US" sz="3600" b="1" smtClean="0">
                <a:solidFill>
                  <a:srgbClr val="002060"/>
                </a:solidFill>
                <a:latin typeface="Century Gothic" panose="020B0502020202020204" pitchFamily="34" charset="0"/>
              </a:rPr>
              <a:t>KOORDINASI PELAKSANAAN KINERJA PTNPKBLU</a:t>
            </a:r>
            <a:endParaRPr lang="en-US" altLang="en-US" sz="3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UNDIKSHA</a:t>
            </a:r>
            <a:endParaRPr lang="id-ID" altLang="en-US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16" name="TextBox 21"/>
          <p:cNvSpPr txBox="1">
            <a:spLocks noChangeArrowheads="1"/>
          </p:cNvSpPr>
          <p:nvPr/>
        </p:nvSpPr>
        <p:spPr bwMode="auto">
          <a:xfrm>
            <a:off x="2351210" y="6261939"/>
            <a:ext cx="6594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Moch</a:t>
            </a:r>
            <a:r>
              <a:rPr lang="en-US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altLang="en-US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Wiwin</a:t>
            </a:r>
            <a:r>
              <a:rPr lang="en-US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Darwina</a:t>
            </a:r>
            <a:endParaRPr lang="en-US" altLang="en-US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BIRO </a:t>
            </a:r>
            <a:r>
              <a:rPr lang="en-US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KEUANGAN DAN UMUM</a:t>
            </a:r>
            <a:endParaRPr lang="id-ID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8DE88-01A6-48C0-BA7D-ECC41BD97112}" type="slidenum">
              <a:rPr lang="id-ID" altLang="en-US" sz="18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d-ID" altLang="en-US" sz="180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813289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2" name="Picture 23" descr="LOGO RISTEKDIK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0" y="136900"/>
            <a:ext cx="1406438" cy="150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153" y="5141916"/>
            <a:ext cx="8532346" cy="680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Slide Number Placeholder 3">
            <a:extLst>
              <a:ext uri="{FF2B5EF4-FFF2-40B4-BE49-F238E27FC236}">
                <a16:creationId xmlns="" xmlns:a16="http://schemas.microsoft.com/office/drawing/2014/main" id="{AA991830-E1F3-48AF-8ABA-09F020581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03647" indent="-232172">
              <a:spcBef>
                <a:spcPct val="20000"/>
              </a:spcBef>
              <a:buFont typeface="Arial" panose="020B0604020202020204" pitchFamily="34" charset="0"/>
              <a:buChar char="–"/>
              <a:defRPr sz="22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8688" indent="-185738">
              <a:spcBef>
                <a:spcPct val="20000"/>
              </a:spcBef>
              <a:buFont typeface="Arial" panose="020B0604020202020204" pitchFamily="34" charset="0"/>
              <a:buChar char="•"/>
              <a:defRPr sz="19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00163" indent="-185738">
              <a:spcBef>
                <a:spcPct val="20000"/>
              </a:spcBef>
              <a:buFont typeface="Arial" panose="020B0604020202020204" pitchFamily="34" charset="0"/>
              <a:buChar char="–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71638" indent="-185738">
              <a:spcBef>
                <a:spcPct val="20000"/>
              </a:spcBef>
              <a:buFont typeface="Arial" panose="020B0604020202020204" pitchFamily="34" charset="0"/>
              <a:buChar char="»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43113" indent="-185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14588" indent="-185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86063" indent="-185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57538" indent="-185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69A0B-BF0C-4E58-B889-C8A2E1AE9EC6}" type="slidenum">
              <a:rPr lang="id-ID" altLang="en-US" sz="13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d-ID" altLang="en-US" sz="1300" dirty="0"/>
          </a:p>
        </p:txBody>
      </p:sp>
      <p:sp>
        <p:nvSpPr>
          <p:cNvPr id="10245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REALISASI PER JENIS BELANJA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73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418153" y="1621356"/>
          <a:ext cx="8268647" cy="174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9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6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6631">
                  <a:extLst>
                    <a:ext uri="{9D8B030D-6E8A-4147-A177-3AD203B41FA5}">
                      <a16:colId xmlns="" xmlns:a16="http://schemas.microsoft.com/office/drawing/2014/main" val="1221056630"/>
                    </a:ext>
                  </a:extLst>
                </a:gridCol>
                <a:gridCol w="1201570">
                  <a:extLst>
                    <a:ext uri="{9D8B030D-6E8A-4147-A177-3AD203B41FA5}">
                      <a16:colId xmlns="" xmlns:a16="http://schemas.microsoft.com/office/drawing/2014/main" val="1196364696"/>
                    </a:ext>
                  </a:extLst>
                </a:gridCol>
              </a:tblGrid>
              <a:tr h="174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Jenis</a:t>
                      </a:r>
                      <a:r>
                        <a:rPr kumimoji="1" 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Belanja</a:t>
                      </a:r>
                      <a:endParaRPr kumimoji="1" 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5500246" y="954755"/>
            <a:ext cx="1132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C00000"/>
                </a:solidFill>
              </a:rPr>
              <a:t>Belanja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Barang</a:t>
            </a:r>
            <a:endParaRPr lang="id-ID" altLang="en-US" sz="2400" i="1" dirty="0">
              <a:solidFill>
                <a:srgbClr val="C00000"/>
              </a:solidFill>
            </a:endParaRP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6757205" y="948672"/>
            <a:ext cx="1138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C00000"/>
                </a:solidFill>
              </a:rPr>
              <a:t>Belanja</a:t>
            </a:r>
            <a:r>
              <a:rPr lang="en-US" altLang="en-US" sz="2400" i="1" dirty="0">
                <a:solidFill>
                  <a:srgbClr val="C00000"/>
                </a:solidFill>
              </a:rPr>
              <a:t> Modal</a:t>
            </a:r>
            <a:endParaRPr lang="id-ID" altLang="en-US" sz="2400" i="1" dirty="0">
              <a:solidFill>
                <a:srgbClr val="C00000"/>
              </a:solidFill>
            </a:endParaRPr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7842254" y="978401"/>
            <a:ext cx="1301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C00000"/>
                </a:solidFill>
              </a:rPr>
              <a:t>Belanja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Bansos</a:t>
            </a:r>
            <a:endParaRPr lang="id-ID" altLang="en-US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71278"/>
              </p:ext>
            </p:extLst>
          </p:nvPr>
        </p:nvGraphicFramePr>
        <p:xfrm>
          <a:off x="430069" y="3587557"/>
          <a:ext cx="8532346" cy="2617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5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847">
                  <a:extLst>
                    <a:ext uri="{9D8B030D-6E8A-4147-A177-3AD203B41FA5}">
                      <a16:colId xmlns="" xmlns:a16="http://schemas.microsoft.com/office/drawing/2014/main" val="3380808632"/>
                    </a:ext>
                  </a:extLst>
                </a:gridCol>
                <a:gridCol w="1262910">
                  <a:extLst>
                    <a:ext uri="{9D8B030D-6E8A-4147-A177-3AD203B41FA5}">
                      <a16:colId xmlns="" xmlns:a16="http://schemas.microsoft.com/office/drawing/2014/main" val="3215731378"/>
                    </a:ext>
                  </a:extLst>
                </a:gridCol>
                <a:gridCol w="1266376">
                  <a:extLst>
                    <a:ext uri="{9D8B030D-6E8A-4147-A177-3AD203B41FA5}">
                      <a16:colId xmlns="" xmlns:a16="http://schemas.microsoft.com/office/drawing/2014/main" val="877771175"/>
                    </a:ext>
                  </a:extLst>
                </a:gridCol>
              </a:tblGrid>
              <a:tr h="745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Pagu</a:t>
                      </a:r>
                      <a:endParaRPr kumimoji="1" 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14.626.438.956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21.817.131.134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7.137.448.659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3.744.845.100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Realisasi</a:t>
                      </a:r>
                      <a:endParaRPr kumimoji="1" 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13.280.875.215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20.088.924.646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6.139.995.688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3.700.381.979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4106465"/>
                  </a:ext>
                </a:extLst>
              </a:tr>
              <a:tr h="745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3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Realisasi</a:t>
                      </a:r>
                      <a:r>
                        <a:rPr kumimoji="1" lang="en-US" sz="3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rata-rata 91.30) </a:t>
                      </a:r>
                      <a:endParaRPr kumimoji="1" lang="en-US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84407" marR="84407" marT="45696" marB="4569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90.80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92.08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86.03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98.81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23940072"/>
                  </a:ext>
                </a:extLst>
              </a:tr>
            </a:tbl>
          </a:graphicData>
        </a:graphic>
      </p:graphicFrame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067945" y="915212"/>
            <a:ext cx="132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C00000"/>
                </a:solidFill>
              </a:rPr>
              <a:t>Belanja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i="1" dirty="0" err="1">
                <a:solidFill>
                  <a:srgbClr val="C00000"/>
                </a:solidFill>
              </a:rPr>
              <a:t>Pegawai</a:t>
            </a:r>
            <a:endParaRPr lang="id-ID" altLang="en-US" sz="2400" i="1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37866" y="2082552"/>
            <a:ext cx="930565" cy="970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51</a:t>
            </a:r>
          </a:p>
        </p:txBody>
      </p:sp>
      <p:sp>
        <p:nvSpPr>
          <p:cNvPr id="19" name="Oval 18"/>
          <p:cNvSpPr/>
          <p:nvPr/>
        </p:nvSpPr>
        <p:spPr>
          <a:xfrm>
            <a:off x="5569034" y="2088246"/>
            <a:ext cx="930565" cy="970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52</a:t>
            </a:r>
          </a:p>
        </p:txBody>
      </p:sp>
      <p:sp>
        <p:nvSpPr>
          <p:cNvPr id="20" name="Oval 19"/>
          <p:cNvSpPr/>
          <p:nvPr/>
        </p:nvSpPr>
        <p:spPr>
          <a:xfrm>
            <a:off x="6765474" y="2082551"/>
            <a:ext cx="930565" cy="970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53</a:t>
            </a:r>
          </a:p>
        </p:txBody>
      </p:sp>
      <p:sp>
        <p:nvSpPr>
          <p:cNvPr id="21" name="Oval 20"/>
          <p:cNvSpPr/>
          <p:nvPr/>
        </p:nvSpPr>
        <p:spPr>
          <a:xfrm>
            <a:off x="7961915" y="2060858"/>
            <a:ext cx="930565" cy="970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57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825" y="3297144"/>
            <a:ext cx="22445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ribuan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rupiah</a:t>
            </a:r>
          </a:p>
        </p:txBody>
      </p:sp>
    </p:spTree>
    <p:extLst>
      <p:ext uri="{BB962C8B-B14F-4D97-AF65-F5344CB8AC3E}">
        <p14:creationId xmlns:p14="http://schemas.microsoft.com/office/powerpoint/2010/main" val="14113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ANGGARAN KEMENTERIAN 2019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73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69890"/>
              </p:ext>
            </p:extLst>
          </p:nvPr>
        </p:nvGraphicFramePr>
        <p:xfrm>
          <a:off x="2038995" y="2465048"/>
          <a:ext cx="2601839" cy="31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35496" y="1412776"/>
            <a:ext cx="2338959" cy="38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Pagu Anggaran</a:t>
            </a:r>
            <a:endParaRPr lang="id-ID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137" y="3441995"/>
            <a:ext cx="16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</a:rPr>
              <a:t>● </a:t>
            </a:r>
            <a:r>
              <a:rPr lang="id-ID" sz="1600" b="1" dirty="0" smtClean="0">
                <a:solidFill>
                  <a:prstClr val="black"/>
                </a:solidFill>
              </a:rPr>
              <a:t>Belanja Barang</a:t>
            </a:r>
            <a:endParaRPr lang="id-ID" sz="16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010" y="4343878"/>
            <a:ext cx="1736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</a:rPr>
              <a:t>● </a:t>
            </a:r>
            <a:r>
              <a:rPr lang="id-ID" sz="1600" b="1" dirty="0" smtClean="0">
                <a:solidFill>
                  <a:prstClr val="black"/>
                </a:solidFill>
              </a:rPr>
              <a:t>Belanja Pegawai</a:t>
            </a:r>
            <a:endParaRPr lang="id-ID" sz="16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690" y="2826169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</a:rPr>
              <a:t>● </a:t>
            </a:r>
            <a:r>
              <a:rPr lang="id-ID" sz="1600" b="1" dirty="0" smtClean="0">
                <a:solidFill>
                  <a:prstClr val="black"/>
                </a:solidFill>
              </a:rPr>
              <a:t>Belanja Modal</a:t>
            </a:r>
            <a:endParaRPr lang="id-ID" sz="1600" b="1" dirty="0">
              <a:solidFill>
                <a:prstClr val="black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02197" y="2420888"/>
            <a:ext cx="2665337" cy="457086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 smtClean="0">
                <a:solidFill>
                  <a:prstClr val="white"/>
                </a:solidFill>
              </a:rPr>
              <a:t>Rp. </a:t>
            </a:r>
            <a:r>
              <a:rPr lang="en-US" sz="1700" b="1" dirty="0" smtClean="0">
                <a:solidFill>
                  <a:prstClr val="white"/>
                </a:solidFill>
              </a:rPr>
              <a:t>41</a:t>
            </a:r>
            <a:r>
              <a:rPr lang="id-ID" sz="1700" b="1" dirty="0" smtClean="0">
                <a:solidFill>
                  <a:prstClr val="white"/>
                </a:solidFill>
              </a:rPr>
              <a:t>.</a:t>
            </a:r>
            <a:r>
              <a:rPr lang="en-US" sz="1700" b="1" dirty="0" smtClean="0">
                <a:solidFill>
                  <a:prstClr val="white"/>
                </a:solidFill>
              </a:rPr>
              <a:t>294.966.419.000</a:t>
            </a:r>
            <a:endParaRPr lang="id-ID" sz="1700" b="1" dirty="0">
              <a:solidFill>
                <a:prstClr val="white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1910235" y="4682432"/>
            <a:ext cx="632817" cy="2"/>
          </a:xfrm>
          <a:prstGeom prst="bentConnector3">
            <a:avLst>
              <a:gd name="adj1" fmla="val 50000"/>
            </a:avLst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550" y="368275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prstClr val="black"/>
                </a:solidFill>
              </a:rPr>
              <a:t>Rp. </a:t>
            </a:r>
            <a:r>
              <a:rPr lang="en-US" sz="1400" dirty="0" smtClean="0">
                <a:solidFill>
                  <a:prstClr val="black"/>
                </a:solidFill>
              </a:rPr>
              <a:t>19,35</a:t>
            </a:r>
            <a:r>
              <a:rPr lang="id-ID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604" y="455205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prstClr val="black"/>
                </a:solidFill>
              </a:rPr>
              <a:t>Rp. </a:t>
            </a:r>
            <a:r>
              <a:rPr lang="en-US" sz="1400" dirty="0" smtClean="0">
                <a:solidFill>
                  <a:prstClr val="black"/>
                </a:solidFill>
              </a:rPr>
              <a:t>13,53</a:t>
            </a:r>
            <a:r>
              <a:rPr lang="id-ID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</a:t>
            </a:r>
            <a:endParaRPr lang="id-ID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9632" y="3059194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prstClr val="black"/>
                </a:solidFill>
              </a:rPr>
              <a:t>Rp. 3</a:t>
            </a:r>
            <a:r>
              <a:rPr lang="en-US" sz="1400" dirty="0" smtClean="0">
                <a:solidFill>
                  <a:prstClr val="black"/>
                </a:solidFill>
              </a:rPr>
              <a:t>,98</a:t>
            </a:r>
            <a:r>
              <a:rPr lang="id-ID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0800000">
            <a:off x="1730114" y="3073462"/>
            <a:ext cx="2481846" cy="917074"/>
          </a:xfrm>
          <a:prstGeom prst="bentConnector3">
            <a:avLst>
              <a:gd name="adj1" fmla="val 644"/>
            </a:avLst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1771429" y="3616773"/>
            <a:ext cx="699614" cy="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1009" y="1760249"/>
            <a:ext cx="424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err="1" smtClean="0">
                <a:solidFill>
                  <a:prstClr val="black"/>
                </a:solidFill>
              </a:rPr>
              <a:t>Besar</a:t>
            </a:r>
            <a:r>
              <a:rPr lang="en-US" sz="1300" dirty="0" smtClean="0">
                <a:solidFill>
                  <a:prstClr val="black"/>
                </a:solidFill>
              </a:rPr>
              <a:t> </a:t>
            </a:r>
            <a:r>
              <a:rPr lang="id-ID" sz="1300" dirty="0" smtClean="0">
                <a:solidFill>
                  <a:prstClr val="black"/>
                </a:solidFill>
              </a:rPr>
              <a:t>Pagu </a:t>
            </a:r>
            <a:r>
              <a:rPr lang="id-ID" sz="1300" dirty="0">
                <a:solidFill>
                  <a:prstClr val="black"/>
                </a:solidFill>
              </a:rPr>
              <a:t>Anggaran </a:t>
            </a:r>
            <a:r>
              <a:rPr lang="id-ID" sz="1300" b="1" dirty="0" smtClean="0">
                <a:solidFill>
                  <a:prstClr val="black"/>
                </a:solidFill>
              </a:rPr>
              <a:t>Kem</a:t>
            </a:r>
            <a:r>
              <a:rPr lang="en-US" sz="1300" b="1" dirty="0" err="1" smtClean="0">
                <a:solidFill>
                  <a:prstClr val="black"/>
                </a:solidFill>
              </a:rPr>
              <a:t>enristekdikti</a:t>
            </a:r>
            <a:r>
              <a:rPr lang="id-ID" sz="1300" dirty="0" smtClean="0">
                <a:solidFill>
                  <a:prstClr val="black"/>
                </a:solidFill>
              </a:rPr>
              <a:t> TA 201</a:t>
            </a:r>
            <a:r>
              <a:rPr lang="en-US" sz="1300" dirty="0" smtClean="0">
                <a:solidFill>
                  <a:prstClr val="black"/>
                </a:solidFill>
              </a:rPr>
              <a:t>9</a:t>
            </a:r>
            <a:r>
              <a:rPr lang="id-ID" sz="1300" dirty="0" smtClean="0">
                <a:solidFill>
                  <a:prstClr val="black"/>
                </a:solidFill>
              </a:rPr>
              <a:t> berada pada urutan ke </a:t>
            </a:r>
            <a:r>
              <a:rPr lang="en-US" sz="1500" b="1" dirty="0" smtClean="0">
                <a:solidFill>
                  <a:prstClr val="black"/>
                </a:solidFill>
              </a:rPr>
              <a:t>9</a:t>
            </a:r>
            <a:r>
              <a:rPr lang="id-ID" sz="1300" dirty="0" smtClean="0">
                <a:solidFill>
                  <a:prstClr val="black"/>
                </a:solidFill>
              </a:rPr>
              <a:t> </a:t>
            </a:r>
            <a:r>
              <a:rPr lang="id-ID" sz="1300" dirty="0">
                <a:solidFill>
                  <a:prstClr val="black"/>
                </a:solidFill>
              </a:rPr>
              <a:t>dari </a:t>
            </a:r>
            <a:r>
              <a:rPr lang="id-ID" sz="1300" dirty="0" smtClean="0">
                <a:solidFill>
                  <a:prstClr val="black"/>
                </a:solidFill>
              </a:rPr>
              <a:t>keseluruhan Kementerian/Lembaga</a:t>
            </a:r>
            <a:r>
              <a:rPr lang="en-US" sz="1300" dirty="0">
                <a:solidFill>
                  <a:prstClr val="black"/>
                </a:solidFill>
              </a:rPr>
              <a:t>.</a:t>
            </a:r>
            <a:endParaRPr lang="id-ID" sz="13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282" y="5233270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>
                <a:solidFill>
                  <a:prstClr val="black"/>
                </a:solidFill>
              </a:rPr>
              <a:t>● </a:t>
            </a:r>
            <a:r>
              <a:rPr lang="id-ID" sz="1600" b="1" dirty="0" smtClean="0">
                <a:solidFill>
                  <a:prstClr val="black"/>
                </a:solidFill>
              </a:rPr>
              <a:t>Belanja Bansos</a:t>
            </a:r>
            <a:endParaRPr lang="id-ID" sz="16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876" y="5441445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prstClr val="black"/>
                </a:solidFill>
              </a:rPr>
              <a:t>Rp. </a:t>
            </a:r>
            <a:r>
              <a:rPr lang="en-US" sz="1400" dirty="0" smtClean="0">
                <a:solidFill>
                  <a:prstClr val="black"/>
                </a:solidFill>
              </a:rPr>
              <a:t>4</a:t>
            </a:r>
            <a:r>
              <a:rPr lang="id-ID" sz="1400" dirty="0" smtClean="0">
                <a:solidFill>
                  <a:prstClr val="black"/>
                </a:solidFill>
              </a:rPr>
              <a:t>,4</a:t>
            </a:r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id-ID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</a:t>
            </a:r>
            <a:endParaRPr lang="id-ID" sz="1400" dirty="0">
              <a:solidFill>
                <a:prstClr val="black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10800000" flipV="1">
            <a:off x="1834204" y="4582146"/>
            <a:ext cx="2280212" cy="859299"/>
          </a:xfrm>
          <a:prstGeom prst="bentConnector3">
            <a:avLst>
              <a:gd name="adj1" fmla="val 1197"/>
            </a:avLst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36" descr="Arrow: Slight curve">
            <a:extLst>
              <a:ext uri="{FF2B5EF4-FFF2-40B4-BE49-F238E27FC236}">
                <a16:creationId xmlns:a16="http://schemas.microsoft.com/office/drawing/2014/main" xmlns="" id="{B1AC9DE1-4366-45FB-93CA-387ADAEFF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6483902" flipV="1">
            <a:off x="1188443" y="5506949"/>
            <a:ext cx="517313" cy="50299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6675" y="6021288"/>
            <a:ext cx="288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Hanya</a:t>
            </a: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pada</a:t>
            </a: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Ditjen</a:t>
            </a: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Belmawa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00716"/>
              </p:ext>
            </p:extLst>
          </p:nvPr>
        </p:nvGraphicFramePr>
        <p:xfrm>
          <a:off x="4355976" y="742992"/>
          <a:ext cx="4677469" cy="3622112"/>
        </p:xfrm>
        <a:graphic>
          <a:graphicData uri="http://schemas.openxmlformats.org/drawingml/2006/table">
            <a:tbl>
              <a:tblPr/>
              <a:tblGrid>
                <a:gridCol w="237995"/>
                <a:gridCol w="889348"/>
                <a:gridCol w="2109966"/>
                <a:gridCol w="1440160"/>
              </a:tblGrid>
              <a:tr h="187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Kode Eselon 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Nama Eselon 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Pagu Total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04201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SEKRETARIAT JENDERAL KEMENTERIAN RISET, </a:t>
                      </a:r>
                      <a:r>
                        <a:rPr lang="en-US" sz="11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TEKNOLOGI, </a:t>
                      </a:r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DAN PENDIDIKAN TINGGI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29.260.939.493.000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04202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INSPEKTORAT JENDERAL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      54.833.402.000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04203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DIREKTORAT JENDERAL KELEMBAGAAN ILMU PENGETAHUAN, TEKNOLOGI, DAN PENDIDIKAN TINGGI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1.150.453.100.000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04204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DITJEN PEMBELAJARAN DAN KEMAHASISWAAN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5.849.690.600.000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04205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DIREKTORAT JENDERAL SUMBER DAYA ILMU PENGETAHUAN, TEKNOLOGI, DAN PENDIDIKAN TINGGI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2.586.462.302.000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04206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DIREKTORAT JENDERAL PENGUATAN RISET DAN PENGEMBANGAN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2.012.424.322.000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04207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DIREKTORAT JENDERAL PENGUATAN INOVASI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      380.163.200.000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878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95" marR="9395" marT="939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  41.294.966.419.000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74030"/>
              </p:ext>
            </p:extLst>
          </p:nvPr>
        </p:nvGraphicFramePr>
        <p:xfrm>
          <a:off x="4572000" y="4825099"/>
          <a:ext cx="4267200" cy="1773141"/>
        </p:xfrm>
        <a:graphic>
          <a:graphicData uri="http://schemas.openxmlformats.org/drawingml/2006/table">
            <a:tbl>
              <a:tblPr/>
              <a:tblGrid>
                <a:gridCol w="241300"/>
                <a:gridCol w="2298700"/>
                <a:gridCol w="17272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Kode Sumber Dana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Pagu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RUPIAH MURNI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                   28.937.507.758.000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PINJAMAN LUAR NEGERI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                      1.256.596.170.000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0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RUPIAH MURNI PENDAMPING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                         178.164.988.000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PENERIMAAN NEGARA BUKAN PAJAK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2.371.391.913.000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BADAN LAYANAN UMUM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8.053.222.887.000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SURAT BERHARGA SYARIAH NEGARA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                         498.082.703.000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           41.294.966.419.000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2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IKPA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9021" y="653000"/>
            <a:ext cx="7837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d-ID" sz="1400" dirty="0" smtClean="0"/>
              <a:t>Pengukuran kinerja </a:t>
            </a:r>
            <a:r>
              <a:rPr lang="id-ID" sz="1400" dirty="0"/>
              <a:t>p</a:t>
            </a:r>
            <a:r>
              <a:rPr lang="id-ID" sz="1400" dirty="0" smtClean="0"/>
              <a:t>elaksanaan anggaran dilakukan berdasarkan </a:t>
            </a:r>
            <a:r>
              <a:rPr lang="id-ID" sz="1600" b="1" dirty="0" smtClean="0"/>
              <a:t>4 (empat) kategori </a:t>
            </a:r>
            <a:r>
              <a:rPr lang="id-ID" sz="1400" dirty="0" smtClean="0"/>
              <a:t>dan </a:t>
            </a:r>
            <a:r>
              <a:rPr lang="id-ID" sz="1600" b="1" dirty="0" smtClean="0"/>
              <a:t>12 (dua belas) indikator penilaian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d-ID" sz="1400" dirty="0" smtClean="0"/>
              <a:t>Pengukuran kinerja dikembangkan untuk mengubah paradigma bahwa tingkat penyerapan merupakan satu-satunya indikator penentu keberhasilan pelaksanaan anggaran</a:t>
            </a:r>
            <a:endParaRPr lang="id-ID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9723" y="1668663"/>
            <a:ext cx="9153723" cy="4763073"/>
            <a:chOff x="1129850" y="1701999"/>
            <a:chExt cx="9681025" cy="4796078"/>
          </a:xfrm>
        </p:grpSpPr>
        <p:sp>
          <p:nvSpPr>
            <p:cNvPr id="18" name="Rectangle 17"/>
            <p:cNvSpPr/>
            <p:nvPr/>
          </p:nvSpPr>
          <p:spPr>
            <a:xfrm>
              <a:off x="1129850" y="4484451"/>
              <a:ext cx="9602444" cy="20136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11170" y="2076449"/>
              <a:ext cx="1811586" cy="162877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49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37012" y="2076450"/>
              <a:ext cx="2585494" cy="1628775"/>
            </a:xfrm>
            <a:prstGeom prst="rect">
              <a:avLst/>
            </a:prstGeom>
            <a:gradFill flip="none" rotWithShape="1">
              <a:gsLst>
                <a:gs pos="0">
                  <a:srgbClr val="788DA8"/>
                </a:gs>
                <a:gs pos="49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0949" y="2076450"/>
              <a:ext cx="2060327" cy="162877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49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38301" y="2076450"/>
              <a:ext cx="1966912" cy="162877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49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1638301" y="1701999"/>
              <a:ext cx="2152650" cy="37445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 smtClean="0"/>
                <a:t>A. Kesesuaian Perencanaan</a:t>
              </a:r>
            </a:p>
            <a:p>
              <a:pPr algn="ctr"/>
              <a:r>
                <a:rPr lang="id-ID" sz="1200" b="1" dirty="0" smtClean="0"/>
                <a:t>dan Penganggaran</a:t>
              </a:r>
              <a:endParaRPr lang="id-ID" sz="1200" b="1" dirty="0"/>
            </a:p>
          </p:txBody>
        </p:sp>
        <p:sp>
          <p:nvSpPr>
            <p:cNvPr id="24" name="Chevron 23"/>
            <p:cNvSpPr/>
            <p:nvPr/>
          </p:nvSpPr>
          <p:spPr>
            <a:xfrm>
              <a:off x="3790950" y="1701999"/>
              <a:ext cx="2247900" cy="374451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 smtClean="0">
                  <a:solidFill>
                    <a:schemeClr val="bg1"/>
                  </a:solidFill>
                </a:rPr>
                <a:t>B. Efektivitas Pelaksanaan Kegiatan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6037016" y="1701999"/>
              <a:ext cx="2773610" cy="374451"/>
            </a:xfrm>
            <a:prstGeom prst="chevron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 smtClean="0">
                  <a:solidFill>
                    <a:schemeClr val="bg1"/>
                  </a:solidFill>
                </a:rPr>
                <a:t>C. Kepatuhan Terhadap Regulasi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810625" y="1701999"/>
              <a:ext cx="2000250" cy="37445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100" b="1" dirty="0" smtClean="0">
                  <a:solidFill>
                    <a:schemeClr val="bg1"/>
                  </a:solidFill>
                </a:rPr>
                <a:t>D. Efisiensi Pelaksanaan Kegiatan</a:t>
              </a:r>
              <a:endParaRPr lang="id-ID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0713" y="2105027"/>
              <a:ext cx="0" cy="116205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4701" y="2105027"/>
              <a:ext cx="0" cy="116205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609850" y="2105027"/>
              <a:ext cx="1" cy="126566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45870" y="2105027"/>
              <a:ext cx="1" cy="126566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064792" y="2105027"/>
              <a:ext cx="1" cy="126566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06951" y="2105027"/>
              <a:ext cx="0" cy="116205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966423" y="2105446"/>
              <a:ext cx="1" cy="126566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494870" y="2105446"/>
              <a:ext cx="1" cy="126566"/>
            </a:xfrm>
            <a:prstGeom prst="line">
              <a:avLst/>
            </a:prstGeom>
            <a:ln w="19050">
              <a:solidFill>
                <a:srgbClr val="44546A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27505" y="2105446"/>
              <a:ext cx="0" cy="116205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84058" y="2105027"/>
              <a:ext cx="0" cy="1162050"/>
            </a:xfrm>
            <a:prstGeom prst="line">
              <a:avLst/>
            </a:prstGeom>
            <a:ln w="19050">
              <a:solidFill>
                <a:srgbClr val="44546A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752496" y="2105027"/>
              <a:ext cx="0" cy="1162050"/>
            </a:xfrm>
            <a:prstGeom prst="line">
              <a:avLst/>
            </a:prstGeom>
            <a:ln w="19050">
              <a:solidFill>
                <a:srgbClr val="44546A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009545" y="2105027"/>
              <a:ext cx="1" cy="126566"/>
            </a:xfrm>
            <a:prstGeom prst="line">
              <a:avLst/>
            </a:prstGeom>
            <a:ln w="19050">
              <a:solidFill>
                <a:srgbClr val="44546A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194"/>
          <a:stretch/>
        </p:blipFill>
        <p:spPr>
          <a:xfrm>
            <a:off x="-9724" y="2158017"/>
            <a:ext cx="9079422" cy="4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6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IKPA KEMENRISTEKDIKTI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2018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12041"/>
              </p:ext>
            </p:extLst>
          </p:nvPr>
        </p:nvGraphicFramePr>
        <p:xfrm>
          <a:off x="44551" y="1844824"/>
          <a:ext cx="8998176" cy="2088231"/>
        </p:xfrm>
        <a:graphic>
          <a:graphicData uri="http://schemas.openxmlformats.org/drawingml/2006/table">
            <a:tbl>
              <a:tblPr/>
              <a:tblGrid>
                <a:gridCol w="927049"/>
                <a:gridCol w="394385"/>
                <a:gridCol w="470374"/>
                <a:gridCol w="627164"/>
                <a:gridCol w="783956"/>
                <a:gridCol w="412542"/>
                <a:gridCol w="409300"/>
                <a:gridCol w="493655"/>
                <a:gridCol w="522638"/>
                <a:gridCol w="447975"/>
                <a:gridCol w="522638"/>
                <a:gridCol w="522638"/>
                <a:gridCol w="431602"/>
                <a:gridCol w="512588"/>
                <a:gridCol w="428159"/>
                <a:gridCol w="627164"/>
                <a:gridCol w="464349"/>
              </a:tblGrid>
              <a:tr h="756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K/L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Ket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Peng UP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Kontrak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Kesalahan SPM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 SP2D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 III DIPA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Revisi DIPA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Peny Tagihan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Rekon LPJ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Renkas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Pagu Minus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SPM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Konversi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Bobot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Akhir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828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KEMENTERIAN RISET,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TEKNOLOGI,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 PENDIDIKAN TINGGI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Nilai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89.00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82.00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96.02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99.53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78.02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90.70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89.79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99.89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70.26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93.68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Bobot (%)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Nilai Akhir</a:t>
                      </a:r>
                    </a:p>
                  </a:txBody>
                  <a:tcPr marL="5596" marR="5596" marT="6062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8.90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8.20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4.80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4.98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3.90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4.49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4.99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5.00</a:t>
                      </a:r>
                    </a:p>
                  </a:txBody>
                  <a:tcPr marL="5596" marR="5596" marT="6062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493666" y="2780928"/>
            <a:ext cx="549061" cy="720080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36" descr="Arrow: Slight curve">
            <a:extLst>
              <a:ext uri="{FF2B5EF4-FFF2-40B4-BE49-F238E27FC236}">
                <a16:creationId xmlns:a16="http://schemas.microsoft.com/office/drawing/2014/main" xmlns="" id="{B1AC9DE1-4366-45FB-93CA-387ADAEFF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8617215" flipV="1">
            <a:off x="6697426" y="3696443"/>
            <a:ext cx="2463808" cy="1197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0" y="4077073"/>
            <a:ext cx="84514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IKPA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Kemenristekdikti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tahun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2018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adalah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93,68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519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6320" y="3356992"/>
            <a:ext cx="8820472" cy="14401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BELANJA PEMERINTAH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484784"/>
            <a:ext cx="180020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 smtClean="0"/>
              <a:t>Belanja</a:t>
            </a:r>
            <a:r>
              <a:rPr lang="en-US" b="1" dirty="0" smtClean="0"/>
              <a:t> </a:t>
            </a:r>
          </a:p>
          <a:p>
            <a:pPr algn="r"/>
            <a:r>
              <a:rPr lang="en-US" b="1" dirty="0" err="1" smtClean="0"/>
              <a:t>Pegawai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771800" y="1484784"/>
            <a:ext cx="1944216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 smtClean="0"/>
              <a:t>Belanja</a:t>
            </a:r>
            <a:r>
              <a:rPr lang="en-US" b="1" dirty="0" smtClean="0"/>
              <a:t> </a:t>
            </a:r>
          </a:p>
          <a:p>
            <a:pPr algn="r"/>
            <a:r>
              <a:rPr lang="en-US" b="1" dirty="0" err="1" smtClean="0"/>
              <a:t>Barang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148064" y="1484784"/>
            <a:ext cx="18002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 smtClean="0"/>
              <a:t>Belanja</a:t>
            </a:r>
            <a:r>
              <a:rPr lang="en-US" b="1" dirty="0" smtClean="0"/>
              <a:t> </a:t>
            </a:r>
          </a:p>
          <a:p>
            <a:pPr algn="r"/>
            <a:r>
              <a:rPr lang="en-US" b="1" dirty="0" smtClean="0"/>
              <a:t>Modal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208256" y="1484784"/>
            <a:ext cx="1828240" cy="7200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 smtClean="0"/>
              <a:t>Belanja</a:t>
            </a:r>
            <a:r>
              <a:rPr lang="en-US" b="1" dirty="0" smtClean="0"/>
              <a:t> </a:t>
            </a:r>
          </a:p>
          <a:p>
            <a:pPr algn="r"/>
            <a:r>
              <a:rPr lang="en-US" b="1" dirty="0" err="1" smtClean="0"/>
              <a:t>Bansos</a:t>
            </a:r>
            <a:endParaRPr lang="en-US" b="1" dirty="0"/>
          </a:p>
        </p:txBody>
      </p:sp>
      <p:pic>
        <p:nvPicPr>
          <p:cNvPr id="14" name="Graphic 13" descr="Users">
            <a:extLst>
              <a:ext uri="{FF2B5EF4-FFF2-40B4-BE49-F238E27FC236}">
                <a16:creationId xmlns="" xmlns:a16="http://schemas.microsoft.com/office/drawing/2014/main" id="{2B519C5D-B4D9-4D04-B9F3-0519D803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1387624"/>
            <a:ext cx="914400" cy="914400"/>
          </a:xfrm>
          <a:prstGeom prst="rect">
            <a:avLst/>
          </a:prstGeom>
        </p:spPr>
      </p:pic>
      <p:pic>
        <p:nvPicPr>
          <p:cNvPr id="15" name="Graphic 7" descr="Computer">
            <a:extLst>
              <a:ext uri="{FF2B5EF4-FFF2-40B4-BE49-F238E27FC236}">
                <a16:creationId xmlns="" xmlns:a16="http://schemas.microsoft.com/office/drawing/2014/main" id="{EBEB707D-9802-499A-B9DB-1C623C3061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5816" y="1439972"/>
            <a:ext cx="914400" cy="914400"/>
          </a:xfrm>
          <a:prstGeom prst="rect">
            <a:avLst/>
          </a:prstGeom>
        </p:spPr>
      </p:pic>
      <p:pic>
        <p:nvPicPr>
          <p:cNvPr id="16" name="Graphic 17" descr="Handshake">
            <a:extLst>
              <a:ext uri="{FF2B5EF4-FFF2-40B4-BE49-F238E27FC236}">
                <a16:creationId xmlns="" xmlns:a16="http://schemas.microsoft.com/office/drawing/2014/main" id="{88695E7B-7C91-4D6D-88C8-46B72F7D25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2586" y="1419221"/>
            <a:ext cx="914400" cy="914400"/>
          </a:xfrm>
          <a:prstGeom prst="rect">
            <a:avLst/>
          </a:prstGeom>
        </p:spPr>
      </p:pic>
      <p:pic>
        <p:nvPicPr>
          <p:cNvPr id="2050" name="Picture 2" descr="D:\komputer lama\Documents\2019\lain\pak wiwin\Corporation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2" y="1484784"/>
            <a:ext cx="926982" cy="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871505" y="2199593"/>
            <a:ext cx="80870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195540" y="2220868"/>
            <a:ext cx="80870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5672587" y="2218664"/>
            <a:ext cx="80870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7752634" y="2220868"/>
            <a:ext cx="80870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0515" y="3356992"/>
            <a:ext cx="1974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endParaRPr lang="en-US" dirty="0" smtClean="0"/>
          </a:p>
          <a:p>
            <a:r>
              <a:rPr lang="en-US" dirty="0" err="1" smtClean="0"/>
              <a:t>Gaji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Tunjangan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3429000"/>
            <a:ext cx="2146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endParaRPr lang="en-US" dirty="0" smtClean="0"/>
          </a:p>
          <a:p>
            <a:r>
              <a:rPr lang="en-US" dirty="0" err="1" smtClean="0"/>
              <a:t>Langganan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68328" y="3509392"/>
            <a:ext cx="183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endParaRPr lang="en-US" dirty="0" smtClean="0"/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50 </a:t>
            </a:r>
            <a:r>
              <a:rPr lang="en-US" dirty="0" err="1" smtClean="0"/>
              <a:t>Juta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22293" y="3501008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endParaRPr lang="en-US" dirty="0" smtClean="0"/>
          </a:p>
          <a:p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08295" y="4155723"/>
            <a:ext cx="2134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 </a:t>
            </a:r>
            <a:r>
              <a:rPr lang="en-US" sz="36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Tunai</a:t>
            </a:r>
            <a:endParaRPr lang="en-US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402" y="5101952"/>
            <a:ext cx="8820472" cy="14401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0515" y="5101952"/>
            <a:ext cx="144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Tunai</a:t>
            </a:r>
            <a:endParaRPr lang="en-US" dirty="0" smtClean="0"/>
          </a:p>
          <a:p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endParaRPr lang="en-US" dirty="0" smtClean="0"/>
          </a:p>
          <a:p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Lembur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71800" y="5173960"/>
            <a:ext cx="175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Tunai</a:t>
            </a:r>
            <a:endParaRPr lang="en-US" dirty="0" smtClean="0"/>
          </a:p>
          <a:p>
            <a:r>
              <a:rPr lang="en-US" dirty="0" err="1" smtClean="0"/>
              <a:t>Perjadin</a:t>
            </a:r>
            <a:r>
              <a:rPr lang="en-US" dirty="0" smtClean="0"/>
              <a:t>, ATK,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18891" y="5254352"/>
            <a:ext cx="188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Tunai</a:t>
            </a:r>
            <a:endParaRPr lang="en-US" dirty="0"/>
          </a:p>
          <a:p>
            <a:r>
              <a:rPr lang="en-US" dirty="0" smtClean="0"/>
              <a:t>Paling </a:t>
            </a:r>
            <a:r>
              <a:rPr lang="en-US" dirty="0" err="1" smtClean="0"/>
              <a:t>banyak</a:t>
            </a:r>
            <a:r>
              <a:rPr lang="en-US" dirty="0" smtClean="0"/>
              <a:t> 50jt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61143" y="5900683"/>
            <a:ext cx="1228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Tunai</a:t>
            </a:r>
            <a:endParaRPr lang="en-US" sz="36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616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MEKANISME PEMBAYARAN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23929" y="1211813"/>
            <a:ext cx="1656183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UP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uang</a:t>
            </a:r>
            <a:r>
              <a:rPr lang="en-US" b="1" dirty="0" smtClean="0"/>
              <a:t> </a:t>
            </a:r>
            <a:r>
              <a:rPr lang="en-US" b="1" dirty="0" err="1" smtClean="0"/>
              <a:t>persediaan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804248" y="1211813"/>
            <a:ext cx="1387931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LS (</a:t>
            </a:r>
            <a:r>
              <a:rPr lang="en-US" b="1" dirty="0" err="1" smtClean="0"/>
              <a:t>langsung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951900" y="2492896"/>
            <a:ext cx="1243915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Penerima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923929" y="2513008"/>
            <a:ext cx="165618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Bendahara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Pengeluaran</a:t>
            </a:r>
            <a:endParaRPr lang="en-US" sz="16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398061" y="3663687"/>
            <a:ext cx="1243915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GUP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ganti</a:t>
            </a:r>
            <a:r>
              <a:rPr lang="en-US" b="1" dirty="0" smtClean="0"/>
              <a:t> UP)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485089" y="2087727"/>
            <a:ext cx="553639" cy="37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7293401" y="2090811"/>
            <a:ext cx="553639" cy="37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86544" y="3305096"/>
            <a:ext cx="0" cy="276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834020" y="3598215"/>
            <a:ext cx="1512169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Cashless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875276" y="3672088"/>
            <a:ext cx="1243915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Kartu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Kredit</a:t>
            </a:r>
            <a:endParaRPr lang="en-US" sz="2400" b="1" dirty="0"/>
          </a:p>
        </p:txBody>
      </p:sp>
      <p:sp>
        <p:nvSpPr>
          <p:cNvPr id="31" name="Left-Right-Up Arrow 30"/>
          <p:cNvSpPr/>
          <p:nvPr/>
        </p:nvSpPr>
        <p:spPr>
          <a:xfrm>
            <a:off x="4113837" y="3374994"/>
            <a:ext cx="1296144" cy="972108"/>
          </a:xfrm>
          <a:prstGeom prst="leftRigh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31640" y="4869160"/>
            <a:ext cx="5310336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51900" y="4869160"/>
            <a:ext cx="2012588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03648" y="4725144"/>
            <a:ext cx="4536504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Coba</a:t>
            </a:r>
            <a:r>
              <a:rPr lang="en-US" b="1" dirty="0" smtClean="0"/>
              <a:t> </a:t>
            </a:r>
            <a:r>
              <a:rPr lang="en-US" b="1" dirty="0" err="1" smtClean="0"/>
              <a:t>Pembayaran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KK</a:t>
            </a:r>
            <a:endParaRPr lang="en-US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015717" y="5337212"/>
            <a:ext cx="133214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Persediaan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sewa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pemeliharaan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499993" y="5337212"/>
            <a:ext cx="136815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Operasional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non </a:t>
            </a:r>
            <a:r>
              <a:rPr lang="en-US" sz="1400" b="1" dirty="0" err="1" smtClean="0"/>
              <a:t>operasional</a:t>
            </a:r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7058095" y="5308023"/>
            <a:ext cx="1196186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Honor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perjadin</a:t>
            </a:r>
            <a:endParaRPr lang="en-US" sz="1400" b="1" dirty="0"/>
          </a:p>
        </p:txBody>
      </p:sp>
      <p:pic>
        <p:nvPicPr>
          <p:cNvPr id="3075" name="Picture 3" descr="D:\komputer lama\Documents\2019\lain\pak wiwin\banking_card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54116"/>
            <a:ext cx="566192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komputer lama\Documents\2019\lain\pak wiwin\banking_card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83" y="5024927"/>
            <a:ext cx="566192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D:\komputer lama\Documents\2019\lain\pak wiwin\banking_card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93" y="5065520"/>
            <a:ext cx="566192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35894" y="6100111"/>
            <a:ext cx="1288035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Pemegang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PPK, </a:t>
            </a:r>
            <a:r>
              <a:rPr lang="en-US" sz="1200" dirty="0" err="1" smtClean="0">
                <a:solidFill>
                  <a:schemeClr val="tx1"/>
                </a:solidFill>
              </a:rPr>
              <a:t>Kasubag</a:t>
            </a:r>
            <a:r>
              <a:rPr lang="en-US" sz="1200" dirty="0" smtClean="0">
                <a:solidFill>
                  <a:schemeClr val="tx1"/>
                </a:solidFill>
              </a:rPr>
              <a:t> TU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4127" y="6100110"/>
            <a:ext cx="1288035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Pemegang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PPK, </a:t>
            </a:r>
            <a:r>
              <a:rPr lang="en-US" sz="1200" dirty="0" err="1" smtClean="0">
                <a:solidFill>
                  <a:schemeClr val="tx1"/>
                </a:solidFill>
              </a:rPr>
              <a:t>Kasubag</a:t>
            </a:r>
            <a:r>
              <a:rPr lang="en-US" sz="1200" dirty="0" smtClean="0">
                <a:solidFill>
                  <a:schemeClr val="tx1"/>
                </a:solidFill>
              </a:rPr>
              <a:t> TU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0311" y="6098469"/>
            <a:ext cx="136815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Pemegang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Pejabat</a:t>
            </a:r>
            <a:r>
              <a:rPr lang="en-US" sz="1200" dirty="0" smtClean="0">
                <a:solidFill>
                  <a:schemeClr val="tx1"/>
                </a:solidFill>
              </a:rPr>
              <a:t>/ </a:t>
            </a:r>
            <a:r>
              <a:rPr lang="en-US" sz="1200" dirty="0" err="1" smtClean="0">
                <a:solidFill>
                  <a:schemeClr val="tx1"/>
                </a:solidFill>
              </a:rPr>
              <a:t>Pelaksana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3390773" y="4419788"/>
            <a:ext cx="276819" cy="3798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09980" y="5596055"/>
            <a:ext cx="3419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-10397" y="1414656"/>
            <a:ext cx="405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non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yang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Bank,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UP yang </a:t>
            </a:r>
            <a:r>
              <a:rPr lang="en-US" dirty="0" err="1"/>
              <a:t>beredar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596728" y="3682484"/>
            <a:ext cx="1512169" cy="792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Cashless</a:t>
            </a:r>
            <a:endParaRPr lang="en-US" dirty="0"/>
          </a:p>
        </p:txBody>
      </p:sp>
      <p:sp>
        <p:nvSpPr>
          <p:cNvPr id="46" name="Left-Right-Up Arrow 45"/>
          <p:cNvSpPr/>
          <p:nvPr/>
        </p:nvSpPr>
        <p:spPr>
          <a:xfrm>
            <a:off x="5343376" y="673597"/>
            <a:ext cx="1572020" cy="1008112"/>
          </a:xfrm>
          <a:prstGeom prst="leftRigh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5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KONSEP PENGELOLAAN UP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2469589"/>
              </p:ext>
            </p:extLst>
          </p:nvPr>
        </p:nvGraphicFramePr>
        <p:xfrm>
          <a:off x="156570" y="588210"/>
          <a:ext cx="736775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910" y="5043291"/>
            <a:ext cx="375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Dana UP </a:t>
            </a:r>
            <a:r>
              <a:rPr lang="en-US" dirty="0" err="1"/>
              <a:t>Tunai</a:t>
            </a:r>
            <a:r>
              <a:rPr lang="en-US" dirty="0"/>
              <a:t> 100%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di </a:t>
            </a:r>
            <a:r>
              <a:rPr lang="en-US" dirty="0" err="1"/>
              <a:t>b</a:t>
            </a:r>
            <a:r>
              <a:rPr lang="en-US" dirty="0" err="1" smtClean="0"/>
              <a:t>rankas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227957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UP </a:t>
            </a:r>
            <a:r>
              <a:rPr lang="en-US" dirty="0" err="1"/>
              <a:t>Tunai</a:t>
            </a:r>
            <a:r>
              <a:rPr lang="en-US" dirty="0"/>
              <a:t> 60% </a:t>
            </a:r>
            <a:r>
              <a:rPr lang="en-US" dirty="0" err="1"/>
              <a:t>dan</a:t>
            </a:r>
            <a:r>
              <a:rPr lang="en-US" dirty="0"/>
              <a:t> UP </a:t>
            </a:r>
            <a:r>
              <a:rPr lang="en-US" dirty="0" smtClean="0"/>
              <a:t>KKP </a:t>
            </a:r>
            <a:r>
              <a:rPr lang="en-US" dirty="0"/>
              <a:t>40%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UP </a:t>
            </a:r>
            <a:r>
              <a:rPr lang="en-US" dirty="0" err="1"/>
              <a:t>Tunai</a:t>
            </a:r>
            <a:r>
              <a:rPr lang="en-US" dirty="0"/>
              <a:t> di </a:t>
            </a:r>
            <a:r>
              <a:rPr lang="en-US" dirty="0" err="1"/>
              <a:t>Brankas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Bank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UP </a:t>
            </a:r>
            <a:r>
              <a:rPr lang="en-US" dirty="0" smtClean="0"/>
              <a:t>KKP </a:t>
            </a:r>
            <a:r>
              <a:rPr lang="en-US" dirty="0"/>
              <a:t>di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smtClean="0"/>
              <a:t>Negara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814" y="2860360"/>
            <a:ext cx="236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Sebelum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245080"/>
            <a:ext cx="236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Saat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Ini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707904" y="3953135"/>
            <a:ext cx="2664296" cy="432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UP </a:t>
            </a:r>
            <a:r>
              <a:rPr lang="en-US" b="1" dirty="0" err="1" smtClean="0"/>
              <a:t>Tunai</a:t>
            </a:r>
            <a:endParaRPr lang="en-US" b="1" dirty="0"/>
          </a:p>
        </p:txBody>
      </p:sp>
      <p:sp>
        <p:nvSpPr>
          <p:cNvPr id="16" name="Flowchart: Terminator 15"/>
          <p:cNvSpPr/>
          <p:nvPr/>
        </p:nvSpPr>
        <p:spPr>
          <a:xfrm>
            <a:off x="5796136" y="3933056"/>
            <a:ext cx="1656184" cy="43204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UP KKP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4365104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60%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6829" y="4393036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40%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138303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Sesuai</a:t>
            </a:r>
            <a:r>
              <a:rPr lang="en-US" dirty="0" smtClean="0"/>
              <a:t> PMK 178/PMK,05/2018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PMK 190/PMK.05/2012 </a:t>
            </a:r>
            <a:r>
              <a:rPr lang="en-US" dirty="0" err="1" smtClean="0"/>
              <a:t>tentang</a:t>
            </a:r>
            <a:r>
              <a:rPr lang="en-US" dirty="0" smtClean="0"/>
              <a:t> Tata Cara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APBN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30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MEKANISME PENGUJIAN DAN PEMBAYARAN KKP 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komputer lama\Documents\2019\lain\pak wiwin\icon-pembayaran-png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" y="2077464"/>
            <a:ext cx="1063504" cy="10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komputer lama\Documents\2019\lain\pak wiwin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57" y="43102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komputer lama\Documents\2019\lain\pak wiwin\359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5003"/>
            <a:ext cx="1109488" cy="11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komputer lama\Documents\2019\lain\pak wiwin\inde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65" y="199285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komputer lama\Documents\2019\lain\pak wiwin\check-mark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69" y="2229358"/>
            <a:ext cx="942751" cy="8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komputer lama\Documents\2019\lain\pak wiwin\359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31480"/>
            <a:ext cx="1109488" cy="11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komputer lama\Documents\2019\lain\pak wiwin\359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22094"/>
            <a:ext cx="1109488" cy="11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2145" y="1992855"/>
            <a:ext cx="432048" cy="370797"/>
            <a:chOff x="683568" y="4221088"/>
            <a:chExt cx="432048" cy="370797"/>
          </a:xfrm>
        </p:grpSpPr>
        <p:sp>
          <p:nvSpPr>
            <p:cNvPr id="3" name="Rectangle 2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7744" y="1892065"/>
            <a:ext cx="432048" cy="370797"/>
            <a:chOff x="683568" y="4221088"/>
            <a:chExt cx="432048" cy="370797"/>
          </a:xfrm>
        </p:grpSpPr>
        <p:sp>
          <p:nvSpPr>
            <p:cNvPr id="28" name="Rectangle 27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67380" y="1886686"/>
            <a:ext cx="432048" cy="370797"/>
            <a:chOff x="683568" y="4221088"/>
            <a:chExt cx="432048" cy="370797"/>
          </a:xfrm>
        </p:grpSpPr>
        <p:sp>
          <p:nvSpPr>
            <p:cNvPr id="31" name="Rectangle 30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68144" y="1811835"/>
            <a:ext cx="432048" cy="370797"/>
            <a:chOff x="683568" y="4221088"/>
            <a:chExt cx="432048" cy="370797"/>
          </a:xfrm>
        </p:grpSpPr>
        <p:sp>
          <p:nvSpPr>
            <p:cNvPr id="34" name="Rectangle 33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81453" y="1821360"/>
            <a:ext cx="432048" cy="370797"/>
            <a:chOff x="683568" y="4221088"/>
            <a:chExt cx="432048" cy="370797"/>
          </a:xfrm>
        </p:grpSpPr>
        <p:sp>
          <p:nvSpPr>
            <p:cNvPr id="37" name="Rectangle 36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35313" y="4636695"/>
            <a:ext cx="432048" cy="370797"/>
            <a:chOff x="683568" y="4221088"/>
            <a:chExt cx="432048" cy="370797"/>
          </a:xfrm>
        </p:grpSpPr>
        <p:sp>
          <p:nvSpPr>
            <p:cNvPr id="40" name="Rectangle 39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18201" y="4302784"/>
            <a:ext cx="432048" cy="370797"/>
            <a:chOff x="683568" y="4221088"/>
            <a:chExt cx="432048" cy="370797"/>
          </a:xfrm>
        </p:grpSpPr>
        <p:sp>
          <p:nvSpPr>
            <p:cNvPr id="43" name="Rectangle 42"/>
            <p:cNvSpPr/>
            <p:nvPr/>
          </p:nvSpPr>
          <p:spPr>
            <a:xfrm>
              <a:off x="683568" y="4221088"/>
              <a:ext cx="432048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3109" y="422255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273" y="1468635"/>
            <a:ext cx="1477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Transaksi</a:t>
            </a:r>
            <a:r>
              <a:rPr lang="en-US" sz="1400" dirty="0" smtClean="0"/>
              <a:t> KK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pemegang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979712" y="1344946"/>
            <a:ext cx="1698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Pengujian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PPK</a:t>
            </a:r>
          </a:p>
          <a:p>
            <a:r>
              <a:rPr lang="en-US" sz="1400" dirty="0" err="1"/>
              <a:t>d</a:t>
            </a:r>
            <a:r>
              <a:rPr lang="en-US" sz="1400" dirty="0" err="1" smtClean="0"/>
              <a:t>an</a:t>
            </a:r>
            <a:r>
              <a:rPr lang="en-US" sz="1400" dirty="0" smtClean="0"/>
              <a:t> </a:t>
            </a:r>
            <a:r>
              <a:rPr lang="en-US" sz="1400" dirty="0" err="1" smtClean="0"/>
              <a:t>Penerbitan</a:t>
            </a:r>
            <a:r>
              <a:rPr lang="en-US" sz="1400" dirty="0" smtClean="0"/>
              <a:t> SPBY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033404" y="1261961"/>
            <a:ext cx="120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Verifikasi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endParaRPr lang="en-US" sz="1400" dirty="0"/>
          </a:p>
          <a:p>
            <a:r>
              <a:rPr lang="en-US" sz="1400" dirty="0" err="1" smtClean="0"/>
              <a:t>Bendahara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696886" y="1242482"/>
            <a:ext cx="102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Penerbitan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SPP GUP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352255" y="1228912"/>
            <a:ext cx="102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Penerbitan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SPM GUP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531508" y="3959584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Penerbitan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SP2D </a:t>
            </a:r>
            <a:r>
              <a:rPr lang="en-US" sz="1400" dirty="0" err="1" smtClean="0"/>
              <a:t>oleh</a:t>
            </a:r>
            <a:r>
              <a:rPr lang="en-US" sz="1400" dirty="0" smtClean="0"/>
              <a:t> KPPN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057328" y="3697974"/>
            <a:ext cx="204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Pendebetan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Rekening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Bendahara</a:t>
            </a:r>
            <a:endParaRPr lang="en-US" sz="1400" dirty="0" smtClean="0"/>
          </a:p>
        </p:txBody>
      </p:sp>
      <p:sp>
        <p:nvSpPr>
          <p:cNvPr id="14" name="Down Arrow 13"/>
          <p:cNvSpPr/>
          <p:nvPr/>
        </p:nvSpPr>
        <p:spPr>
          <a:xfrm rot="16200000">
            <a:off x="1634879" y="2204614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 rot="16200000">
            <a:off x="3442578" y="2156747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 rot="16200000">
            <a:off x="5131553" y="2194321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 rot="16200000">
            <a:off x="6978263" y="2213505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7759124" y="3209805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5400000">
            <a:off x="6645642" y="4977171"/>
            <a:ext cx="663980" cy="80920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8617" y="4145012"/>
            <a:ext cx="3345475" cy="23083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PPK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ditolak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KK</a:t>
            </a:r>
            <a:endParaRPr lang="en-US" dirty="0"/>
          </a:p>
        </p:txBody>
      </p:sp>
      <p:cxnSp>
        <p:nvCxnSpPr>
          <p:cNvPr id="24" name="Straight Connector 23"/>
          <p:cNvCxnSpPr>
            <a:stCxn id="4103" idx="2"/>
          </p:cNvCxnSpPr>
          <p:nvPr/>
        </p:nvCxnSpPr>
        <p:spPr>
          <a:xfrm>
            <a:off x="2870347" y="3064418"/>
            <a:ext cx="0" cy="1080594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463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185466" y="1424603"/>
            <a:ext cx="1958534" cy="471520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819226" y="1431439"/>
            <a:ext cx="2340792" cy="471520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450071" y="1436783"/>
            <a:ext cx="2340792" cy="471520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196" y="1450103"/>
            <a:ext cx="2340792" cy="471520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PRINSIP DASAR KKP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komputer lama\Documents\2019\lain\pak wiwin\icon-transparan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66" y="1450103"/>
            <a:ext cx="2146916" cy="21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komputer lama\Documents\2019\lain\pak wiwin\efekt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9" y="14870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komputer lama\Documents\2019\lain\pak wiwin\scanweb_icon_safe_10830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05" y="14353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komputer lama\Documents\2019\lain\pak wiwin\fleks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7" y="1612405"/>
            <a:ext cx="1728192" cy="18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96" y="3630163"/>
            <a:ext cx="2384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kemudahan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(flexibility) </a:t>
            </a:r>
            <a:r>
              <a:rPr lang="en-US" sz="1400" dirty="0" err="1"/>
              <a:t>kartu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jangkauan</a:t>
            </a:r>
            <a:r>
              <a:rPr lang="en-US" sz="1400" dirty="0"/>
              <a:t> </a:t>
            </a:r>
            <a:r>
              <a:rPr lang="en-US" sz="1400" dirty="0" err="1"/>
              <a:t>pemakaian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transaksi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di </a:t>
            </a:r>
            <a:r>
              <a:rPr lang="en-US" sz="1400" dirty="0" err="1"/>
              <a:t>seluruh</a:t>
            </a:r>
            <a:r>
              <a:rPr lang="en-US" sz="1400" dirty="0"/>
              <a:t> merchant yang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pembayaran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mesin</a:t>
            </a:r>
            <a:r>
              <a:rPr lang="en-US" sz="1400" dirty="0"/>
              <a:t> Electronic Data Capture (EDC)/media </a:t>
            </a:r>
            <a:r>
              <a:rPr lang="en-US" sz="1400" dirty="0" smtClean="0"/>
              <a:t>daring (online)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483768" y="3630163"/>
            <a:ext cx="238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aman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bertransaksi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menghindari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penyimpangan</a:t>
            </a:r>
            <a:r>
              <a:rPr lang="en-US" sz="1400" dirty="0"/>
              <a:t> (fraud)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transaksi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tunai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896701" y="3782203"/>
            <a:ext cx="2185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mengurangi</a:t>
            </a:r>
            <a:r>
              <a:rPr lang="en-US" sz="1400" dirty="0"/>
              <a:t> UP yang </a:t>
            </a:r>
            <a:r>
              <a:rPr lang="en-US" sz="1400" dirty="0" err="1"/>
              <a:t>menganggur</a:t>
            </a:r>
            <a:r>
              <a:rPr lang="en-US" sz="1400" dirty="0"/>
              <a:t> (idle cash)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dana</a:t>
            </a:r>
            <a:r>
              <a:rPr lang="en-US" sz="1400" dirty="0"/>
              <a:t> (cost of fund) </a:t>
            </a:r>
            <a:r>
              <a:rPr lang="en-US" sz="1400" dirty="0" err="1"/>
              <a:t>Pemerintah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transaksi</a:t>
            </a:r>
            <a:r>
              <a:rPr lang="en-US" sz="1400" dirty="0"/>
              <a:t> UP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75816" y="3891772"/>
            <a:ext cx="1966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akuntabilitas</a:t>
            </a:r>
            <a:r>
              <a:rPr lang="en-US" sz="1400" dirty="0"/>
              <a:t> </a:t>
            </a:r>
            <a:r>
              <a:rPr lang="en-US" sz="1400" dirty="0" err="1"/>
              <a:t>pembayaran</a:t>
            </a:r>
            <a:r>
              <a:rPr lang="en-US" sz="1400" dirty="0"/>
              <a:t> </a:t>
            </a:r>
            <a:r>
              <a:rPr lang="en-US" sz="1400" dirty="0" err="1"/>
              <a:t>tagihan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pembebanan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UP </a:t>
            </a:r>
            <a:r>
              <a:rPr lang="en-US" sz="1400" dirty="0" err="1"/>
              <a:t>Kartu</a:t>
            </a:r>
            <a:r>
              <a:rPr lang="en-US" sz="1400" dirty="0"/>
              <a:t> </a:t>
            </a:r>
            <a:r>
              <a:rPr lang="en-US" sz="1400" dirty="0" err="1"/>
              <a:t>Kredit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043" y="5692266"/>
            <a:ext cx="10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Fleksibel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6005" y="56922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Aman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085" y="5692266"/>
            <a:ext cx="79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Efektif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7258" y="5676914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Akuntabel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4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TENTANG BLU (DASAR HUKUM)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776288" y="1635820"/>
            <a:ext cx="8316912" cy="857072"/>
            <a:chOff x="776536" y="1412776"/>
            <a:chExt cx="8316464" cy="720080"/>
          </a:xfrm>
        </p:grpSpPr>
        <p:sp>
          <p:nvSpPr>
            <p:cNvPr id="21" name="Rounded Rectangle 20"/>
            <p:cNvSpPr/>
            <p:nvPr/>
          </p:nvSpPr>
          <p:spPr>
            <a:xfrm>
              <a:off x="847969" y="1412776"/>
              <a:ext cx="8245031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2929" algn="just">
                <a:defRPr/>
              </a:pP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Peraturan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Pemerintah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No. 74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2012entang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perubahan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Peraturan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Pemerintah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No. 23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2005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Pengelolaan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Keuangan Badan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Layanan</a:t>
              </a:r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Umum</a:t>
              </a:r>
              <a:endParaRPr lang="nn-NO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76536" y="1527329"/>
              <a:ext cx="720000" cy="605527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76288" y="2708920"/>
            <a:ext cx="8316912" cy="720725"/>
            <a:chOff x="776536" y="1412776"/>
            <a:chExt cx="8316464" cy="720080"/>
          </a:xfrm>
        </p:grpSpPr>
        <p:sp>
          <p:nvSpPr>
            <p:cNvPr id="24" name="Rounded Rectangle 23"/>
            <p:cNvSpPr/>
            <p:nvPr/>
          </p:nvSpPr>
          <p:spPr>
            <a:xfrm>
              <a:off x="847969" y="1412776"/>
              <a:ext cx="8245031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2929">
                <a:defRPr/>
              </a:pPr>
              <a:r>
                <a:rPr lang="sv-SE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Peraturan Menteri Keuangan No. 92/PMK.05/2011 tentang RBA serta pelaksanaan BLU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76536" y="1412776"/>
              <a:ext cx="720000" cy="72008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792163" y="3645967"/>
            <a:ext cx="8316912" cy="935153"/>
            <a:chOff x="776536" y="1412776"/>
            <a:chExt cx="8316464" cy="720080"/>
          </a:xfrm>
        </p:grpSpPr>
        <p:sp>
          <p:nvSpPr>
            <p:cNvPr id="27" name="Rounded Rectangle 26"/>
            <p:cNvSpPr/>
            <p:nvPr/>
          </p:nvSpPr>
          <p:spPr>
            <a:xfrm>
              <a:off x="847969" y="1412776"/>
              <a:ext cx="8245031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632929">
                <a:defRPr/>
              </a:pPr>
              <a:r>
                <a:rPr lang="sv-SE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Perdirjen Perbendaharaan No. Per-30/PB/2011 jo Per-2/PB/2015tentang Mekanisme pengesahan Pendapatan dan Belanja Satker BLU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76536" y="1577888"/>
              <a:ext cx="720000" cy="55496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d-I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900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16802" y="2132856"/>
            <a:ext cx="7676736" cy="936107"/>
            <a:chOff x="776536" y="1412776"/>
            <a:chExt cx="8316464" cy="720080"/>
          </a:xfrm>
        </p:grpSpPr>
        <p:sp>
          <p:nvSpPr>
            <p:cNvPr id="26" name="Rounded Rectangle 25"/>
            <p:cNvSpPr/>
            <p:nvPr/>
          </p:nvSpPr>
          <p:spPr>
            <a:xfrm>
              <a:off x="848544" y="1412776"/>
              <a:ext cx="8244456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352425"/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PMK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178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/PMK.0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/201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tentang </a:t>
              </a:r>
              <a:r>
                <a:rPr lang="en-US" sz="2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Perubahan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Atas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PMK 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/PMK.05/2012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ara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embayaran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alam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angka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elaksanaan APBN</a:t>
              </a:r>
              <a:endParaRPr lang="nn-NO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76536" y="1523557"/>
              <a:ext cx="720000" cy="60929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1688" y="3933056"/>
            <a:ext cx="7676736" cy="720080"/>
            <a:chOff x="776536" y="1412776"/>
            <a:chExt cx="8316464" cy="720080"/>
          </a:xfrm>
        </p:grpSpPr>
        <p:sp>
          <p:nvSpPr>
            <p:cNvPr id="48" name="Rounded Rectangle 47"/>
            <p:cNvSpPr/>
            <p:nvPr/>
          </p:nvSpPr>
          <p:spPr>
            <a:xfrm>
              <a:off x="848544" y="1412776"/>
              <a:ext cx="8244456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352425"/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PMK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196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/PMK.0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/201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 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Tata Cara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Pembayaran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Penggunaan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Kartu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Kredit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Pemerintah</a:t>
              </a:r>
              <a:endParaRPr lang="id-ID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76536" y="1412776"/>
              <a:ext cx="720000" cy="72008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2143" y="1340768"/>
            <a:ext cx="7676736" cy="720080"/>
            <a:chOff x="776536" y="1412776"/>
            <a:chExt cx="8316464" cy="720080"/>
          </a:xfrm>
        </p:grpSpPr>
        <p:sp>
          <p:nvSpPr>
            <p:cNvPr id="51" name="Rounded Rectangle 50"/>
            <p:cNvSpPr/>
            <p:nvPr/>
          </p:nvSpPr>
          <p:spPr>
            <a:xfrm>
              <a:off x="848544" y="1412776"/>
              <a:ext cx="8244456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352425"/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 50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2018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Perubahan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Atas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PP 45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Tahun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2013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Tata Cara </a:t>
              </a:r>
              <a:r>
                <a:rPr lang="en-US" sz="2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Pelaksanaan</a:t>
              </a:r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APBN</a:t>
              </a:r>
              <a:endParaRPr lang="id-ID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76536" y="1412776"/>
              <a:ext cx="720000" cy="72008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1688" y="3140968"/>
            <a:ext cx="7676736" cy="720080"/>
            <a:chOff x="776536" y="1412776"/>
            <a:chExt cx="8316464" cy="720080"/>
          </a:xfrm>
        </p:grpSpPr>
        <p:sp>
          <p:nvSpPr>
            <p:cNvPr id="63" name="Rounded Rectangle 62"/>
            <p:cNvSpPr/>
            <p:nvPr/>
          </p:nvSpPr>
          <p:spPr>
            <a:xfrm>
              <a:off x="848544" y="1412776"/>
              <a:ext cx="8244456" cy="72008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8650" indent="-352425"/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	</a:t>
              </a:r>
              <a:r>
                <a:rPr lang="id-ID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PMK 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/PMK.05/2012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tentang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ara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embayaran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alam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angka </a:t>
              </a:r>
              <a:r>
                <a:rPr lang="en-US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id-ID" sz="2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elaksanaan APBN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76536" y="1412776"/>
              <a:ext cx="720000" cy="72008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DASAR HUKUM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SEJARAH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">
            <a:extLst>
              <a:ext uri="{FF2B5EF4-FFF2-40B4-BE49-F238E27FC236}">
                <a16:creationId xmlns="" xmlns:a16="http://schemas.microsoft.com/office/drawing/2014/main" id="{0F38684E-47E7-4CFA-B8E0-68B06009357D}"/>
              </a:ext>
            </a:extLst>
          </p:cNvPr>
          <p:cNvSpPr/>
          <p:nvPr/>
        </p:nvSpPr>
        <p:spPr>
          <a:xfrm>
            <a:off x="2212699" y="2838707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="" xmlns:a16="http://schemas.microsoft.com/office/drawing/2014/main" id="{F5E22556-AF19-4745-BFAF-FEAE9D4A0F35}"/>
              </a:ext>
            </a:extLst>
          </p:cNvPr>
          <p:cNvSpPr/>
          <p:nvPr/>
        </p:nvSpPr>
        <p:spPr>
          <a:xfrm>
            <a:off x="3743455" y="2837310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Freeform 1">
            <a:extLst>
              <a:ext uri="{FF2B5EF4-FFF2-40B4-BE49-F238E27FC236}">
                <a16:creationId xmlns="" xmlns:a16="http://schemas.microsoft.com/office/drawing/2014/main" id="{55E18CE2-97A1-46F0-BD5B-565982A83127}"/>
              </a:ext>
            </a:extLst>
          </p:cNvPr>
          <p:cNvSpPr/>
          <p:nvPr/>
        </p:nvSpPr>
        <p:spPr>
          <a:xfrm>
            <a:off x="6634072" y="3645226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="" xmlns:a16="http://schemas.microsoft.com/office/drawing/2014/main" id="{81067B1E-7797-4B0C-BD50-413871954C8A}"/>
              </a:ext>
            </a:extLst>
          </p:cNvPr>
          <p:cNvSpPr/>
          <p:nvPr/>
        </p:nvSpPr>
        <p:spPr>
          <a:xfrm>
            <a:off x="5274211" y="2835913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ight Arrow 8">
            <a:extLst>
              <a:ext uri="{FF2B5EF4-FFF2-40B4-BE49-F238E27FC236}">
                <a16:creationId xmlns="" xmlns:a16="http://schemas.microsoft.com/office/drawing/2014/main" id="{8EFCBCA1-9EB5-479C-BD33-964E9FDC7EAD}"/>
              </a:ext>
            </a:extLst>
          </p:cNvPr>
          <p:cNvSpPr/>
          <p:nvPr/>
        </p:nvSpPr>
        <p:spPr>
          <a:xfrm>
            <a:off x="101779" y="2979625"/>
            <a:ext cx="8523629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C93D63D8-EC12-4680-8CC1-29483FE70DBF}"/>
              </a:ext>
            </a:extLst>
          </p:cNvPr>
          <p:cNvSpPr/>
          <p:nvPr/>
        </p:nvSpPr>
        <p:spPr>
          <a:xfrm rot="2700000">
            <a:off x="617615" y="3572616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6FEDDDD5-E443-4ECA-B293-8541C1074DB2}"/>
              </a:ext>
            </a:extLst>
          </p:cNvPr>
          <p:cNvSpPr/>
          <p:nvPr/>
        </p:nvSpPr>
        <p:spPr>
          <a:xfrm rot="2700000">
            <a:off x="2148371" y="3572616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F8C6DAE1-A3EB-421D-83F0-DDE0D7B00DB7}"/>
              </a:ext>
            </a:extLst>
          </p:cNvPr>
          <p:cNvSpPr/>
          <p:nvPr/>
        </p:nvSpPr>
        <p:spPr>
          <a:xfrm rot="2700000">
            <a:off x="3679127" y="3572616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="" xmlns:a16="http://schemas.microsoft.com/office/drawing/2014/main" id="{95E5BADB-85D9-4934-883D-2FB95F98C89B}"/>
              </a:ext>
            </a:extLst>
          </p:cNvPr>
          <p:cNvSpPr/>
          <p:nvPr/>
        </p:nvSpPr>
        <p:spPr>
          <a:xfrm rot="2700000">
            <a:off x="5209883" y="3572616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14">
            <a:extLst>
              <a:ext uri="{FF2B5EF4-FFF2-40B4-BE49-F238E27FC236}">
                <a16:creationId xmlns="" xmlns:a16="http://schemas.microsoft.com/office/drawing/2014/main" id="{8C14BAD9-380F-4C9B-9DB2-5473306D45E6}"/>
              </a:ext>
            </a:extLst>
          </p:cNvPr>
          <p:cNvGrpSpPr/>
          <p:nvPr/>
        </p:nvGrpSpPr>
        <p:grpSpPr>
          <a:xfrm>
            <a:off x="302772" y="1677895"/>
            <a:ext cx="2164472" cy="1232986"/>
            <a:chOff x="1062658" y="3986014"/>
            <a:chExt cx="1741338" cy="1232986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173EFC4-3EC0-4E75-B2A8-3ED6CA3ECB7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6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tahun</a:t>
              </a:r>
              <a:r>
                <a:rPr lang="en-US" altLang="ko-KR" sz="1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2003</a:t>
              </a:r>
              <a:endParaRPr lang="ko-KR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01A979D-E51B-4EAC-973E-8552ACC3CFA6}"/>
                </a:ext>
              </a:extLst>
            </p:cNvPr>
            <p:cNvSpPr txBox="1"/>
            <p:nvPr/>
          </p:nvSpPr>
          <p:spPr>
            <a:xfrm>
              <a:off x="1075804" y="4388003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Penganggaran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Tradisional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peninggalan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kolonial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Belanda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masih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mempunyai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kelemahan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="" xmlns:a16="http://schemas.microsoft.com/office/drawing/2014/main" id="{A9D73E3B-8625-48E0-AA79-A1AC7C0B2845}"/>
              </a:ext>
            </a:extLst>
          </p:cNvPr>
          <p:cNvGrpSpPr/>
          <p:nvPr/>
        </p:nvGrpSpPr>
        <p:grpSpPr>
          <a:xfrm>
            <a:off x="3878934" y="1626078"/>
            <a:ext cx="2148132" cy="1166310"/>
            <a:chOff x="1062658" y="3986014"/>
            <a:chExt cx="1728192" cy="640221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07688C6-A2C8-4DF6-BC18-000EF29DE2A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Penganggaran</a:t>
              </a:r>
              <a:r>
                <a:rPr lang="en-US" altLang="ko-KR" sz="16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Berbasis</a:t>
              </a:r>
              <a:r>
                <a:rPr lang="en-US" altLang="ko-KR" sz="16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Kinerja</a:t>
              </a:r>
              <a:endParaRPr lang="ko-KR" altLang="en-US" sz="16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FA31515-FCF2-454E-88F2-26311DC028A3}"/>
                </a:ext>
              </a:extLst>
            </p:cNvPr>
            <p:cNvSpPr txBox="1"/>
            <p:nvPr/>
          </p:nvSpPr>
          <p:spPr>
            <a:xfrm>
              <a:off x="1062658" y="4271445"/>
              <a:ext cx="1728192" cy="354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Penggunaan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Anggaran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Pemerintah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berorientasi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Output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="" xmlns:a16="http://schemas.microsoft.com/office/drawing/2014/main" id="{EA2C2977-B014-46BB-AD4B-8B9A23DB5FAE}"/>
              </a:ext>
            </a:extLst>
          </p:cNvPr>
          <p:cNvGrpSpPr/>
          <p:nvPr/>
        </p:nvGrpSpPr>
        <p:grpSpPr>
          <a:xfrm>
            <a:off x="3219469" y="5266696"/>
            <a:ext cx="2148132" cy="1451283"/>
            <a:chOff x="1062658" y="3986014"/>
            <a:chExt cx="1728192" cy="1451283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8856398-FCF8-41A0-8CC7-E49AD5C1B21A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2003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1CBE12F-A690-4FCE-8D31-D6673154623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reformasi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negara</a:t>
              </a:r>
            </a:p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bidang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Perencanaan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Penganggaran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Perbendaharaan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Auditing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3">
            <a:extLst>
              <a:ext uri="{FF2B5EF4-FFF2-40B4-BE49-F238E27FC236}">
                <a16:creationId xmlns="" xmlns:a16="http://schemas.microsoft.com/office/drawing/2014/main" id="{1700CF15-E8EF-4CB5-8E55-55A23079B4DF}"/>
              </a:ext>
            </a:extLst>
          </p:cNvPr>
          <p:cNvGrpSpPr/>
          <p:nvPr/>
        </p:nvGrpSpPr>
        <p:grpSpPr>
          <a:xfrm>
            <a:off x="5824291" y="4890210"/>
            <a:ext cx="3021835" cy="1733938"/>
            <a:chOff x="1054929" y="3986014"/>
            <a:chExt cx="1735921" cy="121894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13426F7-5523-4937-A05A-5BF5B7C3589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600" dirty="0" err="1">
                  <a:solidFill>
                    <a:srgbClr val="7030A0"/>
                  </a:solidFill>
                </a:rPr>
                <a:t>Mewirausahakan</a:t>
              </a:r>
              <a:r>
                <a:rPr lang="en-ID" sz="1600" dirty="0">
                  <a:solidFill>
                    <a:srgbClr val="7030A0"/>
                  </a:solidFill>
                </a:rPr>
                <a:t> </a:t>
              </a:r>
              <a:r>
                <a:rPr lang="en-ID" sz="1600" dirty="0" err="1">
                  <a:solidFill>
                    <a:srgbClr val="7030A0"/>
                  </a:solidFill>
                </a:rPr>
                <a:t>pemerintah</a:t>
              </a:r>
              <a:endParaRPr lang="ko-KR" altLang="en-US" sz="16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33FF65B-761D-4B52-BF93-AF56B34ACADE}"/>
                </a:ext>
              </a:extLst>
            </p:cNvPr>
            <p:cNvSpPr txBox="1"/>
            <p:nvPr/>
          </p:nvSpPr>
          <p:spPr>
            <a:xfrm>
              <a:off x="1054929" y="4361135"/>
              <a:ext cx="1728192" cy="84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berupa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penyediaan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dan/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jasa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dijual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mengutamakan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mencari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keuntungan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didasarkan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pada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prinsip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efisiensi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produktifitas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6AFFBB-996A-4A6A-9A8D-41E0211BC2B9}"/>
              </a:ext>
            </a:extLst>
          </p:cNvPr>
          <p:cNvSpPr txBox="1"/>
          <p:nvPr/>
        </p:nvSpPr>
        <p:spPr>
          <a:xfrm rot="2700000">
            <a:off x="779622" y="3727328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Tradisional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81AF468-75CA-43B2-A460-1BA8C8117242}"/>
              </a:ext>
            </a:extLst>
          </p:cNvPr>
          <p:cNvSpPr txBox="1"/>
          <p:nvPr/>
        </p:nvSpPr>
        <p:spPr>
          <a:xfrm rot="2700000">
            <a:off x="2304028" y="3727328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Reformasi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Keuangan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1B300EC-65EC-4773-915C-E960EB8CB679}"/>
              </a:ext>
            </a:extLst>
          </p:cNvPr>
          <p:cNvSpPr txBox="1"/>
          <p:nvPr/>
        </p:nvSpPr>
        <p:spPr>
          <a:xfrm rot="2700000">
            <a:off x="3828434" y="3604218"/>
            <a:ext cx="193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Penganggaran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Modern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DBF1DA0-DCAA-4E08-B2F1-62EE762AF10D}"/>
              </a:ext>
            </a:extLst>
          </p:cNvPr>
          <p:cNvSpPr txBox="1"/>
          <p:nvPr/>
        </p:nvSpPr>
        <p:spPr>
          <a:xfrm rot="2700000">
            <a:off x="5352840" y="3604218"/>
            <a:ext cx="193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i="1" dirty="0"/>
              <a:t>Enterprising the Government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="" xmlns:a16="http://schemas.microsoft.com/office/drawing/2014/main" id="{F9A68DEF-3540-4FD0-A463-C3187A0021BE}"/>
              </a:ext>
            </a:extLst>
          </p:cNvPr>
          <p:cNvSpPr/>
          <p:nvPr/>
        </p:nvSpPr>
        <p:spPr>
          <a:xfrm>
            <a:off x="7668344" y="2982032"/>
            <a:ext cx="1262296" cy="104645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1015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KARAKTERISTIK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2">
            <a:extLst>
              <a:ext uri="{FF2B5EF4-FFF2-40B4-BE49-F238E27FC236}">
                <a16:creationId xmlns="" xmlns:a16="http://schemas.microsoft.com/office/drawing/2014/main" id="{443BD931-44E2-4A96-9EBA-96A3996BEC44}"/>
              </a:ext>
            </a:extLst>
          </p:cNvPr>
          <p:cNvGrpSpPr/>
          <p:nvPr/>
        </p:nvGrpSpPr>
        <p:grpSpPr>
          <a:xfrm>
            <a:off x="1196797" y="1220764"/>
            <a:ext cx="4219552" cy="1632102"/>
            <a:chOff x="1096128" y="1731300"/>
            <a:chExt cx="3597956" cy="1594914"/>
          </a:xfrm>
        </p:grpSpPr>
        <p:sp>
          <p:nvSpPr>
            <p:cNvPr id="49" name="Parallelogram 4">
              <a:extLst>
                <a:ext uri="{FF2B5EF4-FFF2-40B4-BE49-F238E27FC236}">
                  <a16:creationId xmlns="" xmlns:a16="http://schemas.microsoft.com/office/drawing/2014/main" id="{E3BF330B-9288-4B3C-B484-41E0AB8FD8E9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Parallelogram 39">
              <a:extLst>
                <a:ext uri="{FF2B5EF4-FFF2-40B4-BE49-F238E27FC236}">
                  <a16:creationId xmlns="" xmlns:a16="http://schemas.microsoft.com/office/drawing/2014/main" id="{9D59608D-5BE9-4F48-99F9-9D0768782A51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="" xmlns:a16="http://schemas.microsoft.com/office/drawing/2014/main" id="{8DA16CB5-D108-4C33-A79F-78753C45C276}"/>
              </a:ext>
            </a:extLst>
          </p:cNvPr>
          <p:cNvGrpSpPr/>
          <p:nvPr/>
        </p:nvGrpSpPr>
        <p:grpSpPr>
          <a:xfrm>
            <a:off x="1908047" y="1347801"/>
            <a:ext cx="2818592" cy="943297"/>
            <a:chOff x="2135876" y="1484624"/>
            <a:chExt cx="2138114" cy="943297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A5FC7261-83E3-4785-845E-13488A84EE7C}"/>
                </a:ext>
              </a:extLst>
            </p:cNvPr>
            <p:cNvSpPr txBox="1"/>
            <p:nvPr/>
          </p:nvSpPr>
          <p:spPr>
            <a:xfrm>
              <a:off x="2135876" y="1966256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mengutamakan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pencarian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keuntungan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E6CDA25-4D4F-415A-9759-DE8EFCA09D26}"/>
                </a:ext>
              </a:extLst>
            </p:cNvPr>
            <p:cNvSpPr txBox="1"/>
            <p:nvPr/>
          </p:nvSpPr>
          <p:spPr>
            <a:xfrm>
              <a:off x="2135876" y="1484624"/>
              <a:ext cx="213811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sz="1400" b="1" dirty="0">
                  <a:solidFill>
                    <a:schemeClr val="tx2">
                      <a:lumMod val="75000"/>
                    </a:schemeClr>
                  </a:solidFill>
                </a:rPr>
                <a:t>BLU </a:t>
              </a:r>
              <a:r>
                <a:rPr lang="en-ID" sz="1400" b="1" dirty="0" err="1">
                  <a:solidFill>
                    <a:schemeClr val="tx2">
                      <a:lumMod val="75000"/>
                    </a:schemeClr>
                  </a:solidFill>
                </a:rPr>
                <a:t>harus</a:t>
              </a:r>
              <a:r>
                <a:rPr lang="en-ID" sz="1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tx2">
                      <a:lumMod val="75000"/>
                    </a:schemeClr>
                  </a:solidFill>
                </a:rPr>
                <a:t>menjalankan</a:t>
              </a:r>
              <a:r>
                <a:rPr lang="en-ID" sz="1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tx2">
                      <a:lumMod val="75000"/>
                    </a:schemeClr>
                  </a:solidFill>
                </a:rPr>
                <a:t>praktik</a:t>
              </a:r>
              <a:r>
                <a:rPr lang="en-ID" sz="1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tx2">
                      <a:lumMod val="75000"/>
                    </a:schemeClr>
                  </a:solidFill>
                </a:rPr>
                <a:t>bisnis</a:t>
              </a:r>
              <a:r>
                <a:rPr lang="en-ID" sz="1400" b="1" dirty="0">
                  <a:solidFill>
                    <a:schemeClr val="tx2">
                      <a:lumMod val="75000"/>
                    </a:schemeClr>
                  </a:solidFill>
                </a:rPr>
                <a:t> yang </a:t>
              </a:r>
              <a:r>
                <a:rPr lang="en-ID" sz="1400" b="1" dirty="0" err="1">
                  <a:solidFill>
                    <a:schemeClr val="tx2">
                      <a:lumMod val="75000"/>
                    </a:schemeClr>
                  </a:solidFill>
                </a:rPr>
                <a:t>sehat</a:t>
              </a:r>
              <a:endParaRPr lang="ko-KR" altLang="en-US" sz="14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="" xmlns:a16="http://schemas.microsoft.com/office/drawing/2014/main" id="{8B3193FC-2579-4FF5-9522-8FAC229E9219}"/>
              </a:ext>
            </a:extLst>
          </p:cNvPr>
          <p:cNvGrpSpPr/>
          <p:nvPr/>
        </p:nvGrpSpPr>
        <p:grpSpPr>
          <a:xfrm>
            <a:off x="996924" y="1476046"/>
            <a:ext cx="777316" cy="777316"/>
            <a:chOff x="896255" y="1986583"/>
            <a:chExt cx="777316" cy="777316"/>
          </a:xfrm>
        </p:grpSpPr>
        <p:sp>
          <p:nvSpPr>
            <p:cNvPr id="55" name="Oval 5">
              <a:extLst>
                <a:ext uri="{FF2B5EF4-FFF2-40B4-BE49-F238E27FC236}">
                  <a16:creationId xmlns="" xmlns:a16="http://schemas.microsoft.com/office/drawing/2014/main" id="{749A3F08-B71E-409F-8D34-C77667331FB5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41">
              <a:extLst>
                <a:ext uri="{FF2B5EF4-FFF2-40B4-BE49-F238E27FC236}">
                  <a16:creationId xmlns="" xmlns:a16="http://schemas.microsoft.com/office/drawing/2014/main" id="{30F03CF5-94B2-4D38-B6BD-C4409DDBD3AD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E9E309C-5FB3-4AD9-9682-7C2EA6FE5E42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6">
            <a:extLst>
              <a:ext uri="{FF2B5EF4-FFF2-40B4-BE49-F238E27FC236}">
                <a16:creationId xmlns="" xmlns:a16="http://schemas.microsoft.com/office/drawing/2014/main" id="{357C8C8F-DE96-446E-B2D1-8F9DAC5829B6}"/>
              </a:ext>
            </a:extLst>
          </p:cNvPr>
          <p:cNvGrpSpPr/>
          <p:nvPr/>
        </p:nvGrpSpPr>
        <p:grpSpPr>
          <a:xfrm>
            <a:off x="247225" y="2996952"/>
            <a:ext cx="4228344" cy="2227562"/>
            <a:chOff x="1096128" y="1731300"/>
            <a:chExt cx="3605453" cy="1594915"/>
          </a:xfrm>
        </p:grpSpPr>
        <p:sp>
          <p:nvSpPr>
            <p:cNvPr id="59" name="Parallelogram 67">
              <a:extLst>
                <a:ext uri="{FF2B5EF4-FFF2-40B4-BE49-F238E27FC236}">
                  <a16:creationId xmlns="" xmlns:a16="http://schemas.microsoft.com/office/drawing/2014/main" id="{F90AAFE4-7032-4823-9ACA-DB47E5FF2CD7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Parallelogram 39">
              <a:extLst>
                <a:ext uri="{FF2B5EF4-FFF2-40B4-BE49-F238E27FC236}">
                  <a16:creationId xmlns="" xmlns:a16="http://schemas.microsoft.com/office/drawing/2014/main" id="{5906B9C4-77E2-498F-91FB-AC86F5684692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Group 69">
            <a:extLst>
              <a:ext uri="{FF2B5EF4-FFF2-40B4-BE49-F238E27FC236}">
                <a16:creationId xmlns="" xmlns:a16="http://schemas.microsoft.com/office/drawing/2014/main" id="{AB57D205-379C-4CAF-A898-4687F0247B0C}"/>
              </a:ext>
            </a:extLst>
          </p:cNvPr>
          <p:cNvGrpSpPr/>
          <p:nvPr/>
        </p:nvGrpSpPr>
        <p:grpSpPr>
          <a:xfrm>
            <a:off x="1059101" y="3304684"/>
            <a:ext cx="2818592" cy="1505704"/>
            <a:chOff x="2135876" y="1592345"/>
            <a:chExt cx="2138114" cy="1505704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196255F4-CE59-4A3E-ADEC-2F74019CA72F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Fleksibilitas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Pengelolaan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Keuangan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rekening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Unit Usaha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melaksanakan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pengelolaan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SDM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717FB22-CAE9-4107-9520-CFF6614EF350}"/>
                </a:ext>
              </a:extLst>
            </p:cNvPr>
            <p:cNvSpPr txBox="1"/>
            <p:nvPr/>
          </p:nvSpPr>
          <p:spPr>
            <a:xfrm>
              <a:off x="2135876" y="1592345"/>
              <a:ext cx="213811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sz="1400" b="1" dirty="0" err="1">
                  <a:solidFill>
                    <a:schemeClr val="accent4"/>
                  </a:solidFill>
                </a:rPr>
                <a:t>Fleksibilitas</a:t>
              </a:r>
              <a:r>
                <a:rPr lang="en-ID" sz="1400" b="1" dirty="0">
                  <a:solidFill>
                    <a:schemeClr val="accent4"/>
                  </a:solidFill>
                </a:rPr>
                <a:t> dan </a:t>
              </a:r>
              <a:r>
                <a:rPr lang="en-ID" sz="1400" b="1" dirty="0" err="1">
                  <a:solidFill>
                    <a:schemeClr val="accent4"/>
                  </a:solidFill>
                </a:rPr>
                <a:t>otonomi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2">
            <a:extLst>
              <a:ext uri="{FF2B5EF4-FFF2-40B4-BE49-F238E27FC236}">
                <a16:creationId xmlns="" xmlns:a16="http://schemas.microsoft.com/office/drawing/2014/main" id="{C06E9FFE-161C-4EDC-A502-A0D6A300CB2C}"/>
              </a:ext>
            </a:extLst>
          </p:cNvPr>
          <p:cNvGrpSpPr/>
          <p:nvPr/>
        </p:nvGrpSpPr>
        <p:grpSpPr>
          <a:xfrm>
            <a:off x="47352" y="3548644"/>
            <a:ext cx="777316" cy="777316"/>
            <a:chOff x="896255" y="1986583"/>
            <a:chExt cx="777316" cy="777316"/>
          </a:xfrm>
        </p:grpSpPr>
        <p:sp>
          <p:nvSpPr>
            <p:cNvPr id="65" name="Oval 73">
              <a:extLst>
                <a:ext uri="{FF2B5EF4-FFF2-40B4-BE49-F238E27FC236}">
                  <a16:creationId xmlns="" xmlns:a16="http://schemas.microsoft.com/office/drawing/2014/main" id="{3BCF78F5-98B6-4E93-B91F-6953E4AF440B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Oval 74">
              <a:extLst>
                <a:ext uri="{FF2B5EF4-FFF2-40B4-BE49-F238E27FC236}">
                  <a16:creationId xmlns="" xmlns:a16="http://schemas.microsoft.com/office/drawing/2014/main" id="{2B9FCC6B-BEEF-49C6-BF48-BAAD6514971C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F39AC2-30BB-4365-A3DB-8D34603D1D06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106">
            <a:extLst>
              <a:ext uri="{FF2B5EF4-FFF2-40B4-BE49-F238E27FC236}">
                <a16:creationId xmlns="" xmlns:a16="http://schemas.microsoft.com/office/drawing/2014/main" id="{C67B69C6-365F-461E-9118-365D3C297B1A}"/>
              </a:ext>
            </a:extLst>
          </p:cNvPr>
          <p:cNvGrpSpPr/>
          <p:nvPr/>
        </p:nvGrpSpPr>
        <p:grpSpPr>
          <a:xfrm>
            <a:off x="4843881" y="1855852"/>
            <a:ext cx="4228344" cy="1632103"/>
            <a:chOff x="1096128" y="1731300"/>
            <a:chExt cx="3605453" cy="1594915"/>
          </a:xfrm>
        </p:grpSpPr>
        <p:sp>
          <p:nvSpPr>
            <p:cNvPr id="69" name="Parallelogram 107">
              <a:extLst>
                <a:ext uri="{FF2B5EF4-FFF2-40B4-BE49-F238E27FC236}">
                  <a16:creationId xmlns="" xmlns:a16="http://schemas.microsoft.com/office/drawing/2014/main" id="{477C8588-5C91-4C4E-87AB-B348D00FEB82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Parallelogram 39">
              <a:extLst>
                <a:ext uri="{FF2B5EF4-FFF2-40B4-BE49-F238E27FC236}">
                  <a16:creationId xmlns="" xmlns:a16="http://schemas.microsoft.com/office/drawing/2014/main" id="{4619CED1-0A1B-42E1-9C56-A402539148D5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1" name="Group 109">
            <a:extLst>
              <a:ext uri="{FF2B5EF4-FFF2-40B4-BE49-F238E27FC236}">
                <a16:creationId xmlns="" xmlns:a16="http://schemas.microsoft.com/office/drawing/2014/main" id="{CAFA98F1-AC6F-4952-9CA4-2205B7DBCB44}"/>
              </a:ext>
            </a:extLst>
          </p:cNvPr>
          <p:cNvGrpSpPr/>
          <p:nvPr/>
        </p:nvGrpSpPr>
        <p:grpSpPr>
          <a:xfrm>
            <a:off x="5655757" y="1982590"/>
            <a:ext cx="2818592" cy="1311953"/>
            <a:chOff x="2135876" y="1592346"/>
            <a:chExt cx="2138114" cy="1311953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4C6CFCF7-D309-4CB2-ACCD-BE0899ACDB70}"/>
                </a:ext>
              </a:extLst>
            </p:cNvPr>
            <p:cNvSpPr txBox="1"/>
            <p:nvPr/>
          </p:nvSpPr>
          <p:spPr>
            <a:xfrm>
              <a:off x="2135876" y="1888636"/>
              <a:ext cx="2138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 BLU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penyerapan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anggaran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bukanlah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target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karena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surplus/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kelebihan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anggaran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kembali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pada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tahun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berikutnya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peningkatan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kualitas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layanannya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F2551405-37D2-4210-8F25-57C1BFB00E3C}"/>
                </a:ext>
              </a:extLst>
            </p:cNvPr>
            <p:cNvSpPr txBox="1"/>
            <p:nvPr/>
          </p:nvSpPr>
          <p:spPr>
            <a:xfrm>
              <a:off x="2135876" y="1592346"/>
              <a:ext cx="213811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sz="1400" b="1" dirty="0" err="1">
                  <a:solidFill>
                    <a:schemeClr val="accent2">
                      <a:lumMod val="75000"/>
                    </a:schemeClr>
                  </a:solidFill>
                </a:rPr>
                <a:t>Prinsip</a:t>
              </a:r>
              <a:r>
                <a:rPr lang="en-ID" sz="14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accent2">
                      <a:lumMod val="75000"/>
                    </a:schemeClr>
                  </a:solidFill>
                </a:rPr>
                <a:t>efisien</a:t>
              </a:r>
              <a:r>
                <a:rPr lang="en-ID" sz="1400" b="1" dirty="0">
                  <a:solidFill>
                    <a:schemeClr val="accent2">
                      <a:lumMod val="75000"/>
                    </a:schemeClr>
                  </a:solidFill>
                </a:rPr>
                <a:t> dan </a:t>
              </a:r>
              <a:r>
                <a:rPr lang="en-ID" sz="1400" b="1" dirty="0" err="1">
                  <a:solidFill>
                    <a:schemeClr val="accent2">
                      <a:lumMod val="75000"/>
                    </a:schemeClr>
                  </a:solidFill>
                </a:rPr>
                <a:t>produktivitas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112">
            <a:extLst>
              <a:ext uri="{FF2B5EF4-FFF2-40B4-BE49-F238E27FC236}">
                <a16:creationId xmlns="" xmlns:a16="http://schemas.microsoft.com/office/drawing/2014/main" id="{7C83BB58-E486-445E-A095-69E7B11324A7}"/>
              </a:ext>
            </a:extLst>
          </p:cNvPr>
          <p:cNvGrpSpPr/>
          <p:nvPr/>
        </p:nvGrpSpPr>
        <p:grpSpPr>
          <a:xfrm>
            <a:off x="4644008" y="2111134"/>
            <a:ext cx="777316" cy="777316"/>
            <a:chOff x="896255" y="1986583"/>
            <a:chExt cx="777316" cy="777316"/>
          </a:xfrm>
        </p:grpSpPr>
        <p:sp>
          <p:nvSpPr>
            <p:cNvPr id="75" name="Oval 113">
              <a:extLst>
                <a:ext uri="{FF2B5EF4-FFF2-40B4-BE49-F238E27FC236}">
                  <a16:creationId xmlns="" xmlns:a16="http://schemas.microsoft.com/office/drawing/2014/main" id="{2C8C199A-960E-49F0-A5C3-03C41D358A72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114">
              <a:extLst>
                <a:ext uri="{FF2B5EF4-FFF2-40B4-BE49-F238E27FC236}">
                  <a16:creationId xmlns="" xmlns:a16="http://schemas.microsoft.com/office/drawing/2014/main" id="{A92E088D-E00D-4ED1-8738-7867B337D5A2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24AC76B-FF49-4E1A-9837-ABAEBF6B5E2A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116">
            <a:extLst>
              <a:ext uri="{FF2B5EF4-FFF2-40B4-BE49-F238E27FC236}">
                <a16:creationId xmlns="" xmlns:a16="http://schemas.microsoft.com/office/drawing/2014/main" id="{99629DCB-362A-486D-9F38-DAD826FE7985}"/>
              </a:ext>
            </a:extLst>
          </p:cNvPr>
          <p:cNvGrpSpPr/>
          <p:nvPr/>
        </p:nvGrpSpPr>
        <p:grpSpPr>
          <a:xfrm>
            <a:off x="4318507" y="3877746"/>
            <a:ext cx="4645981" cy="1951609"/>
            <a:chOff x="1096128" y="1731300"/>
            <a:chExt cx="3597956" cy="1594915"/>
          </a:xfrm>
        </p:grpSpPr>
        <p:sp>
          <p:nvSpPr>
            <p:cNvPr id="79" name="Parallelogram 117">
              <a:extLst>
                <a:ext uri="{FF2B5EF4-FFF2-40B4-BE49-F238E27FC236}">
                  <a16:creationId xmlns="" xmlns:a16="http://schemas.microsoft.com/office/drawing/2014/main" id="{AE5FA771-79ED-4304-AC8E-62B1D5FDF95E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Parallelogram 39">
              <a:extLst>
                <a:ext uri="{FF2B5EF4-FFF2-40B4-BE49-F238E27FC236}">
                  <a16:creationId xmlns="" xmlns:a16="http://schemas.microsoft.com/office/drawing/2014/main" id="{1C856CD4-6FF2-4E93-8168-208244B5D1A5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Group 119">
            <a:extLst>
              <a:ext uri="{FF2B5EF4-FFF2-40B4-BE49-F238E27FC236}">
                <a16:creationId xmlns="" xmlns:a16="http://schemas.microsoft.com/office/drawing/2014/main" id="{2AB3813E-2187-44ED-A723-79785397B954}"/>
              </a:ext>
            </a:extLst>
          </p:cNvPr>
          <p:cNvGrpSpPr/>
          <p:nvPr/>
        </p:nvGrpSpPr>
        <p:grpSpPr>
          <a:xfrm>
            <a:off x="5130384" y="3789040"/>
            <a:ext cx="3407676" cy="1669322"/>
            <a:chOff x="2135876" y="1376902"/>
            <a:chExt cx="2584978" cy="1669322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B99E827-6BFA-4EE0-BA5F-40A79F6FC522}"/>
                </a:ext>
              </a:extLst>
            </p:cNvPr>
            <p:cNvSpPr txBox="1"/>
            <p:nvPr/>
          </p:nvSpPr>
          <p:spPr>
            <a:xfrm>
              <a:off x="2155343" y="2030561"/>
              <a:ext cx="2565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Ketentuan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merupakan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semangat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otonomi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diberikan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BLU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keluar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ketentuan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keuangan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negara.</a:t>
              </a:r>
            </a:p>
            <a:p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Contohnya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BLU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diperkenankan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penerimaannya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89A3040-A9E5-4587-9DFC-230B007B1FEA}"/>
                </a:ext>
              </a:extLst>
            </p:cNvPr>
            <p:cNvSpPr txBox="1"/>
            <p:nvPr/>
          </p:nvSpPr>
          <p:spPr>
            <a:xfrm>
              <a:off x="2135876" y="1376902"/>
              <a:ext cx="213811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Dikecualikan</a:t>
              </a:r>
              <a:r>
                <a:rPr lang="en-ID" sz="14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dari</a:t>
              </a:r>
              <a:r>
                <a:rPr lang="en-ID" sz="14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ketentuan</a:t>
              </a:r>
              <a:r>
                <a:rPr lang="en-ID" sz="14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pengelolaan</a:t>
              </a:r>
              <a:r>
                <a:rPr lang="en-ID" sz="14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keuangan</a:t>
              </a:r>
              <a:r>
                <a:rPr lang="en-ID" sz="1400" b="1" dirty="0">
                  <a:solidFill>
                    <a:schemeClr val="accent3">
                      <a:lumMod val="75000"/>
                    </a:schemeClr>
                  </a:solidFill>
                </a:rPr>
                <a:t> negara pada </a:t>
              </a:r>
              <a:r>
                <a:rPr lang="en-ID" sz="1400" b="1" dirty="0" err="1">
                  <a:solidFill>
                    <a:schemeClr val="accent3">
                      <a:lumMod val="75000"/>
                    </a:schemeClr>
                  </a:solidFill>
                </a:rPr>
                <a:t>umumnya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122">
            <a:extLst>
              <a:ext uri="{FF2B5EF4-FFF2-40B4-BE49-F238E27FC236}">
                <a16:creationId xmlns="" xmlns:a16="http://schemas.microsoft.com/office/drawing/2014/main" id="{42220E1E-61C1-4CD8-900D-14A754EE2EC2}"/>
              </a:ext>
            </a:extLst>
          </p:cNvPr>
          <p:cNvGrpSpPr/>
          <p:nvPr/>
        </p:nvGrpSpPr>
        <p:grpSpPr>
          <a:xfrm>
            <a:off x="4118635" y="4133028"/>
            <a:ext cx="777316" cy="777316"/>
            <a:chOff x="896255" y="1986583"/>
            <a:chExt cx="777316" cy="777316"/>
          </a:xfrm>
        </p:grpSpPr>
        <p:sp>
          <p:nvSpPr>
            <p:cNvPr id="85" name="Oval 123">
              <a:extLst>
                <a:ext uri="{FF2B5EF4-FFF2-40B4-BE49-F238E27FC236}">
                  <a16:creationId xmlns="" xmlns:a16="http://schemas.microsoft.com/office/drawing/2014/main" id="{67ABEC1A-6C7A-42EF-8605-7DE7D2829FE5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124">
              <a:extLst>
                <a:ext uri="{FF2B5EF4-FFF2-40B4-BE49-F238E27FC236}">
                  <a16:creationId xmlns="" xmlns:a16="http://schemas.microsoft.com/office/drawing/2014/main" id="{4DC7C643-D267-4019-81B9-135ED2FEB79D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E076F62C-E0E3-4F84-90BC-65DDD943EB0A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668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ASAS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2">
            <a:extLst>
              <a:ext uri="{FF2B5EF4-FFF2-40B4-BE49-F238E27FC236}">
                <a16:creationId xmlns="" xmlns:a16="http://schemas.microsoft.com/office/drawing/2014/main" id="{557213A5-E92C-4B37-897C-02A30D2A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9" y="3356992"/>
            <a:ext cx="9042221" cy="1350150"/>
          </a:xfrm>
          <a:prstGeom prst="rightArrow">
            <a:avLst>
              <a:gd name="adj1" fmla="val 45285"/>
              <a:gd name="adj2" fmla="val 53565"/>
            </a:avLst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AutoShape 12">
            <a:extLst>
              <a:ext uri="{FF2B5EF4-FFF2-40B4-BE49-F238E27FC236}">
                <a16:creationId xmlns="" xmlns:a16="http://schemas.microsoft.com/office/drawing/2014/main" id="{43852A48-9092-4783-BBFE-69A01421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386" y="3185029"/>
            <a:ext cx="675075" cy="684246"/>
          </a:xfrm>
          <a:prstGeom prst="chevron">
            <a:avLst/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6" name="AutoShape 12">
            <a:extLst>
              <a:ext uri="{FF2B5EF4-FFF2-40B4-BE49-F238E27FC236}">
                <a16:creationId xmlns="" xmlns:a16="http://schemas.microsoft.com/office/drawing/2014/main" id="{AEAF78F0-E393-4204-8CC1-C515FEBA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970" y="4194858"/>
            <a:ext cx="675075" cy="684246"/>
          </a:xfrm>
          <a:prstGeom prst="chevron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7" name="AutoShape 12">
            <a:extLst>
              <a:ext uri="{FF2B5EF4-FFF2-40B4-BE49-F238E27FC236}">
                <a16:creationId xmlns="" xmlns:a16="http://schemas.microsoft.com/office/drawing/2014/main" id="{819555EF-E854-4089-95DB-E9BB52DC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554" y="3185029"/>
            <a:ext cx="675075" cy="684246"/>
          </a:xfrm>
          <a:prstGeom prst="chevron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8" name="AutoShape 12">
            <a:extLst>
              <a:ext uri="{FF2B5EF4-FFF2-40B4-BE49-F238E27FC236}">
                <a16:creationId xmlns="" xmlns:a16="http://schemas.microsoft.com/office/drawing/2014/main" id="{65D5516C-2A6D-4C3E-8F82-F6EDB9F6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22" y="3185029"/>
            <a:ext cx="675075" cy="684246"/>
          </a:xfrm>
          <a:prstGeom prst="chevron">
            <a:avLst/>
          </a:prstGeom>
          <a:solidFill>
            <a:schemeClr val="accent6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9" name="AutoShape 12">
            <a:extLst>
              <a:ext uri="{FF2B5EF4-FFF2-40B4-BE49-F238E27FC236}">
                <a16:creationId xmlns="" xmlns:a16="http://schemas.microsoft.com/office/drawing/2014/main" id="{F7950546-92CA-4127-A5B4-A1AEA1823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138" y="4194857"/>
            <a:ext cx="675075" cy="684246"/>
          </a:xfrm>
          <a:prstGeom prst="chevron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0" name="TextBox 107">
            <a:extLst>
              <a:ext uri="{FF2B5EF4-FFF2-40B4-BE49-F238E27FC236}">
                <a16:creationId xmlns="" xmlns:a16="http://schemas.microsoft.com/office/drawing/2014/main" id="{F071CDED-7E3C-4F64-88F9-5621904B4375}"/>
              </a:ext>
            </a:extLst>
          </p:cNvPr>
          <p:cNvSpPr txBox="1"/>
          <p:nvPr/>
        </p:nvSpPr>
        <p:spPr>
          <a:xfrm>
            <a:off x="3282535" y="3801487"/>
            <a:ext cx="397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Asas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Asas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BLU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91" name="Rounded Rectangle 17">
            <a:extLst>
              <a:ext uri="{FF2B5EF4-FFF2-40B4-BE49-F238E27FC236}">
                <a16:creationId xmlns="" xmlns:a16="http://schemas.microsoft.com/office/drawing/2014/main" id="{CAF25102-BB30-4707-B1A8-F97ECC881DC6}"/>
              </a:ext>
            </a:extLst>
          </p:cNvPr>
          <p:cNvSpPr/>
          <p:nvPr/>
        </p:nvSpPr>
        <p:spPr>
          <a:xfrm>
            <a:off x="316515" y="1862685"/>
            <a:ext cx="1728000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2" name="Group 18">
            <a:extLst>
              <a:ext uri="{FF2B5EF4-FFF2-40B4-BE49-F238E27FC236}">
                <a16:creationId xmlns="" xmlns:a16="http://schemas.microsoft.com/office/drawing/2014/main" id="{8DC39592-C66B-46D2-B671-EA8DA486760E}"/>
              </a:ext>
            </a:extLst>
          </p:cNvPr>
          <p:cNvGrpSpPr/>
          <p:nvPr/>
        </p:nvGrpSpPr>
        <p:grpSpPr>
          <a:xfrm>
            <a:off x="358619" y="1984421"/>
            <a:ext cx="1651264" cy="1020095"/>
            <a:chOff x="1991545" y="1787142"/>
            <a:chExt cx="875937" cy="1020095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23253C2-C1E8-426D-ACDC-EF0A01F556BD}"/>
                </a:ext>
              </a:extLst>
            </p:cNvPr>
            <p:cNvSpPr txBox="1"/>
            <p:nvPr/>
          </p:nvSpPr>
          <p:spPr>
            <a:xfrm>
              <a:off x="1991545" y="1787142"/>
              <a:ext cx="875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unit </a:t>
              </a:r>
              <a:r>
                <a:rPr lang="en-US" altLang="ko-KR" sz="1200" b="1" dirty="0" err="1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KL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9FC80109-EB8C-4B81-95E0-EB55842CEE3E}"/>
                </a:ext>
              </a:extLst>
            </p:cNvPr>
            <p:cNvSpPr txBox="1"/>
            <p:nvPr/>
          </p:nvSpPr>
          <p:spPr>
            <a:xfrm>
              <a:off x="1991545" y="1976240"/>
              <a:ext cx="875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kewenangan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didelegasikan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oleh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instansi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induk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Rounded Rectangle 21">
            <a:extLst>
              <a:ext uri="{FF2B5EF4-FFF2-40B4-BE49-F238E27FC236}">
                <a16:creationId xmlns="" xmlns:a16="http://schemas.microsoft.com/office/drawing/2014/main" id="{B34DB03C-F342-41E9-B834-FECD304FBD64}"/>
              </a:ext>
            </a:extLst>
          </p:cNvPr>
          <p:cNvSpPr/>
          <p:nvPr/>
        </p:nvSpPr>
        <p:spPr>
          <a:xfrm>
            <a:off x="3120593" y="1862685"/>
            <a:ext cx="1728000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6" name="Group 22">
            <a:extLst>
              <a:ext uri="{FF2B5EF4-FFF2-40B4-BE49-F238E27FC236}">
                <a16:creationId xmlns="" xmlns:a16="http://schemas.microsoft.com/office/drawing/2014/main" id="{D940020A-F4EA-4759-AA71-5AA6452E618B}"/>
              </a:ext>
            </a:extLst>
          </p:cNvPr>
          <p:cNvGrpSpPr/>
          <p:nvPr/>
        </p:nvGrpSpPr>
        <p:grpSpPr>
          <a:xfrm>
            <a:off x="3172112" y="1913700"/>
            <a:ext cx="1655364" cy="1049126"/>
            <a:chOff x="1995987" y="1716421"/>
            <a:chExt cx="878112" cy="1049126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0E19ABB-8066-426D-8543-B14B5E25D8D5}"/>
                </a:ext>
              </a:extLst>
            </p:cNvPr>
            <p:cNvSpPr txBox="1"/>
            <p:nvPr/>
          </p:nvSpPr>
          <p:spPr>
            <a:xfrm>
              <a:off x="1995987" y="1716421"/>
              <a:ext cx="875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Status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Hukum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tidak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terpisah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dari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KL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DFD22CE5-A164-4462-AEF4-73D962C4F2C8}"/>
                </a:ext>
              </a:extLst>
            </p:cNvPr>
            <p:cNvSpPr txBox="1"/>
            <p:nvPr/>
          </p:nvSpPr>
          <p:spPr>
            <a:xfrm>
              <a:off x="1998162" y="2119216"/>
              <a:ext cx="875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BLU merupakan bagian perangkat pencapaian tujuan instansi Induk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Rounded Rectangle 25">
            <a:extLst>
              <a:ext uri="{FF2B5EF4-FFF2-40B4-BE49-F238E27FC236}">
                <a16:creationId xmlns="" xmlns:a16="http://schemas.microsoft.com/office/drawing/2014/main" id="{4AA11054-9CEA-4815-B773-764FA0DE3C18}"/>
              </a:ext>
            </a:extLst>
          </p:cNvPr>
          <p:cNvSpPr/>
          <p:nvPr/>
        </p:nvSpPr>
        <p:spPr>
          <a:xfrm>
            <a:off x="5901683" y="1871225"/>
            <a:ext cx="1907583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0" name="Group 26">
            <a:extLst>
              <a:ext uri="{FF2B5EF4-FFF2-40B4-BE49-F238E27FC236}">
                <a16:creationId xmlns="" xmlns:a16="http://schemas.microsoft.com/office/drawing/2014/main" id="{94D1FF4F-7B69-47D0-A164-B331CFFFF770}"/>
              </a:ext>
            </a:extLst>
          </p:cNvPr>
          <p:cNvGrpSpPr/>
          <p:nvPr/>
        </p:nvGrpSpPr>
        <p:grpSpPr>
          <a:xfrm>
            <a:off x="5924671" y="1871225"/>
            <a:ext cx="1936469" cy="1022254"/>
            <a:chOff x="1991544" y="1688218"/>
            <a:chExt cx="1027228" cy="1022254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D8CD5519-8552-4324-91BB-840F4271E06A}"/>
                </a:ext>
              </a:extLst>
            </p:cNvPr>
            <p:cNvSpPr txBox="1"/>
            <p:nvPr/>
          </p:nvSpPr>
          <p:spPr>
            <a:xfrm>
              <a:off x="1991544" y="1688218"/>
              <a:ext cx="10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Laporan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BLU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dikonsolidasikan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KL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48CD5A3B-6F9A-4492-BF1B-EC656598789B}"/>
                </a:ext>
              </a:extLst>
            </p:cNvPr>
            <p:cNvSpPr txBox="1"/>
            <p:nvPr/>
          </p:nvSpPr>
          <p:spPr>
            <a:xfrm>
              <a:off x="1991545" y="2064141"/>
              <a:ext cx="1011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RKA LK LAKIP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disusun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disajikan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terpisah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3" name="Rounded Rectangle 29">
            <a:extLst>
              <a:ext uri="{FF2B5EF4-FFF2-40B4-BE49-F238E27FC236}">
                <a16:creationId xmlns="" xmlns:a16="http://schemas.microsoft.com/office/drawing/2014/main" id="{22B9FDBF-E71C-47C6-B7B9-80723CED4B24}"/>
              </a:ext>
            </a:extLst>
          </p:cNvPr>
          <p:cNvSpPr/>
          <p:nvPr/>
        </p:nvSpPr>
        <p:spPr>
          <a:xfrm>
            <a:off x="4522632" y="4964781"/>
            <a:ext cx="1728000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4" name="Group 30">
            <a:extLst>
              <a:ext uri="{FF2B5EF4-FFF2-40B4-BE49-F238E27FC236}">
                <a16:creationId xmlns="" xmlns:a16="http://schemas.microsoft.com/office/drawing/2014/main" id="{F2518EA4-D333-40CE-BC1E-3591150E3C47}"/>
              </a:ext>
            </a:extLst>
          </p:cNvPr>
          <p:cNvGrpSpPr/>
          <p:nvPr/>
        </p:nvGrpSpPr>
        <p:grpSpPr>
          <a:xfrm>
            <a:off x="4566299" y="5056863"/>
            <a:ext cx="1651264" cy="1020095"/>
            <a:chOff x="1991545" y="1787142"/>
            <a:chExt cx="875937" cy="1020095"/>
          </a:xfrm>
        </p:grpSpPr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2346F2D-8FA6-4214-AB23-83BB2AFD0034}"/>
                </a:ext>
              </a:extLst>
            </p:cNvPr>
            <p:cNvSpPr txBox="1"/>
            <p:nvPr/>
          </p:nvSpPr>
          <p:spPr>
            <a:xfrm>
              <a:off x="1991545" y="1787142"/>
              <a:ext cx="875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Non For Profit</a:t>
              </a:r>
              <a:endParaRPr lang="ko-KR" altLang="en-US" sz="1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D99001EA-A896-4933-920B-9A1A56AC9792}"/>
                </a:ext>
              </a:extLst>
            </p:cNvPr>
            <p:cNvSpPr txBox="1"/>
            <p:nvPr/>
          </p:nvSpPr>
          <p:spPr>
            <a:xfrm>
              <a:off x="1991545" y="1976240"/>
              <a:ext cx="875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BLU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menyelenggarakan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mengutamakan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pencarian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keuntungan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7" name="Rounded Rectangle 33">
            <a:extLst>
              <a:ext uri="{FF2B5EF4-FFF2-40B4-BE49-F238E27FC236}">
                <a16:creationId xmlns="" xmlns:a16="http://schemas.microsoft.com/office/drawing/2014/main" id="{78363B39-1EE1-4F79-BB99-6052C466B327}"/>
              </a:ext>
            </a:extLst>
          </p:cNvPr>
          <p:cNvSpPr/>
          <p:nvPr/>
        </p:nvSpPr>
        <p:spPr>
          <a:xfrm>
            <a:off x="1424608" y="4954177"/>
            <a:ext cx="2021946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8" name="Group 34">
            <a:extLst>
              <a:ext uri="{FF2B5EF4-FFF2-40B4-BE49-F238E27FC236}">
                <a16:creationId xmlns="" xmlns:a16="http://schemas.microsoft.com/office/drawing/2014/main" id="{5CC69700-B5BB-40BD-BAA9-7882DAC29652}"/>
              </a:ext>
            </a:extLst>
          </p:cNvPr>
          <p:cNvGrpSpPr/>
          <p:nvPr/>
        </p:nvGrpSpPr>
        <p:grpSpPr>
          <a:xfrm>
            <a:off x="1370618" y="4934253"/>
            <a:ext cx="2085903" cy="1242321"/>
            <a:chOff x="1989287" y="1718076"/>
            <a:chExt cx="885982" cy="1242321"/>
          </a:xfrm>
        </p:grpSpPr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3F4614DE-CED8-4570-AF31-81DD2F77E88B}"/>
                </a:ext>
              </a:extLst>
            </p:cNvPr>
            <p:cNvSpPr txBox="1"/>
            <p:nvPr/>
          </p:nvSpPr>
          <p:spPr>
            <a:xfrm>
              <a:off x="1989287" y="1718076"/>
              <a:ext cx="875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Tanggungjawab</a:t>
              </a:r>
              <a:r>
                <a:rPr lang="en-US" altLang="ko-KR" sz="12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Menteri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D0F5882D-959C-412F-B97E-D4C44D31A9EE}"/>
                </a:ext>
              </a:extLst>
            </p:cNvPr>
            <p:cNvSpPr txBox="1"/>
            <p:nvPr/>
          </p:nvSpPr>
          <p:spPr>
            <a:xfrm>
              <a:off x="1999332" y="1944734"/>
              <a:ext cx="875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Menteri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bertanggung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jawab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kebijakan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penyelenggaraan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didelegasikannya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BLU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AutoShape 12">
            <a:extLst>
              <a:ext uri="{FF2B5EF4-FFF2-40B4-BE49-F238E27FC236}">
                <a16:creationId xmlns="" xmlns:a16="http://schemas.microsoft.com/office/drawing/2014/main" id="{5506E553-AB13-4B0A-8944-D42445DF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94189"/>
            <a:ext cx="675075" cy="684246"/>
          </a:xfrm>
          <a:prstGeom prst="chevron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12" name="Rounded Rectangle 29">
            <a:extLst>
              <a:ext uri="{FF2B5EF4-FFF2-40B4-BE49-F238E27FC236}">
                <a16:creationId xmlns="" xmlns:a16="http://schemas.microsoft.com/office/drawing/2014/main" id="{5766AA70-2D9C-4794-A3AE-36BB34940399}"/>
              </a:ext>
            </a:extLst>
          </p:cNvPr>
          <p:cNvSpPr/>
          <p:nvPr/>
        </p:nvSpPr>
        <p:spPr>
          <a:xfrm>
            <a:off x="7326709" y="4964112"/>
            <a:ext cx="1728000" cy="1224000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3" name="Group 30">
            <a:extLst>
              <a:ext uri="{FF2B5EF4-FFF2-40B4-BE49-F238E27FC236}">
                <a16:creationId xmlns="" xmlns:a16="http://schemas.microsoft.com/office/drawing/2014/main" id="{04643B75-7FBE-43FD-B022-779F50686670}"/>
              </a:ext>
            </a:extLst>
          </p:cNvPr>
          <p:cNvGrpSpPr/>
          <p:nvPr/>
        </p:nvGrpSpPr>
        <p:grpSpPr>
          <a:xfrm>
            <a:off x="7371419" y="5021115"/>
            <a:ext cx="1651264" cy="1178057"/>
            <a:chOff x="1991545" y="1752063"/>
            <a:chExt cx="875937" cy="1178057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D658D1F4-873E-48BE-BF09-15DD5D82F77E}"/>
                </a:ext>
              </a:extLst>
            </p:cNvPr>
            <p:cNvSpPr txBox="1"/>
            <p:nvPr/>
          </p:nvSpPr>
          <p:spPr>
            <a:xfrm>
              <a:off x="1991545" y="1752063"/>
              <a:ext cx="875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Bisnis </a:t>
              </a:r>
              <a:r>
                <a:rPr lang="en-US" altLang="ko-KR" sz="1200" b="1" dirty="0" err="1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Sehat</a:t>
              </a:r>
              <a:endParaRPr lang="ko-KR" altLang="en-US" sz="12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9E2EF9E0-4304-49C5-BA0B-52FE3EDB09A4}"/>
                </a:ext>
              </a:extLst>
            </p:cNvPr>
            <p:cNvSpPr txBox="1"/>
            <p:nvPr/>
          </p:nvSpPr>
          <p:spPr>
            <a:xfrm>
              <a:off x="1991545" y="1914457"/>
              <a:ext cx="875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BLU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mengelola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penyelenggaraan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sejalan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bisnis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sehat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601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SYARAT MENJADI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arallelogram 81">
            <a:extLst>
              <a:ext uri="{FF2B5EF4-FFF2-40B4-BE49-F238E27FC236}">
                <a16:creationId xmlns="" xmlns:a16="http://schemas.microsoft.com/office/drawing/2014/main" id="{EF357A7C-32EE-4235-86AF-0EFDB446F790}"/>
              </a:ext>
            </a:extLst>
          </p:cNvPr>
          <p:cNvSpPr/>
          <p:nvPr/>
        </p:nvSpPr>
        <p:spPr>
          <a:xfrm flipV="1">
            <a:off x="1529317" y="3754052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Parallelogram 34">
            <a:extLst>
              <a:ext uri="{FF2B5EF4-FFF2-40B4-BE49-F238E27FC236}">
                <a16:creationId xmlns="" xmlns:a16="http://schemas.microsoft.com/office/drawing/2014/main" id="{3A2DA778-7E87-4BE2-AF6A-8A52601C734E}"/>
              </a:ext>
            </a:extLst>
          </p:cNvPr>
          <p:cNvSpPr/>
          <p:nvPr/>
        </p:nvSpPr>
        <p:spPr>
          <a:xfrm flipV="1">
            <a:off x="3380835" y="3247564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Parallelogram 54">
            <a:extLst>
              <a:ext uri="{FF2B5EF4-FFF2-40B4-BE49-F238E27FC236}">
                <a16:creationId xmlns="" xmlns:a16="http://schemas.microsoft.com/office/drawing/2014/main" id="{A872F15F-BAD7-48A5-8627-433B4F0FFB4B}"/>
              </a:ext>
            </a:extLst>
          </p:cNvPr>
          <p:cNvSpPr/>
          <p:nvPr/>
        </p:nvSpPr>
        <p:spPr>
          <a:xfrm>
            <a:off x="2071421" y="3247567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Parallelogram 62">
            <a:extLst>
              <a:ext uri="{FF2B5EF4-FFF2-40B4-BE49-F238E27FC236}">
                <a16:creationId xmlns="" xmlns:a16="http://schemas.microsoft.com/office/drawing/2014/main" id="{4B756EE2-A72F-47CA-B509-C7B39F41C2EE}"/>
              </a:ext>
            </a:extLst>
          </p:cNvPr>
          <p:cNvSpPr/>
          <p:nvPr/>
        </p:nvSpPr>
        <p:spPr>
          <a:xfrm>
            <a:off x="3985373" y="2743511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65">
            <a:extLst>
              <a:ext uri="{FF2B5EF4-FFF2-40B4-BE49-F238E27FC236}">
                <a16:creationId xmlns="" xmlns:a16="http://schemas.microsoft.com/office/drawing/2014/main" id="{B4A7298E-C3A2-4D1D-98B1-297446D7F14F}"/>
              </a:ext>
            </a:extLst>
          </p:cNvPr>
          <p:cNvGrpSpPr/>
          <p:nvPr/>
        </p:nvGrpSpPr>
        <p:grpSpPr>
          <a:xfrm>
            <a:off x="5940152" y="2952353"/>
            <a:ext cx="3140389" cy="1947894"/>
            <a:chOff x="575693" y="4067337"/>
            <a:chExt cx="1627737" cy="227834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FBDAFA3-6308-42F8-99D1-D75DF79ADD24}"/>
                </a:ext>
              </a:extLst>
            </p:cNvPr>
            <p:cNvSpPr txBox="1"/>
            <p:nvPr/>
          </p:nvSpPr>
          <p:spPr>
            <a:xfrm>
              <a:off x="579148" y="4509737"/>
              <a:ext cx="1624282" cy="183594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ID" sz="1200" dirty="0" err="1"/>
                <a:t>Pernyataan</a:t>
              </a:r>
              <a:r>
                <a:rPr lang="en-ID" sz="1200" dirty="0"/>
                <a:t> </a:t>
              </a:r>
              <a:r>
                <a:rPr lang="en-ID" sz="1200" dirty="0" err="1"/>
                <a:t>kesanggupan</a:t>
              </a:r>
              <a:r>
                <a:rPr lang="en-ID" sz="1200" dirty="0"/>
                <a:t> </a:t>
              </a:r>
              <a:r>
                <a:rPr lang="en-ID" sz="1200" dirty="0" err="1"/>
                <a:t>untuk</a:t>
              </a:r>
              <a:r>
                <a:rPr lang="en-ID" sz="1200" dirty="0"/>
                <a:t> </a:t>
              </a:r>
              <a:r>
                <a:rPr lang="en-ID" sz="1200" dirty="0" err="1"/>
                <a:t>meningkatkan</a:t>
              </a:r>
              <a:r>
                <a:rPr lang="en-ID" sz="1200" dirty="0"/>
                <a:t> </a:t>
              </a:r>
              <a:r>
                <a:rPr lang="en-ID" sz="1200" dirty="0" err="1"/>
                <a:t>kinerja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, </a:t>
              </a:r>
              <a:r>
                <a:rPr lang="en-ID" sz="1200" dirty="0" err="1"/>
                <a:t>keuangan</a:t>
              </a:r>
              <a:r>
                <a:rPr lang="en-ID" sz="1200" dirty="0"/>
                <a:t>, dan </a:t>
              </a:r>
              <a:r>
                <a:rPr lang="en-ID" sz="1200" dirty="0" err="1"/>
                <a:t>manfaat</a:t>
              </a:r>
              <a:r>
                <a:rPr lang="en-ID" sz="1200" dirty="0"/>
                <a:t> </a:t>
              </a:r>
              <a:r>
                <a:rPr lang="en-ID" sz="1200" dirty="0" err="1"/>
                <a:t>bagi</a:t>
              </a:r>
              <a:r>
                <a:rPr lang="en-ID" sz="1200" dirty="0"/>
                <a:t> </a:t>
              </a:r>
              <a:r>
                <a:rPr lang="en-ID" sz="1200" dirty="0" err="1"/>
                <a:t>masyarakat</a:t>
              </a:r>
              <a:endParaRPr lang="en-ID" sz="12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ola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Tata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Kelola</a:t>
              </a:r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encana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Strategis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Bisnis</a:t>
              </a:r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Pokok</a:t>
              </a:r>
              <a:endParaRPr lang="en-ID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PM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ersedia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diaudit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Independen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C189617-5688-4E2A-A50E-89BE025B9D8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46798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0000" rIns="108000" rtlCol="0">
              <a:spAutoFit/>
            </a:bodyPr>
            <a:lstStyle/>
            <a:p>
              <a:r>
                <a:rPr lang="en-ID" sz="2000" b="1" dirty="0" err="1">
                  <a:solidFill>
                    <a:schemeClr val="accent3">
                      <a:lumMod val="75000"/>
                    </a:schemeClr>
                  </a:solidFill>
                </a:rPr>
                <a:t>Persyaratan</a:t>
              </a:r>
              <a:r>
                <a:rPr lang="en-ID" sz="2000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2000" b="1" dirty="0" err="1">
                  <a:solidFill>
                    <a:schemeClr val="accent3">
                      <a:lumMod val="75000"/>
                    </a:schemeClr>
                  </a:solidFill>
                </a:rPr>
                <a:t>Administratif</a:t>
              </a:r>
              <a:endParaRPr lang="ko-KR" altLang="en-US" sz="20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C492C24-920C-4043-8D69-165FFE9D0B6E}"/>
              </a:ext>
            </a:extLst>
          </p:cNvPr>
          <p:cNvGrpSpPr/>
          <p:nvPr/>
        </p:nvGrpSpPr>
        <p:grpSpPr>
          <a:xfrm>
            <a:off x="69947" y="1441977"/>
            <a:ext cx="3136909" cy="2466436"/>
            <a:chOff x="575693" y="4067337"/>
            <a:chExt cx="1625933" cy="2884852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AC1EA7A-199E-42FF-A6DE-09E4F501F71C}"/>
                </a:ext>
              </a:extLst>
            </p:cNvPr>
            <p:cNvSpPr txBox="1"/>
            <p:nvPr/>
          </p:nvSpPr>
          <p:spPr>
            <a:xfrm>
              <a:off x="577344" y="4468266"/>
              <a:ext cx="1624282" cy="24839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Penyediaan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Pengelolaan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wilayah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kawasan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meningkatkan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perekonomian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endPara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Pengelolaan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dana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khusus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meningkatkan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ekonomi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endPara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Bidang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layanan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operasional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menghasilkan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semi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jasa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public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kegiatannya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mengutamakan</a:t>
              </a:r>
              <a:r>
                <a:rPr lang="en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keuntungan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11518600-A1BF-43D7-AEAC-A970CC6EC17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4319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0000" rIns="108000" rtlCol="0">
              <a:spAutoFit/>
            </a:bodyPr>
            <a:lstStyle/>
            <a:p>
              <a:pPr algn="r"/>
              <a:r>
                <a:rPr lang="en-ID" b="1" dirty="0" err="1">
                  <a:solidFill>
                    <a:schemeClr val="accent1">
                      <a:lumMod val="75000"/>
                    </a:schemeClr>
                  </a:solidFill>
                </a:rPr>
                <a:t>Persyaratan</a:t>
              </a:r>
              <a:r>
                <a:rPr lang="en-ID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b="1" dirty="0" err="1">
                  <a:solidFill>
                    <a:schemeClr val="accent1">
                      <a:lumMod val="75000"/>
                    </a:schemeClr>
                  </a:solidFill>
                </a:rPr>
                <a:t>Substantif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Parallelogram 49">
            <a:extLst>
              <a:ext uri="{FF2B5EF4-FFF2-40B4-BE49-F238E27FC236}">
                <a16:creationId xmlns="" xmlns:a16="http://schemas.microsoft.com/office/drawing/2014/main" id="{1DAEEEDB-C8D6-4222-8B34-4CEE9AA87B61}"/>
              </a:ext>
            </a:extLst>
          </p:cNvPr>
          <p:cNvSpPr/>
          <p:nvPr/>
        </p:nvSpPr>
        <p:spPr>
          <a:xfrm>
            <a:off x="107504" y="3754054"/>
            <a:ext cx="2508870" cy="2266449"/>
          </a:xfrm>
          <a:prstGeom prst="parallelogram">
            <a:avLst>
              <a:gd name="adj" fmla="val 62922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Isosceles Triangle 9">
            <a:extLst>
              <a:ext uri="{FF2B5EF4-FFF2-40B4-BE49-F238E27FC236}">
                <a16:creationId xmlns="" xmlns:a16="http://schemas.microsoft.com/office/drawing/2014/main" id="{F8E8DD86-D5F1-4C64-B0CF-FDCF986CC4C3}"/>
              </a:ext>
            </a:extLst>
          </p:cNvPr>
          <p:cNvSpPr/>
          <p:nvPr/>
        </p:nvSpPr>
        <p:spPr>
          <a:xfrm>
            <a:off x="5024319" y="162880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2" name="Group 71">
            <a:extLst>
              <a:ext uri="{FF2B5EF4-FFF2-40B4-BE49-F238E27FC236}">
                <a16:creationId xmlns="" xmlns:a16="http://schemas.microsoft.com/office/drawing/2014/main" id="{4CE08004-4506-4BF9-8909-4C6E45EEFA2C}"/>
              </a:ext>
            </a:extLst>
          </p:cNvPr>
          <p:cNvGrpSpPr/>
          <p:nvPr/>
        </p:nvGrpSpPr>
        <p:grpSpPr>
          <a:xfrm>
            <a:off x="2323304" y="5231386"/>
            <a:ext cx="4512034" cy="1351770"/>
            <a:chOff x="576749" y="4002175"/>
            <a:chExt cx="1625933" cy="1581091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E2F916ED-0303-42F1-BFA6-6FE74E1006A9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11879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ID" sz="1200" dirty="0" err="1"/>
                <a:t>Kinerja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di </a:t>
              </a:r>
              <a:r>
                <a:rPr lang="en-ID" sz="1200" dirty="0" err="1"/>
                <a:t>bidang</a:t>
              </a:r>
              <a:r>
                <a:rPr lang="en-ID" sz="1200" dirty="0"/>
                <a:t> </a:t>
              </a:r>
              <a:r>
                <a:rPr lang="en-ID" sz="1200" dirty="0" err="1"/>
                <a:t>tugas</a:t>
              </a:r>
              <a:r>
                <a:rPr lang="en-ID" sz="1200" dirty="0"/>
                <a:t> </a:t>
              </a:r>
              <a:r>
                <a:rPr lang="en-ID" sz="1200" dirty="0" err="1"/>
                <a:t>pokok</a:t>
              </a:r>
              <a:r>
                <a:rPr lang="en-ID" sz="1200" dirty="0"/>
                <a:t> dan </a:t>
              </a:r>
              <a:r>
                <a:rPr lang="en-ID" sz="1200" dirty="0" err="1"/>
                <a:t>fungsinya</a:t>
              </a:r>
              <a:r>
                <a:rPr lang="en-ID" sz="1200" dirty="0"/>
                <a:t> </a:t>
              </a:r>
              <a:r>
                <a:rPr lang="en-ID" sz="1200" dirty="0" err="1"/>
                <a:t>layak</a:t>
              </a:r>
              <a:r>
                <a:rPr lang="en-ID" sz="1200" dirty="0"/>
                <a:t> </a:t>
              </a:r>
              <a:r>
                <a:rPr lang="en-ID" sz="1200" dirty="0" err="1"/>
                <a:t>dikelola</a:t>
              </a:r>
              <a:r>
                <a:rPr lang="en-ID" sz="1200" dirty="0"/>
                <a:t> dan </a:t>
              </a:r>
              <a:r>
                <a:rPr lang="en-ID" sz="1200" dirty="0" err="1"/>
                <a:t>ditingkatkan</a:t>
              </a:r>
              <a:r>
                <a:rPr lang="en-ID" sz="1200" dirty="0"/>
                <a:t> </a:t>
              </a:r>
              <a:r>
                <a:rPr lang="en-ID" sz="1200" dirty="0" err="1"/>
                <a:t>pencapaiannya</a:t>
              </a:r>
              <a:r>
                <a:rPr lang="en-ID" sz="1200" dirty="0"/>
                <a:t> </a:t>
              </a:r>
              <a:r>
                <a:rPr lang="en-ID" sz="1200" dirty="0" err="1"/>
                <a:t>melalui</a:t>
              </a:r>
              <a:r>
                <a:rPr lang="en-ID" sz="1200" dirty="0"/>
                <a:t> BLU </a:t>
              </a:r>
              <a:r>
                <a:rPr lang="en-ID" sz="1200" dirty="0" err="1"/>
                <a:t>sebagaimana</a:t>
              </a:r>
              <a:r>
                <a:rPr lang="en-ID" sz="1200" dirty="0"/>
                <a:t> </a:t>
              </a:r>
              <a:r>
                <a:rPr lang="en-ID" sz="1200" dirty="0" err="1"/>
                <a:t>direkomendasikan</a:t>
              </a:r>
              <a:r>
                <a:rPr lang="en-ID" sz="1200" dirty="0"/>
                <a:t> oleh Menteri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 err="1"/>
                <a:t>Kinerja</a:t>
              </a:r>
              <a:r>
                <a:rPr lang="en-ID" sz="1200" dirty="0"/>
                <a:t> </a:t>
              </a:r>
              <a:r>
                <a:rPr lang="en-ID" sz="1200" dirty="0" err="1"/>
                <a:t>keuangan</a:t>
              </a:r>
              <a:r>
                <a:rPr lang="en-ID" sz="1200" dirty="0"/>
                <a:t> </a:t>
              </a:r>
              <a:r>
                <a:rPr lang="en-ID" sz="1200" dirty="0" err="1"/>
                <a:t>satker</a:t>
              </a:r>
              <a:r>
                <a:rPr lang="en-ID" sz="1200" dirty="0"/>
                <a:t> </a:t>
              </a:r>
              <a:r>
                <a:rPr lang="en-ID" sz="1200" dirty="0" err="1"/>
                <a:t>instansi</a:t>
              </a:r>
              <a:r>
                <a:rPr lang="en-ID" sz="1200" dirty="0"/>
                <a:t> yang </a:t>
              </a:r>
              <a:r>
                <a:rPr lang="en-ID" sz="1200" dirty="0" err="1"/>
                <a:t>bersangkutan</a:t>
              </a:r>
              <a:r>
                <a:rPr lang="en-ID" sz="1200" dirty="0"/>
                <a:t> </a:t>
              </a:r>
              <a:r>
                <a:rPr lang="en-ID" sz="1200" dirty="0" err="1"/>
                <a:t>sehat</a:t>
              </a:r>
              <a:r>
                <a:rPr lang="en-ID" sz="1200" dirty="0"/>
                <a:t> </a:t>
              </a:r>
              <a:r>
                <a:rPr lang="en-ID" sz="1200" dirty="0" err="1"/>
                <a:t>sebagaimana</a:t>
              </a:r>
              <a:r>
                <a:rPr lang="en-ID" sz="1200" dirty="0"/>
                <a:t> </a:t>
              </a:r>
              <a:r>
                <a:rPr lang="en-ID" sz="1200" dirty="0" err="1"/>
                <a:t>ditunjukan</a:t>
              </a:r>
              <a:r>
                <a:rPr lang="en-ID" sz="1200" dirty="0"/>
                <a:t> </a:t>
              </a:r>
              <a:r>
                <a:rPr lang="en-ID" sz="1200" dirty="0" err="1"/>
                <a:t>dalam</a:t>
              </a:r>
              <a:r>
                <a:rPr lang="en-ID" sz="1200" dirty="0"/>
                <a:t> </a:t>
              </a:r>
              <a:r>
                <a:rPr lang="en-ID" sz="1200" dirty="0" err="1"/>
                <a:t>dokumen</a:t>
              </a:r>
              <a:r>
                <a:rPr lang="en-ID" sz="1200" dirty="0"/>
                <a:t> </a:t>
              </a:r>
              <a:r>
                <a:rPr lang="en-ID" sz="1200" dirty="0" err="1"/>
                <a:t>usulan</a:t>
              </a:r>
              <a:r>
                <a:rPr lang="en-ID" sz="1200" dirty="0"/>
                <a:t> </a:t>
              </a:r>
              <a:r>
                <a:rPr lang="en-ID" sz="1200" dirty="0" err="1"/>
                <a:t>penetapan</a:t>
              </a:r>
              <a:r>
                <a:rPr lang="en-ID" sz="1200" dirty="0"/>
                <a:t> BLU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57F3D2B8-80B7-4760-9F29-F5374F90C838}"/>
                </a:ext>
              </a:extLst>
            </p:cNvPr>
            <p:cNvSpPr txBox="1"/>
            <p:nvPr/>
          </p:nvSpPr>
          <p:spPr>
            <a:xfrm>
              <a:off x="576749" y="4002175"/>
              <a:ext cx="1625933" cy="4319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0000" rIns="108000" rtlCol="0">
              <a:spAutoFit/>
            </a:bodyPr>
            <a:lstStyle/>
            <a:p>
              <a:r>
                <a:rPr lang="en-ID" b="1" dirty="0" err="1">
                  <a:solidFill>
                    <a:schemeClr val="accent2">
                      <a:lumMod val="75000"/>
                    </a:schemeClr>
                  </a:solidFill>
                </a:rPr>
                <a:t>Persyaratan</a:t>
              </a:r>
              <a:r>
                <a:rPr lang="en-ID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b="1" dirty="0" err="1">
                  <a:solidFill>
                    <a:schemeClr val="accent2">
                      <a:lumMod val="75000"/>
                    </a:schemeClr>
                  </a:solidFill>
                </a:rPr>
                <a:t>Teknis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32">
            <a:extLst>
              <a:ext uri="{FF2B5EF4-FFF2-40B4-BE49-F238E27FC236}">
                <a16:creationId xmlns="" xmlns:a16="http://schemas.microsoft.com/office/drawing/2014/main" id="{6F396307-DDFE-484F-A382-D5B26A360B2E}"/>
              </a:ext>
            </a:extLst>
          </p:cNvPr>
          <p:cNvSpPr/>
          <p:nvPr/>
        </p:nvSpPr>
        <p:spPr>
          <a:xfrm>
            <a:off x="3138537" y="410336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="" xmlns:a16="http://schemas.microsoft.com/office/drawing/2014/main" id="{84107420-93BE-4D9E-B140-F89BE5E951E3}"/>
              </a:ext>
            </a:extLst>
          </p:cNvPr>
          <p:cNvSpPr/>
          <p:nvPr/>
        </p:nvSpPr>
        <p:spPr>
          <a:xfrm rot="2700000">
            <a:off x="1171699" y="4723702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7" name="Graphic 4" descr="Checklist">
            <a:extLst>
              <a:ext uri="{FF2B5EF4-FFF2-40B4-BE49-F238E27FC236}">
                <a16:creationId xmlns="" xmlns:a16="http://schemas.microsoft.com/office/drawing/2014/main" id="{6D5C5A3C-75B2-424B-93C9-AD5512007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0189" y="3419353"/>
            <a:ext cx="655188" cy="6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5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KEWAJIBAN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3" descr="LOGO RISTEKDIKTI.png">
            <a:extLst>
              <a:ext uri="{FF2B5EF4-FFF2-40B4-BE49-F238E27FC236}">
                <a16:creationId xmlns:a16="http://schemas.microsoft.com/office/drawing/2014/main" xmlns="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A5CB511-0B11-4302-8BE8-DF03370F6382}"/>
              </a:ext>
            </a:extLst>
          </p:cNvPr>
          <p:cNvSpPr txBox="1"/>
          <p:nvPr/>
        </p:nvSpPr>
        <p:spPr>
          <a:xfrm>
            <a:off x="1705691" y="2224402"/>
            <a:ext cx="2919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100" indent="-342900">
              <a:buFont typeface="+mj-lt"/>
              <a:buAutoNum type="arabicPeriod"/>
            </a:pP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Renbis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lima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tahunan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sesuai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Renstra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K/L.</a:t>
            </a:r>
          </a:p>
          <a:p>
            <a:pPr marL="440100" indent="-342900">
              <a:buFont typeface="+mj-lt"/>
              <a:buAutoNum type="arabicPeriod"/>
            </a:pP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Rencana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Bisnis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Anggaran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(RBA)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sesuai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accent2">
                    <a:lumMod val="75000"/>
                  </a:schemeClr>
                </a:solidFill>
              </a:rPr>
              <a:t>Renbis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4">
            <a:extLst>
              <a:ext uri="{FF2B5EF4-FFF2-40B4-BE49-F238E27FC236}">
                <a16:creationId xmlns="" xmlns:a16="http://schemas.microsoft.com/office/drawing/2014/main" id="{1F1E0A24-26E1-4F70-A639-0F8F55FA06C2}"/>
              </a:ext>
            </a:extLst>
          </p:cNvPr>
          <p:cNvCxnSpPr/>
          <p:nvPr/>
        </p:nvCxnSpPr>
        <p:spPr>
          <a:xfrm>
            <a:off x="-12178" y="4045714"/>
            <a:ext cx="2340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">
            <a:extLst>
              <a:ext uri="{FF2B5EF4-FFF2-40B4-BE49-F238E27FC236}">
                <a16:creationId xmlns="" xmlns:a16="http://schemas.microsoft.com/office/drawing/2014/main" id="{D0A7EF15-0648-43BE-A740-68C090729864}"/>
              </a:ext>
            </a:extLst>
          </p:cNvPr>
          <p:cNvCxnSpPr/>
          <p:nvPr/>
        </p:nvCxnSpPr>
        <p:spPr>
          <a:xfrm>
            <a:off x="1773906" y="3829690"/>
            <a:ext cx="2340000" cy="0"/>
          </a:xfrm>
          <a:prstGeom prst="straightConnector1">
            <a:avLst/>
          </a:prstGeom>
          <a:ln w="889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>
            <a:extLst>
              <a:ext uri="{FF2B5EF4-FFF2-40B4-BE49-F238E27FC236}">
                <a16:creationId xmlns="" xmlns:a16="http://schemas.microsoft.com/office/drawing/2014/main" id="{873DD5B2-2C30-4F77-88C0-B50CB55C396C}"/>
              </a:ext>
            </a:extLst>
          </p:cNvPr>
          <p:cNvCxnSpPr/>
          <p:nvPr/>
        </p:nvCxnSpPr>
        <p:spPr>
          <a:xfrm>
            <a:off x="3646114" y="3613666"/>
            <a:ext cx="2340000" cy="0"/>
          </a:xfrm>
          <a:prstGeom prst="straightConnector1">
            <a:avLst/>
          </a:prstGeom>
          <a:ln w="8890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">
            <a:extLst>
              <a:ext uri="{FF2B5EF4-FFF2-40B4-BE49-F238E27FC236}">
                <a16:creationId xmlns="" xmlns:a16="http://schemas.microsoft.com/office/drawing/2014/main" id="{563ED435-8E10-4354-8903-5D9A836ED685}"/>
              </a:ext>
            </a:extLst>
          </p:cNvPr>
          <p:cNvCxnSpPr/>
          <p:nvPr/>
        </p:nvCxnSpPr>
        <p:spPr>
          <a:xfrm>
            <a:off x="4587155" y="3370597"/>
            <a:ext cx="2340000" cy="0"/>
          </a:xfrm>
          <a:prstGeom prst="straightConnector1">
            <a:avLst/>
          </a:prstGeom>
          <a:ln w="88900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8">
            <a:extLst>
              <a:ext uri="{FF2B5EF4-FFF2-40B4-BE49-F238E27FC236}">
                <a16:creationId xmlns="" xmlns:a16="http://schemas.microsoft.com/office/drawing/2014/main" id="{691B70C3-EB08-4002-B4CF-59190B4A065C}"/>
              </a:ext>
            </a:extLst>
          </p:cNvPr>
          <p:cNvCxnSpPr/>
          <p:nvPr/>
        </p:nvCxnSpPr>
        <p:spPr>
          <a:xfrm>
            <a:off x="6936062" y="3181618"/>
            <a:ext cx="2340000" cy="0"/>
          </a:xfrm>
          <a:prstGeom prst="straightConnector1">
            <a:avLst/>
          </a:prstGeom>
          <a:ln w="889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9">
            <a:extLst>
              <a:ext uri="{FF2B5EF4-FFF2-40B4-BE49-F238E27FC236}">
                <a16:creationId xmlns="" xmlns:a16="http://schemas.microsoft.com/office/drawing/2014/main" id="{C0DEF1F9-D66A-4FF7-99BC-18FA94804CCD}"/>
              </a:ext>
            </a:extLst>
          </p:cNvPr>
          <p:cNvSpPr/>
          <p:nvPr/>
        </p:nvSpPr>
        <p:spPr>
          <a:xfrm>
            <a:off x="4503880" y="8367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Oval 10">
            <a:extLst>
              <a:ext uri="{FF2B5EF4-FFF2-40B4-BE49-F238E27FC236}">
                <a16:creationId xmlns="" xmlns:a16="http://schemas.microsoft.com/office/drawing/2014/main" id="{63C2199E-5B4E-4BCD-B05E-94C5CDD13F21}"/>
              </a:ext>
            </a:extLst>
          </p:cNvPr>
          <p:cNvSpPr/>
          <p:nvPr/>
        </p:nvSpPr>
        <p:spPr>
          <a:xfrm>
            <a:off x="4136880" y="413747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Oval 11">
            <a:extLst>
              <a:ext uri="{FF2B5EF4-FFF2-40B4-BE49-F238E27FC236}">
                <a16:creationId xmlns="" xmlns:a16="http://schemas.microsoft.com/office/drawing/2014/main" id="{BF4585A1-9C78-4CB8-8495-70814427596E}"/>
              </a:ext>
            </a:extLst>
          </p:cNvPr>
          <p:cNvSpPr/>
          <p:nvPr/>
        </p:nvSpPr>
        <p:spPr>
          <a:xfrm>
            <a:off x="1053826" y="227687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Oval 12">
            <a:extLst>
              <a:ext uri="{FF2B5EF4-FFF2-40B4-BE49-F238E27FC236}">
                <a16:creationId xmlns="" xmlns:a16="http://schemas.microsoft.com/office/drawing/2014/main" id="{809A8F73-1FBE-47D4-8A77-4E01FB7A1967}"/>
              </a:ext>
            </a:extLst>
          </p:cNvPr>
          <p:cNvSpPr/>
          <p:nvPr/>
        </p:nvSpPr>
        <p:spPr>
          <a:xfrm>
            <a:off x="23398" y="4339423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13">
            <a:extLst>
              <a:ext uri="{FF2B5EF4-FFF2-40B4-BE49-F238E27FC236}">
                <a16:creationId xmlns="" xmlns:a16="http://schemas.microsoft.com/office/drawing/2014/main" id="{A9159194-165E-47FA-B287-622B5632E382}"/>
              </a:ext>
            </a:extLst>
          </p:cNvPr>
          <p:cNvSpPr/>
          <p:nvPr/>
        </p:nvSpPr>
        <p:spPr>
          <a:xfrm>
            <a:off x="6228184" y="373925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881747C2-2EE4-48DE-9654-D55300B3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4007903"/>
            <a:ext cx="156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Tarif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Layanan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8FE8238-B7B2-470E-ACF7-8F43A86D71F1}"/>
              </a:ext>
            </a:extLst>
          </p:cNvPr>
          <p:cNvSpPr txBox="1"/>
          <p:nvPr/>
        </p:nvSpPr>
        <p:spPr>
          <a:xfrm>
            <a:off x="1788183" y="3429000"/>
            <a:ext cx="185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Menyusun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RBA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66243A1-817B-42B9-A8EE-B21ABB6A8E28}"/>
              </a:ext>
            </a:extLst>
          </p:cNvPr>
          <p:cNvSpPr txBox="1"/>
          <p:nvPr/>
        </p:nvSpPr>
        <p:spPr>
          <a:xfrm>
            <a:off x="4067944" y="3613666"/>
            <a:ext cx="196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Menyusun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Sistem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Keuangan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84F2A5E-5E8B-4C08-B785-B3FFB9B3C861}"/>
              </a:ext>
            </a:extLst>
          </p:cNvPr>
          <p:cNvSpPr txBox="1"/>
          <p:nvPr/>
        </p:nvSpPr>
        <p:spPr>
          <a:xfrm>
            <a:off x="4933438" y="2996952"/>
            <a:ext cx="20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Membentuk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Dewas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664C027-FE7A-4127-8D66-4894678AB763}"/>
              </a:ext>
            </a:extLst>
          </p:cNvPr>
          <p:cNvSpPr txBox="1"/>
          <p:nvPr/>
        </p:nvSpPr>
        <p:spPr>
          <a:xfrm>
            <a:off x="7535300" y="3158772"/>
            <a:ext cx="15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Remunerasi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537E51D-B78A-4AB6-901B-87AAF5DA5D2D}"/>
              </a:ext>
            </a:extLst>
          </p:cNvPr>
          <p:cNvSpPr txBox="1"/>
          <p:nvPr/>
        </p:nvSpPr>
        <p:spPr>
          <a:xfrm>
            <a:off x="5241702" y="657351"/>
            <a:ext cx="3713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Ditetapkan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menteri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persetujuan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Menteri Keuangan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Persyaratan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dewas</a:t>
            </a:r>
            <a:endParaRPr lang="en-US" altLang="ko-KR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Omset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15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miliar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s.d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30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miliar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/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th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atau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id-ID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nilai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aset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Rp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75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miliar</a:t>
            </a:r>
            <a:r>
              <a:rPr lang="id-ID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s.d. 200 miliar 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tiga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Dewas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Omset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diatas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30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miliar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/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th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atau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id-ID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nilai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aset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diatas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200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miliar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tiga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atau</a:t>
            </a:r>
            <a:r>
              <a:rPr lang="en-GB" altLang="en-US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 lima </a:t>
            </a:r>
            <a:r>
              <a:rPr lang="en-GB" altLang="en-US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Dewas</a:t>
            </a:r>
            <a:endParaRPr lang="en-US" altLang="ko-KR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Unsur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dewas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terdiri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Unsur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Kementerian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Induk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Kemenkeu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tenaga</a:t>
            </a:r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ahli</a:t>
            </a:r>
            <a:endParaRPr lang="en-US" altLang="ko-KR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altLang="ko-KR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FFD9136-C272-400A-AFDD-E6E41B3FB738}"/>
              </a:ext>
            </a:extLst>
          </p:cNvPr>
          <p:cNvSpPr txBox="1"/>
          <p:nvPr/>
        </p:nvSpPr>
        <p:spPr>
          <a:xfrm>
            <a:off x="684934" y="4198773"/>
            <a:ext cx="3753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002060"/>
                </a:solidFill>
              </a:rPr>
              <a:t>Dapat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memungut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biaya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imbalan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002060"/>
                </a:solidFill>
              </a:rPr>
              <a:t>Besaran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Imbalan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ditetapkan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dalam</a:t>
            </a:r>
            <a:r>
              <a:rPr lang="en-US" altLang="en-US" sz="1400" dirty="0">
                <a:solidFill>
                  <a:srgbClr val="002060"/>
                </a:solidFill>
              </a:rPr>
              <a:t> </a:t>
            </a:r>
            <a:r>
              <a:rPr lang="en-US" altLang="en-US" sz="1400" dirty="0" err="1">
                <a:solidFill>
                  <a:srgbClr val="002060"/>
                </a:solidFill>
              </a:rPr>
              <a:t>Bentuk</a:t>
            </a:r>
            <a:r>
              <a:rPr lang="en-US" altLang="en-US" sz="1400" dirty="0">
                <a:solidFill>
                  <a:srgbClr val="002060"/>
                </a:solidFill>
              </a:rPr>
              <a:t> Tarif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altLang="en-US" sz="1400" dirty="0">
                <a:solidFill>
                  <a:srgbClr val="002060"/>
                </a:solidFill>
              </a:rPr>
              <a:t>Disusun atas dasar perhitungan biaya per unit layanan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altLang="en-US" sz="1400" dirty="0">
                <a:solidFill>
                  <a:srgbClr val="002060"/>
                </a:solidFill>
              </a:rPr>
              <a:t>Tarif layanan ditetapkan oleh Menteri Keuangan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altLang="en-US" sz="1400" dirty="0">
                <a:solidFill>
                  <a:srgbClr val="002060"/>
                </a:solidFill>
              </a:rPr>
              <a:t>Tarif layanan harus mempertimbangkan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id-ID" altLang="en-US" sz="1400" dirty="0">
                <a:solidFill>
                  <a:srgbClr val="002060"/>
                </a:solidFill>
              </a:rPr>
              <a:t>kontinuitas dan pengembangan layanan</a:t>
            </a:r>
            <a:r>
              <a:rPr lang="en-US" altLang="en-US" sz="1400" dirty="0">
                <a:solidFill>
                  <a:srgbClr val="002060"/>
                </a:solidFill>
              </a:rPr>
              <a:t> dan</a:t>
            </a:r>
            <a:r>
              <a:rPr lang="id-ID" altLang="en-US" sz="1400" dirty="0">
                <a:solidFill>
                  <a:srgbClr val="002060"/>
                </a:solidFill>
              </a:rPr>
              <a:t> daya beli masyarakat;</a:t>
            </a:r>
          </a:p>
          <a:p>
            <a:pPr marL="685800" lvl="1" indent="-228600">
              <a:buFont typeface="+mj-lt"/>
              <a:buAutoNum type="arabicPeriod"/>
            </a:pPr>
            <a:r>
              <a:rPr lang="id-ID" altLang="en-US" sz="1400" dirty="0">
                <a:solidFill>
                  <a:srgbClr val="002060"/>
                </a:solidFill>
              </a:rPr>
              <a:t> asas keadilan dan kepatutan;</a:t>
            </a:r>
          </a:p>
          <a:p>
            <a:pPr marL="685800" lvl="1" indent="-228600">
              <a:buFont typeface="+mj-lt"/>
              <a:buAutoNum type="arabicPeriod"/>
            </a:pPr>
            <a:r>
              <a:rPr lang="id-ID" altLang="en-US" sz="1400" dirty="0">
                <a:solidFill>
                  <a:srgbClr val="002060"/>
                </a:solidFill>
              </a:rPr>
              <a:t> kompetisi yang sehat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021C73F-44B5-42B2-9CB1-6433B0B78E2B}"/>
              </a:ext>
            </a:extLst>
          </p:cNvPr>
          <p:cNvSpPr txBox="1"/>
          <p:nvPr/>
        </p:nvSpPr>
        <p:spPr>
          <a:xfrm>
            <a:off x="4673789" y="4348276"/>
            <a:ext cx="2187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Menyusun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Sistem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Akuntansi (SA)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SA Keuangan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SA </a:t>
            </a:r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Aset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tetap</a:t>
            </a:r>
            <a:endParaRPr lang="en-US" altLang="ko-KR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SA </a:t>
            </a:r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Biaya</a:t>
            </a:r>
            <a:endParaRPr lang="en-US" altLang="ko-KR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Menyusun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SOP </a:t>
            </a:r>
            <a:r>
              <a:rPr lang="en-US" altLang="ko-KR" sz="1400" dirty="0" err="1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Pengelolan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Keuangan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D7B534E-8E93-4B72-B380-CE46B91A7761}"/>
              </a:ext>
            </a:extLst>
          </p:cNvPr>
          <p:cNvSpPr txBox="1"/>
          <p:nvPr/>
        </p:nvSpPr>
        <p:spPr>
          <a:xfrm>
            <a:off x="7009613" y="3739258"/>
            <a:ext cx="2187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ko-KR" sz="14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Memperhatikan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kemampuan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Keuangan BLU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ko-KR" sz="14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Ditetapkan</a:t>
            </a:r>
            <a:r>
              <a:rPr lang="en-US" altLang="ko-KR" sz="14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oleh Menteri Keuangan</a:t>
            </a:r>
          </a:p>
        </p:txBody>
      </p:sp>
      <p:sp>
        <p:nvSpPr>
          <p:cNvPr id="60" name="Rectangle 16">
            <a:extLst>
              <a:ext uri="{FF2B5EF4-FFF2-40B4-BE49-F238E27FC236}">
                <a16:creationId xmlns="" xmlns:a16="http://schemas.microsoft.com/office/drawing/2014/main" id="{6B87E590-31FA-4712-BDBC-64A439974726}"/>
              </a:ext>
            </a:extLst>
          </p:cNvPr>
          <p:cNvSpPr/>
          <p:nvPr/>
        </p:nvSpPr>
        <p:spPr>
          <a:xfrm rot="2700000">
            <a:off x="1285986" y="24095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9">
            <a:extLst>
              <a:ext uri="{FF2B5EF4-FFF2-40B4-BE49-F238E27FC236}">
                <a16:creationId xmlns="" xmlns:a16="http://schemas.microsoft.com/office/drawing/2014/main" id="{7E00559F-FB59-4684-924C-01867B0F5CAF}"/>
              </a:ext>
            </a:extLst>
          </p:cNvPr>
          <p:cNvSpPr/>
          <p:nvPr/>
        </p:nvSpPr>
        <p:spPr>
          <a:xfrm>
            <a:off x="205373" y="451099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="" xmlns:a16="http://schemas.microsoft.com/office/drawing/2014/main" id="{A4EF36E9-C172-4083-B4FD-1D510F0FF3B0}"/>
              </a:ext>
            </a:extLst>
          </p:cNvPr>
          <p:cNvSpPr/>
          <p:nvPr/>
        </p:nvSpPr>
        <p:spPr>
          <a:xfrm rot="18805991">
            <a:off x="4306899" y="424784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9644F3F-4D07-4468-A9DB-63CD78FB1C47}"/>
              </a:ext>
            </a:extLst>
          </p:cNvPr>
          <p:cNvSpPr/>
          <p:nvPr/>
        </p:nvSpPr>
        <p:spPr>
          <a:xfrm>
            <a:off x="91037" y="1101525"/>
            <a:ext cx="4260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Setelah </a:t>
            </a:r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ditetapkan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menjadi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BLU</a:t>
            </a:r>
          </a:p>
        </p:txBody>
      </p:sp>
      <p:pic>
        <p:nvPicPr>
          <p:cNvPr id="64" name="Graphic 6" descr="Team">
            <a:extLst>
              <a:ext uri="{FF2B5EF4-FFF2-40B4-BE49-F238E27FC236}">
                <a16:creationId xmlns="" xmlns:a16="http://schemas.microsoft.com/office/drawing/2014/main" id="{B4F5D885-D225-41CD-B997-7A547AAF4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9992" y="861045"/>
            <a:ext cx="693415" cy="693415"/>
          </a:xfrm>
          <a:prstGeom prst="rect">
            <a:avLst/>
          </a:prstGeom>
        </p:spPr>
      </p:pic>
      <p:pic>
        <p:nvPicPr>
          <p:cNvPr id="65" name="Graphic 8" descr="Coins">
            <a:extLst>
              <a:ext uri="{FF2B5EF4-FFF2-40B4-BE49-F238E27FC236}">
                <a16:creationId xmlns="" xmlns:a16="http://schemas.microsoft.com/office/drawing/2014/main" id="{B935C2F5-0C4A-4C7F-A435-FE7795670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262" y="3730353"/>
            <a:ext cx="693506" cy="6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70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737BE05-EC92-462F-82C6-7C2416253668}"/>
              </a:ext>
            </a:extLst>
          </p:cNvPr>
          <p:cNvSpPr/>
          <p:nvPr/>
        </p:nvSpPr>
        <p:spPr>
          <a:xfrm>
            <a:off x="1578464" y="777760"/>
            <a:ext cx="7524944" cy="5848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32" name="Rounded Rectangle 3">
            <a:extLst>
              <a:ext uri="{FF2B5EF4-FFF2-40B4-BE49-F238E27FC236}">
                <a16:creationId xmlns="" xmlns:a16="http://schemas.microsoft.com/office/drawing/2014/main" id="{2BCA47D2-5924-4934-8B9F-0A3C17E4A3DD}"/>
              </a:ext>
            </a:extLst>
          </p:cNvPr>
          <p:cNvSpPr/>
          <p:nvPr/>
        </p:nvSpPr>
        <p:spPr>
          <a:xfrm>
            <a:off x="90823" y="1447800"/>
            <a:ext cx="1503072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Arial Narrow" panose="020B0606020202030204" pitchFamily="34" charset="0"/>
              </a:rPr>
              <a:t>Penganggaran</a:t>
            </a:r>
            <a:endParaRPr lang="id-ID" b="1" dirty="0">
              <a:latin typeface="Arial Narrow" panose="020B0606020202030204" pitchFamily="34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="" xmlns:a16="http://schemas.microsoft.com/office/drawing/2014/main" id="{4BEB0EFB-721A-4815-A2FA-6D1F2152DD3A}"/>
              </a:ext>
            </a:extLst>
          </p:cNvPr>
          <p:cNvSpPr/>
          <p:nvPr/>
        </p:nvSpPr>
        <p:spPr>
          <a:xfrm>
            <a:off x="100965" y="3410428"/>
            <a:ext cx="1400130" cy="5492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Arial Narrow" panose="020B0606020202030204" pitchFamily="34" charset="0"/>
              </a:rPr>
              <a:t>Pencairan</a:t>
            </a:r>
            <a:endParaRPr lang="id-ID" b="1" dirty="0">
              <a:latin typeface="Arial Narrow" panose="020B0606020202030204" pitchFamily="34" charset="0"/>
            </a:endParaRPr>
          </a:p>
        </p:txBody>
      </p:sp>
      <p:sp>
        <p:nvSpPr>
          <p:cNvPr id="34" name="Rounded Rectangle 8">
            <a:extLst>
              <a:ext uri="{FF2B5EF4-FFF2-40B4-BE49-F238E27FC236}">
                <a16:creationId xmlns="" xmlns:a16="http://schemas.microsoft.com/office/drawing/2014/main" id="{9B17FB8C-F151-4A68-A65B-64F0F53C8C86}"/>
              </a:ext>
            </a:extLst>
          </p:cNvPr>
          <p:cNvSpPr/>
          <p:nvPr/>
        </p:nvSpPr>
        <p:spPr>
          <a:xfrm>
            <a:off x="1702662" y="1340768"/>
            <a:ext cx="1078523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Renbis</a:t>
            </a:r>
            <a:endParaRPr lang="en-US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Sesuai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Renstra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KL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5" name="Rounded Rectangle 9">
            <a:extLst>
              <a:ext uri="{FF2B5EF4-FFF2-40B4-BE49-F238E27FC236}">
                <a16:creationId xmlns="" xmlns:a16="http://schemas.microsoft.com/office/drawing/2014/main" id="{0130A8BB-AE40-48D3-9EEF-7F70425337FB}"/>
              </a:ext>
            </a:extLst>
          </p:cNvPr>
          <p:cNvSpPr/>
          <p:nvPr/>
        </p:nvSpPr>
        <p:spPr>
          <a:xfrm>
            <a:off x="3018818" y="1301086"/>
            <a:ext cx="1155112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RBA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sesuai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Renbis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="" xmlns:a16="http://schemas.microsoft.com/office/drawing/2014/main" id="{4993CC88-6D35-4FD8-80C7-EAD5B4B8F7F4}"/>
              </a:ext>
            </a:extLst>
          </p:cNvPr>
          <p:cNvSpPr/>
          <p:nvPr/>
        </p:nvSpPr>
        <p:spPr>
          <a:xfrm>
            <a:off x="4410192" y="1295400"/>
            <a:ext cx="774339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RKAKL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185B1A35-BBF5-4FBA-A40B-D875AF00C756}"/>
              </a:ext>
            </a:extLst>
          </p:cNvPr>
          <p:cNvSpPr/>
          <p:nvPr/>
        </p:nvSpPr>
        <p:spPr>
          <a:xfrm>
            <a:off x="5378849" y="1297172"/>
            <a:ext cx="1089359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Dikaji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ulang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oleh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Menkeu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Rounded Rectangle 12">
            <a:extLst>
              <a:ext uri="{FF2B5EF4-FFF2-40B4-BE49-F238E27FC236}">
                <a16:creationId xmlns="" xmlns:a16="http://schemas.microsoft.com/office/drawing/2014/main" id="{831A89F0-9066-4E8A-A5A1-0B191B9484B2}"/>
              </a:ext>
            </a:extLst>
          </p:cNvPr>
          <p:cNvSpPr/>
          <p:nvPr/>
        </p:nvSpPr>
        <p:spPr>
          <a:xfrm>
            <a:off x="1666617" y="3281038"/>
            <a:ext cx="1835535" cy="913176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Sumber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Dana Rupiah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Murni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diajukan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Surat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Perintah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Membayar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LS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KPPN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Rounded Rectangle 13">
            <a:extLst>
              <a:ext uri="{FF2B5EF4-FFF2-40B4-BE49-F238E27FC236}">
                <a16:creationId xmlns="" xmlns:a16="http://schemas.microsoft.com/office/drawing/2014/main" id="{DC178ABB-8D64-4DEA-B574-7D751D3A6098}"/>
              </a:ext>
            </a:extLst>
          </p:cNvPr>
          <p:cNvSpPr/>
          <p:nvPr/>
        </p:nvSpPr>
        <p:spPr>
          <a:xfrm>
            <a:off x="3788943" y="3276537"/>
            <a:ext cx="656526" cy="85550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SP2D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0" name="Rounded Rectangle 14">
            <a:extLst>
              <a:ext uri="{FF2B5EF4-FFF2-40B4-BE49-F238E27FC236}">
                <a16:creationId xmlns="" xmlns:a16="http://schemas.microsoft.com/office/drawing/2014/main" id="{4EA11914-27C6-4EB7-99B2-1095F15ED88C}"/>
              </a:ext>
            </a:extLst>
          </p:cNvPr>
          <p:cNvSpPr/>
          <p:nvPr/>
        </p:nvSpPr>
        <p:spPr>
          <a:xfrm>
            <a:off x="4878090" y="3274278"/>
            <a:ext cx="1355633" cy="855504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Dana PNBP (BLU)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langsung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dipergunakan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1" name="Rounded Rectangle 15">
            <a:extLst>
              <a:ext uri="{FF2B5EF4-FFF2-40B4-BE49-F238E27FC236}">
                <a16:creationId xmlns="" xmlns:a16="http://schemas.microsoft.com/office/drawing/2014/main" id="{1D08A1FC-7DFA-49E4-9D5F-AC69EA4AEB42}"/>
              </a:ext>
            </a:extLst>
          </p:cNvPr>
          <p:cNvSpPr/>
          <p:nvPr/>
        </p:nvSpPr>
        <p:spPr>
          <a:xfrm>
            <a:off x="6487327" y="3273240"/>
            <a:ext cx="1607526" cy="809735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Setiap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Triwulan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menyampaikan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SPM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Pengesahan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2" name="Rounded Rectangle 16">
            <a:extLst>
              <a:ext uri="{FF2B5EF4-FFF2-40B4-BE49-F238E27FC236}">
                <a16:creationId xmlns="" xmlns:a16="http://schemas.microsoft.com/office/drawing/2014/main" id="{E63A5C84-89EE-41A4-B88B-942E49F0515F}"/>
              </a:ext>
            </a:extLst>
          </p:cNvPr>
          <p:cNvSpPr/>
          <p:nvPr/>
        </p:nvSpPr>
        <p:spPr>
          <a:xfrm>
            <a:off x="1733435" y="5173875"/>
            <a:ext cx="612710" cy="5635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LRA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ounded Rectangle 18">
            <a:extLst>
              <a:ext uri="{FF2B5EF4-FFF2-40B4-BE49-F238E27FC236}">
                <a16:creationId xmlns="" xmlns:a16="http://schemas.microsoft.com/office/drawing/2014/main" id="{5D935075-67B4-45BD-A035-11A9E28DFC39}"/>
              </a:ext>
            </a:extLst>
          </p:cNvPr>
          <p:cNvSpPr/>
          <p:nvPr/>
        </p:nvSpPr>
        <p:spPr>
          <a:xfrm>
            <a:off x="5951648" y="5143098"/>
            <a:ext cx="1212641" cy="64135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LK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Semesteran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Rounded Rectangle 19">
            <a:extLst>
              <a:ext uri="{FF2B5EF4-FFF2-40B4-BE49-F238E27FC236}">
                <a16:creationId xmlns="" xmlns:a16="http://schemas.microsoft.com/office/drawing/2014/main" id="{C8073EEE-D5F7-4945-B43F-460EED5C2338}"/>
              </a:ext>
            </a:extLst>
          </p:cNvPr>
          <p:cNvSpPr/>
          <p:nvPr/>
        </p:nvSpPr>
        <p:spPr>
          <a:xfrm>
            <a:off x="4572000" y="2192499"/>
            <a:ext cx="123092" cy="76200"/>
          </a:xfrm>
          <a:prstGeom prst="roundRect">
            <a:avLst/>
          </a:prstGeom>
          <a:pattFill prst="narVert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6" name="Rounded Rectangle 21">
            <a:extLst>
              <a:ext uri="{FF2B5EF4-FFF2-40B4-BE49-F238E27FC236}">
                <a16:creationId xmlns="" xmlns:a16="http://schemas.microsoft.com/office/drawing/2014/main" id="{B1E71555-932A-42D7-A2DC-133CD5ABE66A}"/>
              </a:ext>
            </a:extLst>
          </p:cNvPr>
          <p:cNvSpPr/>
          <p:nvPr/>
        </p:nvSpPr>
        <p:spPr>
          <a:xfrm>
            <a:off x="5590501" y="2192499"/>
            <a:ext cx="123092" cy="76200"/>
          </a:xfrm>
          <a:prstGeom prst="roundRect">
            <a:avLst/>
          </a:prstGeom>
          <a:pattFill prst="narVert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7" name="TextBox 39">
            <a:extLst>
              <a:ext uri="{FF2B5EF4-FFF2-40B4-BE49-F238E27FC236}">
                <a16:creationId xmlns="" xmlns:a16="http://schemas.microsoft.com/office/drawing/2014/main" id="{676481AD-E090-41CD-ACBF-D3DFEE7AD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761" y="2101261"/>
            <a:ext cx="8352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DJA</a:t>
            </a:r>
            <a:endParaRPr lang="id-ID" altLang="id-ID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ounded Rectangle 23">
            <a:extLst>
              <a:ext uri="{FF2B5EF4-FFF2-40B4-BE49-F238E27FC236}">
                <a16:creationId xmlns="" xmlns:a16="http://schemas.microsoft.com/office/drawing/2014/main" id="{F5906891-5D1B-495F-8604-F3FF912CC7D7}"/>
              </a:ext>
            </a:extLst>
          </p:cNvPr>
          <p:cNvSpPr/>
          <p:nvPr/>
        </p:nvSpPr>
        <p:spPr>
          <a:xfrm>
            <a:off x="6740054" y="4218036"/>
            <a:ext cx="123092" cy="76200"/>
          </a:xfrm>
          <a:prstGeom prst="roundRect">
            <a:avLst/>
          </a:prstGeom>
          <a:pattFill prst="narVert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2" name="Rounded Rectangle 28">
            <a:extLst>
              <a:ext uri="{FF2B5EF4-FFF2-40B4-BE49-F238E27FC236}">
                <a16:creationId xmlns="" xmlns:a16="http://schemas.microsoft.com/office/drawing/2014/main" id="{F1D3897A-3E22-442A-B09C-A14B525852E9}"/>
              </a:ext>
            </a:extLst>
          </p:cNvPr>
          <p:cNvSpPr/>
          <p:nvPr/>
        </p:nvSpPr>
        <p:spPr>
          <a:xfrm>
            <a:off x="1635369" y="1133475"/>
            <a:ext cx="7332237" cy="5334000"/>
          </a:xfrm>
          <a:prstGeom prst="roundRect">
            <a:avLst>
              <a:gd name="adj" fmla="val 5080"/>
            </a:avLst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4" name="TextBox 37">
            <a:extLst>
              <a:ext uri="{FF2B5EF4-FFF2-40B4-BE49-F238E27FC236}">
                <a16:creationId xmlns="" xmlns:a16="http://schemas.microsoft.com/office/drawing/2014/main" id="{2DA5C399-A0AB-4BCD-8EF2-B0FF6785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721" y="4139748"/>
            <a:ext cx="1058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100" dirty="0" err="1">
                <a:latin typeface="Arial Narrow" panose="020B0606020202030204" pitchFamily="34" charset="0"/>
              </a:rPr>
              <a:t>Tanggal</a:t>
            </a:r>
            <a:r>
              <a:rPr lang="en-US" altLang="id-ID" sz="1100" dirty="0">
                <a:latin typeface="Arial Narrow" panose="020B0606020202030204" pitchFamily="34" charset="0"/>
              </a:rPr>
              <a:t> 10 </a:t>
            </a:r>
            <a:r>
              <a:rPr lang="en-US" altLang="id-ID" sz="1100" dirty="0" err="1">
                <a:latin typeface="Arial Narrow" panose="020B0606020202030204" pitchFamily="34" charset="0"/>
              </a:rPr>
              <a:t>bulan</a:t>
            </a:r>
            <a:r>
              <a:rPr lang="en-US" altLang="id-ID" sz="1100" dirty="0">
                <a:latin typeface="Arial Narrow" panose="020B0606020202030204" pitchFamily="34" charset="0"/>
              </a:rPr>
              <a:t> </a:t>
            </a:r>
            <a:r>
              <a:rPr lang="en-US" altLang="id-ID" sz="1100" dirty="0" err="1">
                <a:latin typeface="Arial Narrow" panose="020B0606020202030204" pitchFamily="34" charset="0"/>
              </a:rPr>
              <a:t>berikutnya</a:t>
            </a:r>
            <a:endParaRPr lang="id-ID" altLang="id-ID" sz="1100" dirty="0">
              <a:latin typeface="Arial Narrow" panose="020B0606020202030204" pitchFamily="34" charset="0"/>
            </a:endParaRPr>
          </a:p>
        </p:txBody>
      </p:sp>
      <p:sp>
        <p:nvSpPr>
          <p:cNvPr id="55" name="Rounded Rectangle 32">
            <a:extLst>
              <a:ext uri="{FF2B5EF4-FFF2-40B4-BE49-F238E27FC236}">
                <a16:creationId xmlns="" xmlns:a16="http://schemas.microsoft.com/office/drawing/2014/main" id="{543FAAB7-45D7-44BB-83F3-02E535C58EBD}"/>
              </a:ext>
            </a:extLst>
          </p:cNvPr>
          <p:cNvSpPr/>
          <p:nvPr/>
        </p:nvSpPr>
        <p:spPr>
          <a:xfrm>
            <a:off x="1702662" y="5069053"/>
            <a:ext cx="4132248" cy="788145"/>
          </a:xfrm>
          <a:prstGeom prst="roundRect">
            <a:avLst>
              <a:gd name="adj" fmla="val 5080"/>
            </a:avLst>
          </a:prstGeom>
          <a:noFill/>
          <a:ln w="19050">
            <a:solidFill>
              <a:srgbClr val="0070C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6" name="Isosceles Triangle 55">
            <a:extLst>
              <a:ext uri="{FF2B5EF4-FFF2-40B4-BE49-F238E27FC236}">
                <a16:creationId xmlns="" xmlns:a16="http://schemas.microsoft.com/office/drawing/2014/main" id="{BDD7EB97-D7B0-4C78-92D0-76C3FED2334D}"/>
              </a:ext>
            </a:extLst>
          </p:cNvPr>
          <p:cNvSpPr/>
          <p:nvPr/>
        </p:nvSpPr>
        <p:spPr>
          <a:xfrm rot="5400000">
            <a:off x="1450621" y="1327063"/>
            <a:ext cx="6712744" cy="6205722"/>
          </a:xfrm>
          <a:prstGeom prst="triangle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57" name="TextBox 39">
            <a:extLst>
              <a:ext uri="{FF2B5EF4-FFF2-40B4-BE49-F238E27FC236}">
                <a16:creationId xmlns="" xmlns:a16="http://schemas.microsoft.com/office/drawing/2014/main" id="{BD0B0284-06DC-477A-96AA-FAD6AE7E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886" y="2103272"/>
            <a:ext cx="835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100" dirty="0" err="1">
                <a:latin typeface="Arial Narrow" panose="020B0606020202030204" pitchFamily="34" charset="0"/>
              </a:rPr>
              <a:t>Berdasarkan</a:t>
            </a:r>
            <a:r>
              <a:rPr lang="en-US" altLang="id-ID" sz="1100" dirty="0">
                <a:latin typeface="Arial Narrow" panose="020B0606020202030204" pitchFamily="34" charset="0"/>
              </a:rPr>
              <a:t> RBA</a:t>
            </a:r>
            <a:endParaRPr lang="id-ID" altLang="id-ID" sz="1100" dirty="0">
              <a:latin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7B7101E-FE39-43D5-91CC-469234901BB2}"/>
              </a:ext>
            </a:extLst>
          </p:cNvPr>
          <p:cNvSpPr txBox="1"/>
          <p:nvPr/>
        </p:nvSpPr>
        <p:spPr>
          <a:xfrm>
            <a:off x="2492518" y="2244165"/>
            <a:ext cx="2588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 err="1">
                <a:solidFill>
                  <a:srgbClr val="002060"/>
                </a:solidFill>
              </a:rPr>
              <a:t>Berb</a:t>
            </a:r>
            <a:r>
              <a:rPr lang="id-ID" altLang="en-US" sz="1100" dirty="0">
                <a:solidFill>
                  <a:srgbClr val="002060"/>
                </a:solidFill>
              </a:rPr>
              <a:t>asis kinerja dan </a:t>
            </a:r>
            <a:endParaRPr lang="en-US" alt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2060"/>
                </a:solidFill>
              </a:rPr>
              <a:t>P</a:t>
            </a:r>
            <a:r>
              <a:rPr lang="id-ID" altLang="en-US" sz="1100" dirty="0">
                <a:solidFill>
                  <a:srgbClr val="002060"/>
                </a:solidFill>
              </a:rPr>
              <a:t>erhitungan akuntansi biaya</a:t>
            </a:r>
            <a:endParaRPr lang="en-US" alt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002060"/>
                </a:solidFill>
              </a:rPr>
              <a:t>K</a:t>
            </a:r>
            <a:r>
              <a:rPr lang="id-ID" altLang="en-US" sz="1100" dirty="0">
                <a:solidFill>
                  <a:srgbClr val="002060"/>
                </a:solidFill>
              </a:rPr>
              <a:t>ebutuhan dan kemampuan pendapatan yang diperkirakan akan diterima dari masyarakat, badan lain, dan APBN</a:t>
            </a:r>
            <a:endParaRPr lang="en-US" sz="1100" dirty="0"/>
          </a:p>
        </p:txBody>
      </p:sp>
      <p:sp>
        <p:nvSpPr>
          <p:cNvPr id="60" name="Down Arrow 39">
            <a:extLst>
              <a:ext uri="{FF2B5EF4-FFF2-40B4-BE49-F238E27FC236}">
                <a16:creationId xmlns="" xmlns:a16="http://schemas.microsoft.com/office/drawing/2014/main" id="{3C153703-8487-4180-B11D-F72808B6CD4F}"/>
              </a:ext>
            </a:extLst>
          </p:cNvPr>
          <p:cNvSpPr/>
          <p:nvPr/>
        </p:nvSpPr>
        <p:spPr>
          <a:xfrm>
            <a:off x="3426824" y="2140013"/>
            <a:ext cx="308693" cy="16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E8F83F7-EA1B-46F8-B419-80AD1BA7624A}"/>
              </a:ext>
            </a:extLst>
          </p:cNvPr>
          <p:cNvSpPr txBox="1"/>
          <p:nvPr/>
        </p:nvSpPr>
        <p:spPr>
          <a:xfrm>
            <a:off x="5431642" y="2325113"/>
            <a:ext cx="17209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FF0000"/>
                </a:solidFill>
              </a:rPr>
              <a:t>Mengkaji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Standar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Biaya</a:t>
            </a:r>
            <a:endParaRPr lang="en-US" sz="1100" b="1" dirty="0">
              <a:solidFill>
                <a:srgbClr val="FF0000"/>
              </a:solidFill>
            </a:endParaRPr>
          </a:p>
          <a:p>
            <a:r>
              <a:rPr lang="en-US" sz="1100" b="1" dirty="0" err="1">
                <a:solidFill>
                  <a:srgbClr val="FF0000"/>
                </a:solidFill>
              </a:rPr>
              <a:t>Mengkaji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kinerja</a:t>
            </a:r>
            <a:r>
              <a:rPr lang="en-US" sz="1100" b="1" dirty="0">
                <a:solidFill>
                  <a:srgbClr val="FF0000"/>
                </a:solidFill>
              </a:rPr>
              <a:t> Keuangan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Dan </a:t>
            </a:r>
            <a:r>
              <a:rPr lang="en-US" sz="1100" b="1" dirty="0" err="1">
                <a:solidFill>
                  <a:srgbClr val="FF0000"/>
                </a:solidFill>
              </a:rPr>
              <a:t>mengkaji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presentase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ambang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batas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7A5AD15-CB77-412F-B766-D7D00F603D8F}"/>
              </a:ext>
            </a:extLst>
          </p:cNvPr>
          <p:cNvSpPr txBox="1"/>
          <p:nvPr/>
        </p:nvSpPr>
        <p:spPr>
          <a:xfrm rot="20014818">
            <a:off x="2749194" y="5699994"/>
            <a:ext cx="1107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mbria" pitchFamily="18" charset="0"/>
              </a:rPr>
              <a:t>per </a:t>
            </a:r>
            <a:r>
              <a:rPr lang="en-US" sz="1200" b="1" dirty="0" err="1">
                <a:solidFill>
                  <a:srgbClr val="FF0000"/>
                </a:solidFill>
                <a:latin typeface="Cambria" pitchFamily="18" charset="0"/>
              </a:rPr>
              <a:t>Triwulan</a:t>
            </a:r>
            <a:endParaRPr lang="id-ID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5" name="Rounded Rectangle 44">
            <a:extLst>
              <a:ext uri="{FF2B5EF4-FFF2-40B4-BE49-F238E27FC236}">
                <a16:creationId xmlns="" xmlns:a16="http://schemas.microsoft.com/office/drawing/2014/main" id="{B715A52D-36F6-4FD7-99C5-515EF0A26875}"/>
              </a:ext>
            </a:extLst>
          </p:cNvPr>
          <p:cNvSpPr/>
          <p:nvPr/>
        </p:nvSpPr>
        <p:spPr>
          <a:xfrm>
            <a:off x="176394" y="5130650"/>
            <a:ext cx="1400130" cy="5492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Arial Narrow" panose="020B0606020202030204" pitchFamily="34" charset="0"/>
              </a:rPr>
              <a:t>Pelaporan</a:t>
            </a:r>
            <a:endParaRPr lang="id-ID" b="1" dirty="0">
              <a:latin typeface="Arial Narrow" panose="020B0606020202030204" pitchFamily="34" charset="0"/>
            </a:endParaRPr>
          </a:p>
        </p:txBody>
      </p:sp>
      <p:sp>
        <p:nvSpPr>
          <p:cNvPr id="66" name="Rounded Rectangle 45">
            <a:extLst>
              <a:ext uri="{FF2B5EF4-FFF2-40B4-BE49-F238E27FC236}">
                <a16:creationId xmlns="" xmlns:a16="http://schemas.microsoft.com/office/drawing/2014/main" id="{5A849866-AE9E-418C-8540-0042E613A335}"/>
              </a:ext>
            </a:extLst>
          </p:cNvPr>
          <p:cNvSpPr/>
          <p:nvPr/>
        </p:nvSpPr>
        <p:spPr>
          <a:xfrm>
            <a:off x="7222561" y="5143098"/>
            <a:ext cx="1647865" cy="64135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LK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Tahunan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Down Arrow 39">
            <a:extLst>
              <a:ext uri="{FF2B5EF4-FFF2-40B4-BE49-F238E27FC236}">
                <a16:creationId xmlns="" xmlns:a16="http://schemas.microsoft.com/office/drawing/2014/main" id="{77D0916D-C849-476D-BA2A-7E325DEB95F5}"/>
              </a:ext>
            </a:extLst>
          </p:cNvPr>
          <p:cNvSpPr/>
          <p:nvPr/>
        </p:nvSpPr>
        <p:spPr>
          <a:xfrm rot="16200000">
            <a:off x="2734916" y="1662296"/>
            <a:ext cx="334417" cy="15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39">
            <a:extLst>
              <a:ext uri="{FF2B5EF4-FFF2-40B4-BE49-F238E27FC236}">
                <a16:creationId xmlns="" xmlns:a16="http://schemas.microsoft.com/office/drawing/2014/main" id="{6EA39B82-FBDC-4CC5-B78F-47E8782730AB}"/>
              </a:ext>
            </a:extLst>
          </p:cNvPr>
          <p:cNvSpPr/>
          <p:nvPr/>
        </p:nvSpPr>
        <p:spPr>
          <a:xfrm rot="16200000">
            <a:off x="4123112" y="1633481"/>
            <a:ext cx="334417" cy="15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39">
            <a:extLst>
              <a:ext uri="{FF2B5EF4-FFF2-40B4-BE49-F238E27FC236}">
                <a16:creationId xmlns="" xmlns:a16="http://schemas.microsoft.com/office/drawing/2014/main" id="{49EF81DB-162E-4BA7-B42B-F6237D13CDBE}"/>
              </a:ext>
            </a:extLst>
          </p:cNvPr>
          <p:cNvSpPr/>
          <p:nvPr/>
        </p:nvSpPr>
        <p:spPr>
          <a:xfrm rot="16200000">
            <a:off x="5114482" y="1624153"/>
            <a:ext cx="334417" cy="15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1">
            <a:extLst>
              <a:ext uri="{FF2B5EF4-FFF2-40B4-BE49-F238E27FC236}">
                <a16:creationId xmlns="" xmlns:a16="http://schemas.microsoft.com/office/drawing/2014/main" id="{41F0751F-50D4-46A3-A606-1F9D360FA21E}"/>
              </a:ext>
            </a:extLst>
          </p:cNvPr>
          <p:cNvSpPr/>
          <p:nvPr/>
        </p:nvSpPr>
        <p:spPr>
          <a:xfrm>
            <a:off x="6575272" y="1295400"/>
            <a:ext cx="1089359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RBA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Definitif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8" name="Rounded Rectangle 11">
            <a:extLst>
              <a:ext uri="{FF2B5EF4-FFF2-40B4-BE49-F238E27FC236}">
                <a16:creationId xmlns="" xmlns:a16="http://schemas.microsoft.com/office/drawing/2014/main" id="{63B03A3F-74C4-4FBD-A709-0F4C89285C4E}"/>
              </a:ext>
            </a:extLst>
          </p:cNvPr>
          <p:cNvSpPr/>
          <p:nvPr/>
        </p:nvSpPr>
        <p:spPr>
          <a:xfrm>
            <a:off x="7836699" y="1301081"/>
            <a:ext cx="1089359" cy="7620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DIPA BLU</a:t>
            </a:r>
            <a:endParaRPr lang="id-ID" sz="15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9" name="Down Arrow 39">
            <a:extLst>
              <a:ext uri="{FF2B5EF4-FFF2-40B4-BE49-F238E27FC236}">
                <a16:creationId xmlns="" xmlns:a16="http://schemas.microsoft.com/office/drawing/2014/main" id="{61432F9F-A006-4344-B4CC-8F790BED41A7}"/>
              </a:ext>
            </a:extLst>
          </p:cNvPr>
          <p:cNvSpPr/>
          <p:nvPr/>
        </p:nvSpPr>
        <p:spPr>
          <a:xfrm rot="16200000">
            <a:off x="6436546" y="1577725"/>
            <a:ext cx="334417" cy="249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39">
            <a:extLst>
              <a:ext uri="{FF2B5EF4-FFF2-40B4-BE49-F238E27FC236}">
                <a16:creationId xmlns="" xmlns:a16="http://schemas.microsoft.com/office/drawing/2014/main" id="{CA37FF0C-35BC-4D11-AB07-CA5C581920C5}"/>
              </a:ext>
            </a:extLst>
          </p:cNvPr>
          <p:cNvSpPr/>
          <p:nvPr/>
        </p:nvSpPr>
        <p:spPr>
          <a:xfrm rot="16200000">
            <a:off x="7583457" y="1577725"/>
            <a:ext cx="334417" cy="249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39">
            <a:extLst>
              <a:ext uri="{FF2B5EF4-FFF2-40B4-BE49-F238E27FC236}">
                <a16:creationId xmlns="" xmlns:a16="http://schemas.microsoft.com/office/drawing/2014/main" id="{A6336B64-4115-4A7D-AD02-1F6A1284ED61}"/>
              </a:ext>
            </a:extLst>
          </p:cNvPr>
          <p:cNvSpPr/>
          <p:nvPr/>
        </p:nvSpPr>
        <p:spPr>
          <a:xfrm rot="16200000">
            <a:off x="3507761" y="3617052"/>
            <a:ext cx="334417" cy="227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16">
            <a:extLst>
              <a:ext uri="{FF2B5EF4-FFF2-40B4-BE49-F238E27FC236}">
                <a16:creationId xmlns="" xmlns:a16="http://schemas.microsoft.com/office/drawing/2014/main" id="{368295AE-EAB6-42CF-99D1-DD2032C6EFC1}"/>
              </a:ext>
            </a:extLst>
          </p:cNvPr>
          <p:cNvSpPr/>
          <p:nvPr/>
        </p:nvSpPr>
        <p:spPr>
          <a:xfrm>
            <a:off x="2376916" y="5180322"/>
            <a:ext cx="1049907" cy="5635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Laporan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Operasional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ounded Rectangle 16">
            <a:extLst>
              <a:ext uri="{FF2B5EF4-FFF2-40B4-BE49-F238E27FC236}">
                <a16:creationId xmlns="" xmlns:a16="http://schemas.microsoft.com/office/drawing/2014/main" id="{DC405235-E198-4AE5-A9AE-390F643992E2}"/>
              </a:ext>
            </a:extLst>
          </p:cNvPr>
          <p:cNvSpPr/>
          <p:nvPr/>
        </p:nvSpPr>
        <p:spPr>
          <a:xfrm>
            <a:off x="3414467" y="5173874"/>
            <a:ext cx="859219" cy="5635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Laporan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Arus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Kas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Rounded Rectangle 16">
            <a:extLst>
              <a:ext uri="{FF2B5EF4-FFF2-40B4-BE49-F238E27FC236}">
                <a16:creationId xmlns="" xmlns:a16="http://schemas.microsoft.com/office/drawing/2014/main" id="{0219959B-AE47-49E8-A5EE-D4EA7F29C75A}"/>
              </a:ext>
            </a:extLst>
          </p:cNvPr>
          <p:cNvSpPr/>
          <p:nvPr/>
        </p:nvSpPr>
        <p:spPr>
          <a:xfrm>
            <a:off x="4273687" y="5173874"/>
            <a:ext cx="667140" cy="5635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CALK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Rounded Rectangle 16">
            <a:extLst>
              <a:ext uri="{FF2B5EF4-FFF2-40B4-BE49-F238E27FC236}">
                <a16:creationId xmlns="" xmlns:a16="http://schemas.microsoft.com/office/drawing/2014/main" id="{A2CDA1C6-29AA-4B80-B3E0-1B7895620046}"/>
              </a:ext>
            </a:extLst>
          </p:cNvPr>
          <p:cNvSpPr/>
          <p:nvPr/>
        </p:nvSpPr>
        <p:spPr>
          <a:xfrm>
            <a:off x="4940828" y="5173874"/>
            <a:ext cx="794019" cy="5635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Laporan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Kinerja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Up Arrow Callout 30">
            <a:extLst>
              <a:ext uri="{FF2B5EF4-FFF2-40B4-BE49-F238E27FC236}">
                <a16:creationId xmlns="" xmlns:a16="http://schemas.microsoft.com/office/drawing/2014/main" id="{4AD5962F-138D-4805-98A3-B0180E4330C7}"/>
              </a:ext>
            </a:extLst>
          </p:cNvPr>
          <p:cNvSpPr/>
          <p:nvPr/>
        </p:nvSpPr>
        <p:spPr>
          <a:xfrm>
            <a:off x="6045653" y="5683225"/>
            <a:ext cx="1031344" cy="762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FFC000"/>
                </a:solidFill>
              </a:rPr>
              <a:t>Akumulasi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69" name="Down Arrow 39">
            <a:extLst>
              <a:ext uri="{FF2B5EF4-FFF2-40B4-BE49-F238E27FC236}">
                <a16:creationId xmlns="" xmlns:a16="http://schemas.microsoft.com/office/drawing/2014/main" id="{E2C46EE4-4395-40CA-AE6F-2C4914370323}"/>
              </a:ext>
            </a:extLst>
          </p:cNvPr>
          <p:cNvSpPr/>
          <p:nvPr/>
        </p:nvSpPr>
        <p:spPr>
          <a:xfrm rot="16200000">
            <a:off x="5723576" y="5368444"/>
            <a:ext cx="334417" cy="15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39">
            <a:extLst>
              <a:ext uri="{FF2B5EF4-FFF2-40B4-BE49-F238E27FC236}">
                <a16:creationId xmlns="" xmlns:a16="http://schemas.microsoft.com/office/drawing/2014/main" id="{93673229-A236-4345-A748-8F696503553E}"/>
              </a:ext>
            </a:extLst>
          </p:cNvPr>
          <p:cNvSpPr/>
          <p:nvPr/>
        </p:nvSpPr>
        <p:spPr>
          <a:xfrm rot="16200000">
            <a:off x="7035421" y="5385854"/>
            <a:ext cx="334417" cy="15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Up Arrow Callout 30">
            <a:extLst>
              <a:ext uri="{FF2B5EF4-FFF2-40B4-BE49-F238E27FC236}">
                <a16:creationId xmlns="" xmlns:a16="http://schemas.microsoft.com/office/drawing/2014/main" id="{A7AE0951-50D6-44BA-A566-49FDC8282831}"/>
              </a:ext>
            </a:extLst>
          </p:cNvPr>
          <p:cNvSpPr/>
          <p:nvPr/>
        </p:nvSpPr>
        <p:spPr>
          <a:xfrm rot="10800000">
            <a:off x="3502152" y="743005"/>
            <a:ext cx="2310233" cy="762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1BDF4E-B410-4915-A2CA-B243428A8408}"/>
              </a:ext>
            </a:extLst>
          </p:cNvPr>
          <p:cNvSpPr txBox="1"/>
          <p:nvPr/>
        </p:nvSpPr>
        <p:spPr>
          <a:xfrm>
            <a:off x="3502153" y="722699"/>
            <a:ext cx="278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</a:rPr>
              <a:t>Diajukan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disertai</a:t>
            </a:r>
            <a:r>
              <a:rPr lang="en-US" sz="1400" dirty="0">
                <a:solidFill>
                  <a:srgbClr val="FFC000"/>
                </a:solidFill>
              </a:rPr>
              <a:t> SPM dan </a:t>
            </a:r>
            <a:r>
              <a:rPr lang="en-US" sz="1400" dirty="0" err="1">
                <a:solidFill>
                  <a:srgbClr val="FFC000"/>
                </a:solidFill>
              </a:rPr>
              <a:t>Biaya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Keluaran</a:t>
            </a:r>
            <a:r>
              <a:rPr lang="en-US" sz="1400" dirty="0">
                <a:solidFill>
                  <a:srgbClr val="FFC000"/>
                </a:solidFill>
              </a:rPr>
              <a:t> yang </a:t>
            </a:r>
            <a:r>
              <a:rPr lang="en-US" sz="1400" dirty="0" err="1">
                <a:solidFill>
                  <a:srgbClr val="FFC000"/>
                </a:solidFill>
              </a:rPr>
              <a:t>akan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r>
              <a:rPr lang="en-US" sz="1400" dirty="0" err="1">
                <a:solidFill>
                  <a:srgbClr val="FFC000"/>
                </a:solidFill>
              </a:rPr>
              <a:t>dihasilkan</a:t>
            </a:r>
            <a:endParaRPr lang="en-ID" sz="1400" dirty="0">
              <a:solidFill>
                <a:srgbClr val="FFC000"/>
              </a:solidFill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="" xmlns:a16="http://schemas.microsoft.com/office/drawing/2014/main" id="{1998B2B1-8A26-49C4-BCBF-54860D421B30}"/>
              </a:ext>
            </a:extLst>
          </p:cNvPr>
          <p:cNvCxnSpPr>
            <a:stCxn id="55" idx="2"/>
          </p:cNvCxnSpPr>
          <p:nvPr/>
        </p:nvCxnSpPr>
        <p:spPr>
          <a:xfrm rot="16200000" flipH="1">
            <a:off x="4731378" y="4894606"/>
            <a:ext cx="351685" cy="227686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Down Arrow 39">
            <a:extLst>
              <a:ext uri="{FF2B5EF4-FFF2-40B4-BE49-F238E27FC236}">
                <a16:creationId xmlns="" xmlns:a16="http://schemas.microsoft.com/office/drawing/2014/main" id="{D8A6F99E-4CC1-4204-90CB-4BAE8FB13F9D}"/>
              </a:ext>
            </a:extLst>
          </p:cNvPr>
          <p:cNvSpPr/>
          <p:nvPr/>
        </p:nvSpPr>
        <p:spPr>
          <a:xfrm rot="16200000">
            <a:off x="6206146" y="3590159"/>
            <a:ext cx="334417" cy="227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39">
            <a:extLst>
              <a:ext uri="{FF2B5EF4-FFF2-40B4-BE49-F238E27FC236}">
                <a16:creationId xmlns="" xmlns:a16="http://schemas.microsoft.com/office/drawing/2014/main" id="{26DF05AB-0122-410D-8E15-E8298D1F52DC}"/>
              </a:ext>
            </a:extLst>
          </p:cNvPr>
          <p:cNvSpPr/>
          <p:nvPr/>
        </p:nvSpPr>
        <p:spPr>
          <a:xfrm>
            <a:off x="8216979" y="2097183"/>
            <a:ext cx="308693" cy="16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D02ECF8-1960-4845-B795-4AC3174D85FF}"/>
              </a:ext>
            </a:extLst>
          </p:cNvPr>
          <p:cNvSpPr txBox="1"/>
          <p:nvPr/>
        </p:nvSpPr>
        <p:spPr>
          <a:xfrm>
            <a:off x="7472602" y="2189336"/>
            <a:ext cx="1746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00" dirty="0" err="1">
                <a:solidFill>
                  <a:srgbClr val="002060"/>
                </a:solidFill>
              </a:rPr>
              <a:t>Memuat</a:t>
            </a:r>
            <a:endParaRPr lang="en-US" alt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60"/>
                </a:solidFill>
              </a:rPr>
              <a:t>Pendapatan</a:t>
            </a:r>
            <a:r>
              <a:rPr lang="en-US" sz="1100" dirty="0">
                <a:solidFill>
                  <a:srgbClr val="002060"/>
                </a:solidFill>
              </a:rPr>
              <a:t> dan </a:t>
            </a:r>
            <a:r>
              <a:rPr lang="en-US" sz="1100" dirty="0" err="1">
                <a:solidFill>
                  <a:srgbClr val="002060"/>
                </a:solidFill>
              </a:rPr>
              <a:t>Belanja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60"/>
                </a:solidFill>
              </a:rPr>
              <a:t>Proyeksi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arus</a:t>
            </a:r>
            <a:r>
              <a:rPr lang="en-US" sz="1100" dirty="0">
                <a:solidFill>
                  <a:srgbClr val="002060"/>
                </a:solidFill>
              </a:rPr>
              <a:t> kas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60"/>
                </a:solidFill>
              </a:rPr>
              <a:t>Jumlah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kualitas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layanan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60"/>
                </a:solidFill>
              </a:rPr>
              <a:t>Renkas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Sumber</a:t>
            </a:r>
            <a:r>
              <a:rPr lang="en-US" sz="1100" dirty="0">
                <a:solidFill>
                  <a:srgbClr val="002060"/>
                </a:solidFill>
              </a:rPr>
              <a:t> dana 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002060"/>
                </a:solidFill>
              </a:rPr>
              <a:t>Presentase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ambang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err="1">
                <a:solidFill>
                  <a:srgbClr val="002060"/>
                </a:solidFill>
              </a:rPr>
              <a:t>batas</a:t>
            </a:r>
            <a:endParaRPr lang="en-US" sz="1100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E383AA3-EE41-4883-95B2-9BF8FE30CD4E}"/>
              </a:ext>
            </a:extLst>
          </p:cNvPr>
          <p:cNvSpPr txBox="1"/>
          <p:nvPr/>
        </p:nvSpPr>
        <p:spPr>
          <a:xfrm>
            <a:off x="6660411" y="4552964"/>
            <a:ext cx="1720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FF0000"/>
                </a:solidFill>
              </a:rPr>
              <a:t>Dilampiri</a:t>
            </a:r>
            <a:r>
              <a:rPr lang="en-US" sz="1100" b="1" dirty="0">
                <a:solidFill>
                  <a:srgbClr val="FF0000"/>
                </a:solidFill>
              </a:rPr>
              <a:t> SPTB dan </a:t>
            </a:r>
            <a:r>
              <a:rPr lang="en-US" sz="1100" b="1" dirty="0" err="1">
                <a:solidFill>
                  <a:srgbClr val="FF0000"/>
                </a:solidFill>
              </a:rPr>
              <a:t>Kuitansi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Komulatif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SISTEM PENGANGGARAN BLU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7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4A7B1116-B849-4CE1-9B82-283916DDFFEF}"/>
              </a:ext>
            </a:extLst>
          </p:cNvPr>
          <p:cNvSpPr txBox="1"/>
          <p:nvPr/>
        </p:nvSpPr>
        <p:spPr>
          <a:xfrm>
            <a:off x="3300550" y="813985"/>
            <a:ext cx="2971511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/>
              <a:t>Revisi</a:t>
            </a:r>
            <a:r>
              <a:rPr lang="en-US" sz="1400" b="1" dirty="0"/>
              <a:t> RBA </a:t>
            </a:r>
            <a:r>
              <a:rPr lang="en-US" sz="1400" b="1" dirty="0" err="1"/>
              <a:t>dilakukan</a:t>
            </a:r>
            <a:r>
              <a:rPr lang="en-US" sz="1400" b="1" dirty="0"/>
              <a:t> </a:t>
            </a:r>
            <a:r>
              <a:rPr lang="en-US" sz="1400" b="1" dirty="0" err="1"/>
              <a:t>apabila</a:t>
            </a: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/>
              <a:t>Terdapat</a:t>
            </a:r>
            <a:r>
              <a:rPr lang="en-US" sz="1400" b="1" dirty="0"/>
              <a:t> </a:t>
            </a:r>
            <a:r>
              <a:rPr lang="en-US" sz="1400" b="1" dirty="0" err="1"/>
              <a:t>Penambahan</a:t>
            </a:r>
            <a:r>
              <a:rPr lang="en-US" sz="1400" b="1" dirty="0"/>
              <a:t>/ </a:t>
            </a:r>
            <a:r>
              <a:rPr lang="en-US" sz="1400" b="1" dirty="0" err="1"/>
              <a:t>Pengurangan</a:t>
            </a:r>
            <a:r>
              <a:rPr lang="en-US" sz="1400" b="1" dirty="0"/>
              <a:t> </a:t>
            </a:r>
            <a:r>
              <a:rPr lang="en-US" sz="1400" b="1" dirty="0" err="1"/>
              <a:t>Pagu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APBN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/>
              <a:t>Belanja</a:t>
            </a:r>
            <a:r>
              <a:rPr lang="en-US" sz="1400" b="1" dirty="0"/>
              <a:t> BLU </a:t>
            </a:r>
            <a:r>
              <a:rPr lang="en-US" sz="1400" b="1" dirty="0" err="1"/>
              <a:t>melampaui</a:t>
            </a:r>
            <a:r>
              <a:rPr lang="en-US" sz="1400" b="1" dirty="0"/>
              <a:t> </a:t>
            </a:r>
            <a:r>
              <a:rPr lang="en-US" sz="1400" b="1" dirty="0" err="1"/>
              <a:t>ambang</a:t>
            </a:r>
            <a:r>
              <a:rPr lang="en-US" sz="1400" b="1" dirty="0"/>
              <a:t> </a:t>
            </a:r>
            <a:r>
              <a:rPr lang="en-US" sz="1400" b="1" dirty="0" err="1"/>
              <a:t>batas</a:t>
            </a:r>
            <a:r>
              <a:rPr lang="en-US" sz="1400" b="1" dirty="0"/>
              <a:t> </a:t>
            </a:r>
            <a:r>
              <a:rPr lang="en-US" sz="1400" b="1" dirty="0" err="1"/>
              <a:t>fleksibilitas</a:t>
            </a:r>
            <a:endParaRPr lang="en-US" sz="1400" b="1" dirty="0"/>
          </a:p>
        </p:txBody>
      </p:sp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oup 28">
            <a:extLst>
              <a:ext uri="{FF2B5EF4-FFF2-40B4-BE49-F238E27FC236}">
                <a16:creationId xmlns="" xmlns:a16="http://schemas.microsoft.com/office/drawing/2014/main" id="{29A10795-377E-4CE0-A616-F7442C17646D}"/>
              </a:ext>
            </a:extLst>
          </p:cNvPr>
          <p:cNvGrpSpPr/>
          <p:nvPr/>
        </p:nvGrpSpPr>
        <p:grpSpPr>
          <a:xfrm>
            <a:off x="2511464" y="2183200"/>
            <a:ext cx="4676970" cy="4014096"/>
            <a:chOff x="2221435" y="2083221"/>
            <a:chExt cx="5066718" cy="4014096"/>
          </a:xfrm>
        </p:grpSpPr>
        <p:cxnSp>
          <p:nvCxnSpPr>
            <p:cNvPr id="112" name="Straight Connector 53">
              <a:extLst>
                <a:ext uri="{FF2B5EF4-FFF2-40B4-BE49-F238E27FC236}">
                  <a16:creationId xmlns="" xmlns:a16="http://schemas.microsoft.com/office/drawing/2014/main" id="{E3DD8F6C-B992-4D08-9A33-F2AAFCB8DBAA}"/>
                </a:ext>
              </a:extLst>
            </p:cNvPr>
            <p:cNvCxnSpPr>
              <a:cxnSpLocks/>
              <a:stCxn id="128" idx="4"/>
            </p:cNvCxnSpPr>
            <p:nvPr/>
          </p:nvCxnSpPr>
          <p:spPr>
            <a:xfrm flipH="1">
              <a:off x="4633674" y="2514525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55">
              <a:extLst>
                <a:ext uri="{FF2B5EF4-FFF2-40B4-BE49-F238E27FC236}">
                  <a16:creationId xmlns="" xmlns:a16="http://schemas.microsoft.com/office/drawing/2014/main" id="{6D081795-1E0B-44BC-AB41-C594949B71BB}"/>
                </a:ext>
              </a:extLst>
            </p:cNvPr>
            <p:cNvCxnSpPr>
              <a:cxnSpLocks/>
              <a:stCxn id="125" idx="2"/>
            </p:cNvCxnSpPr>
            <p:nvPr/>
          </p:nvCxnSpPr>
          <p:spPr>
            <a:xfrm flipH="1">
              <a:off x="5129781" y="3756161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59">
              <a:extLst>
                <a:ext uri="{FF2B5EF4-FFF2-40B4-BE49-F238E27FC236}">
                  <a16:creationId xmlns="" xmlns:a16="http://schemas.microsoft.com/office/drawing/2014/main" id="{C4618339-FF99-4AC0-9EBA-D0D7FB9F7DD9}"/>
                </a:ext>
              </a:extLst>
            </p:cNvPr>
            <p:cNvCxnSpPr>
              <a:cxnSpLocks/>
              <a:stCxn id="121" idx="3"/>
            </p:cNvCxnSpPr>
            <p:nvPr/>
          </p:nvCxnSpPr>
          <p:spPr>
            <a:xfrm flipH="1">
              <a:off x="4413919" y="3008482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80">
              <a:extLst>
                <a:ext uri="{FF2B5EF4-FFF2-40B4-BE49-F238E27FC236}">
                  <a16:creationId xmlns="" xmlns:a16="http://schemas.microsoft.com/office/drawing/2014/main" id="{01777808-E96C-4565-9A56-E85EE1872F5B}"/>
                </a:ext>
              </a:extLst>
            </p:cNvPr>
            <p:cNvCxnSpPr>
              <a:cxnSpLocks/>
              <a:stCxn id="122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1">
              <a:extLst>
                <a:ext uri="{FF2B5EF4-FFF2-40B4-BE49-F238E27FC236}">
                  <a16:creationId xmlns="" xmlns:a16="http://schemas.microsoft.com/office/drawing/2014/main" id="{D38567BA-49FF-49F1-A874-40D50C4D619B}"/>
                </a:ext>
              </a:extLst>
            </p:cNvPr>
            <p:cNvCxnSpPr>
              <a:cxnSpLocks/>
              <a:stCxn id="123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82">
              <a:extLst>
                <a:ext uri="{FF2B5EF4-FFF2-40B4-BE49-F238E27FC236}">
                  <a16:creationId xmlns="" xmlns:a16="http://schemas.microsoft.com/office/drawing/2014/main" id="{5331F919-31DE-4A36-A8BF-D5E0C13B9221}"/>
                </a:ext>
              </a:extLst>
            </p:cNvPr>
            <p:cNvCxnSpPr>
              <a:cxnSpLocks/>
              <a:endCxn id="126" idx="6"/>
            </p:cNvCxnSpPr>
            <p:nvPr/>
          </p:nvCxnSpPr>
          <p:spPr>
            <a:xfrm flipH="1">
              <a:off x="3056847" y="4014507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83">
              <a:extLst>
                <a:ext uri="{FF2B5EF4-FFF2-40B4-BE49-F238E27FC236}">
                  <a16:creationId xmlns="" xmlns:a16="http://schemas.microsoft.com/office/drawing/2014/main" id="{83F7AC66-048C-4B29-919C-C0539547A1F4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 flipH="1">
              <a:off x="4295510" y="3578229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84">
              <a:extLst>
                <a:ext uri="{FF2B5EF4-FFF2-40B4-BE49-F238E27FC236}">
                  <a16:creationId xmlns="" xmlns:a16="http://schemas.microsoft.com/office/drawing/2014/main" id="{A4EE0858-7203-4591-8BEC-5BA2FBBF47CC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>
              <a:off x="4739077" y="4225042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4">
              <a:extLst>
                <a:ext uri="{FF2B5EF4-FFF2-40B4-BE49-F238E27FC236}">
                  <a16:creationId xmlns="" xmlns:a16="http://schemas.microsoft.com/office/drawing/2014/main" id="{F1E56BEC-F193-4DA4-9841-A6CEC50A5EC0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6">
              <a:extLst>
                <a:ext uri="{FF2B5EF4-FFF2-40B4-BE49-F238E27FC236}">
                  <a16:creationId xmlns="" xmlns:a16="http://schemas.microsoft.com/office/drawing/2014/main" id="{089C0994-DD82-4D46-9D4B-DDAC243BB701}"/>
                </a:ext>
              </a:extLst>
            </p:cNvPr>
            <p:cNvSpPr/>
            <p:nvPr/>
          </p:nvSpPr>
          <p:spPr>
            <a:xfrm>
              <a:off x="5697550" y="2148005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Oval 44">
              <a:extLst>
                <a:ext uri="{FF2B5EF4-FFF2-40B4-BE49-F238E27FC236}">
                  <a16:creationId xmlns="" xmlns:a16="http://schemas.microsoft.com/office/drawing/2014/main" id="{D97FA896-8B89-44E4-BB66-73EC9DB371B0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Oval 45">
              <a:extLst>
                <a:ext uri="{FF2B5EF4-FFF2-40B4-BE49-F238E27FC236}">
                  <a16:creationId xmlns="" xmlns:a16="http://schemas.microsoft.com/office/drawing/2014/main" id="{F1DD5049-AB6C-4435-B11D-74AC1F46948D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Oval 47">
              <a:extLst>
                <a:ext uri="{FF2B5EF4-FFF2-40B4-BE49-F238E27FC236}">
                  <a16:creationId xmlns="" xmlns:a16="http://schemas.microsoft.com/office/drawing/2014/main" id="{E4D8AD8D-7169-420C-843A-505735AE9E42}"/>
                </a:ext>
              </a:extLst>
            </p:cNvPr>
            <p:cNvSpPr/>
            <p:nvPr/>
          </p:nvSpPr>
          <p:spPr>
            <a:xfrm>
              <a:off x="5540490" y="4879216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Oval 49">
              <a:extLst>
                <a:ext uri="{FF2B5EF4-FFF2-40B4-BE49-F238E27FC236}">
                  <a16:creationId xmlns="" xmlns:a16="http://schemas.microsoft.com/office/drawing/2014/main" id="{45A5840A-BCBC-45EA-ABCE-1C8A5CFBCA84}"/>
                </a:ext>
              </a:extLst>
            </p:cNvPr>
            <p:cNvSpPr/>
            <p:nvPr/>
          </p:nvSpPr>
          <p:spPr>
            <a:xfrm>
              <a:off x="6731461" y="3477815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Oval 50">
              <a:extLst>
                <a:ext uri="{FF2B5EF4-FFF2-40B4-BE49-F238E27FC236}">
                  <a16:creationId xmlns="" xmlns:a16="http://schemas.microsoft.com/office/drawing/2014/main" id="{A84839E5-D90A-4E6C-9C58-43BD19D78269}"/>
                </a:ext>
              </a:extLst>
            </p:cNvPr>
            <p:cNvSpPr/>
            <p:nvPr/>
          </p:nvSpPr>
          <p:spPr>
            <a:xfrm>
              <a:off x="2412720" y="3873353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Oval 51">
              <a:extLst>
                <a:ext uri="{FF2B5EF4-FFF2-40B4-BE49-F238E27FC236}">
                  <a16:creationId xmlns="" xmlns:a16="http://schemas.microsoft.com/office/drawing/2014/main" id="{45B7045D-2F5A-49F9-90C9-F3DFE0F9ED7D}"/>
                </a:ext>
              </a:extLst>
            </p:cNvPr>
            <p:cNvSpPr/>
            <p:nvPr/>
          </p:nvSpPr>
          <p:spPr>
            <a:xfrm>
              <a:off x="4062470" y="5394516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8" name="Oval 52">
              <a:extLst>
                <a:ext uri="{FF2B5EF4-FFF2-40B4-BE49-F238E27FC236}">
                  <a16:creationId xmlns="" xmlns:a16="http://schemas.microsoft.com/office/drawing/2014/main" id="{C740D723-24F9-49E2-8AA5-4818968D873A}"/>
                </a:ext>
              </a:extLst>
            </p:cNvPr>
            <p:cNvSpPr/>
            <p:nvPr/>
          </p:nvSpPr>
          <p:spPr>
            <a:xfrm>
              <a:off x="4645880" y="2083221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9" name="Group 92">
            <a:extLst>
              <a:ext uri="{FF2B5EF4-FFF2-40B4-BE49-F238E27FC236}">
                <a16:creationId xmlns="" xmlns:a16="http://schemas.microsoft.com/office/drawing/2014/main" id="{F0238139-7F18-4EBB-AE15-EC0EEBA4B4EE}"/>
              </a:ext>
            </a:extLst>
          </p:cNvPr>
          <p:cNvGrpSpPr/>
          <p:nvPr/>
        </p:nvGrpSpPr>
        <p:grpSpPr>
          <a:xfrm>
            <a:off x="6737572" y="1782027"/>
            <a:ext cx="2558769" cy="1315889"/>
            <a:chOff x="539552" y="2708920"/>
            <a:chExt cx="1872208" cy="1315889"/>
          </a:xfrm>
        </p:grpSpPr>
        <p:sp>
          <p:nvSpPr>
            <p:cNvPr id="130" name="Rounded Rectangle 93">
              <a:extLst>
                <a:ext uri="{FF2B5EF4-FFF2-40B4-BE49-F238E27FC236}">
                  <a16:creationId xmlns="" xmlns:a16="http://schemas.microsoft.com/office/drawing/2014/main" id="{E4233156-FF85-4E7D-BE59-A9CC81FD57F7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A1AC315-75F0-403E-89BD-2574827275A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BLU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menyusun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RBA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tahunan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dengan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mengacu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kepada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rencana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strategis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bisnis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4">
                      <a:lumMod val="75000"/>
                    </a:schemeClr>
                  </a:solidFill>
                </a:rPr>
                <a:t>tersebut</a:t>
              </a:r>
              <a:r>
                <a:rPr lang="en-ID" sz="12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</a:p>
            <a:p>
              <a:endPara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78EF07B9-A22C-49C8-B1A6-F60A9F89781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Menyusun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RBA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96">
            <a:extLst>
              <a:ext uri="{FF2B5EF4-FFF2-40B4-BE49-F238E27FC236}">
                <a16:creationId xmlns="" xmlns:a16="http://schemas.microsoft.com/office/drawing/2014/main" id="{98B55C2C-31C2-4E93-B4C7-11594FB29A82}"/>
              </a:ext>
            </a:extLst>
          </p:cNvPr>
          <p:cNvGrpSpPr/>
          <p:nvPr/>
        </p:nvGrpSpPr>
        <p:grpSpPr>
          <a:xfrm>
            <a:off x="6727989" y="4652299"/>
            <a:ext cx="2558769" cy="2054552"/>
            <a:chOff x="539552" y="2708920"/>
            <a:chExt cx="1872208" cy="2054552"/>
          </a:xfrm>
        </p:grpSpPr>
        <p:sp>
          <p:nvSpPr>
            <p:cNvPr id="134" name="Rounded Rectangle 97">
              <a:extLst>
                <a:ext uri="{FF2B5EF4-FFF2-40B4-BE49-F238E27FC236}">
                  <a16:creationId xmlns="" xmlns:a16="http://schemas.microsoft.com/office/drawing/2014/main" id="{5FACD865-F032-485D-AF9B-65346A955D3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D0A590BE-8762-486E-AF19-26AAB98557D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Penyunan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RBA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berdasarkan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basis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kinerja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dan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perhitungan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akuntansi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biaya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menurut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jenis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layanannya</a:t>
              </a:r>
              <a:endParaRPr lang="en-ID" sz="12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RBA BLU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disusun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berdasarkan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kebutuhan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dan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kemampuan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pendapatan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yang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diperkirakan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akan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diterima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dari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masyarakat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, badan lain, dan APBN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9A291D4E-514A-4F91-BEFA-E8EB1DB4141D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Dasar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Penyusunan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RBA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00">
            <a:extLst>
              <a:ext uri="{FF2B5EF4-FFF2-40B4-BE49-F238E27FC236}">
                <a16:creationId xmlns="" xmlns:a16="http://schemas.microsoft.com/office/drawing/2014/main" id="{AED1DAEA-C137-4CA3-9FA2-868CD4E008CD}"/>
              </a:ext>
            </a:extLst>
          </p:cNvPr>
          <p:cNvGrpSpPr/>
          <p:nvPr/>
        </p:nvGrpSpPr>
        <p:grpSpPr>
          <a:xfrm>
            <a:off x="286956" y="5060942"/>
            <a:ext cx="1975050" cy="1865092"/>
            <a:chOff x="539552" y="2708920"/>
            <a:chExt cx="1872208" cy="1360436"/>
          </a:xfrm>
        </p:grpSpPr>
        <p:sp>
          <p:nvSpPr>
            <p:cNvPr id="138" name="Rounded Rectangle 101">
              <a:extLst>
                <a:ext uri="{FF2B5EF4-FFF2-40B4-BE49-F238E27FC236}">
                  <a16:creationId xmlns="" xmlns:a16="http://schemas.microsoft.com/office/drawing/2014/main" id="{1EA75128-BB9C-4276-88A8-01E97032ADC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E0238D03-CCBC-4760-9C32-E9ECACB3EF1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75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RBA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tersebut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disusun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dengan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menganut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pola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anggaran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fleksibel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(flexible budget)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dengan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suatu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persentase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ambang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batas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tertentu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3DAAF8E3-5E92-43A3-A6F4-905EB4529C6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22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Fleksibel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104">
            <a:extLst>
              <a:ext uri="{FF2B5EF4-FFF2-40B4-BE49-F238E27FC236}">
                <a16:creationId xmlns="" xmlns:a16="http://schemas.microsoft.com/office/drawing/2014/main" id="{AD959139-FACB-4829-B656-190A0F109E8E}"/>
              </a:ext>
            </a:extLst>
          </p:cNvPr>
          <p:cNvGrpSpPr/>
          <p:nvPr/>
        </p:nvGrpSpPr>
        <p:grpSpPr>
          <a:xfrm>
            <a:off x="-45797" y="2270724"/>
            <a:ext cx="2558769" cy="823446"/>
            <a:chOff x="539552" y="2708920"/>
            <a:chExt cx="1872208" cy="823446"/>
          </a:xfrm>
        </p:grpSpPr>
        <p:sp>
          <p:nvSpPr>
            <p:cNvPr id="142" name="Rounded Rectangle 105">
              <a:extLst>
                <a:ext uri="{FF2B5EF4-FFF2-40B4-BE49-F238E27FC236}">
                  <a16:creationId xmlns="" xmlns:a16="http://schemas.microsoft.com/office/drawing/2014/main" id="{6A9F7FD4-C5F8-40BC-89AB-C8F7C6B7B3B1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2991A4E-B81B-4FAC-9B2F-0D2E985DC50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6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Renstra</a:t>
              </a:r>
              <a:r>
                <a:rPr lang="en-US" altLang="ko-KR" sz="16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KL</a:t>
              </a:r>
              <a:endParaRPr lang="ko-KR" altLang="en-US" sz="1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4D3125E-6D65-4DC2-A0F5-82942A5AF19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Menyusun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Renbis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5DD233F5-E2FD-469A-9F76-4E2B40949564}"/>
              </a:ext>
            </a:extLst>
          </p:cNvPr>
          <p:cNvSpPr txBox="1"/>
          <p:nvPr/>
        </p:nvSpPr>
        <p:spPr>
          <a:xfrm>
            <a:off x="3931956" y="4286153"/>
            <a:ext cx="1495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0" name="Left Arrow 1">
            <a:extLst>
              <a:ext uri="{FF2B5EF4-FFF2-40B4-BE49-F238E27FC236}">
                <a16:creationId xmlns="" xmlns:a16="http://schemas.microsoft.com/office/drawing/2014/main" id="{50F5CD22-53BE-4417-B88B-62E5F3FD7794}"/>
              </a:ext>
            </a:extLst>
          </p:cNvPr>
          <p:cNvSpPr>
            <a:spLocks noChangeAspect="1"/>
          </p:cNvSpPr>
          <p:nvPr/>
        </p:nvSpPr>
        <p:spPr>
          <a:xfrm>
            <a:off x="4344355" y="3442642"/>
            <a:ext cx="670259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51" name="Graphic 150" descr="Star">
            <a:extLst>
              <a:ext uri="{FF2B5EF4-FFF2-40B4-BE49-F238E27FC236}">
                <a16:creationId xmlns="" xmlns:a16="http://schemas.microsoft.com/office/drawing/2014/main" id="{C060CD20-95CA-45D5-B7B3-1F7E66A1D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9195" y="2663457"/>
            <a:ext cx="393288" cy="426062"/>
          </a:xfrm>
          <a:prstGeom prst="rect">
            <a:avLst/>
          </a:prstGeom>
        </p:spPr>
      </p:pic>
      <p:pic>
        <p:nvPicPr>
          <p:cNvPr id="152" name="Graphic 151" descr="Single gear">
            <a:extLst>
              <a:ext uri="{FF2B5EF4-FFF2-40B4-BE49-F238E27FC236}">
                <a16:creationId xmlns="" xmlns:a16="http://schemas.microsoft.com/office/drawing/2014/main" id="{F8C1981C-D82A-47BE-B271-50E07F60E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5667" y="2324315"/>
            <a:ext cx="653370" cy="707817"/>
          </a:xfrm>
          <a:prstGeom prst="rect">
            <a:avLst/>
          </a:prstGeom>
        </p:spPr>
      </p:pic>
      <p:pic>
        <p:nvPicPr>
          <p:cNvPr id="153" name="Graphic 152" descr="Shooting star">
            <a:extLst>
              <a:ext uri="{FF2B5EF4-FFF2-40B4-BE49-F238E27FC236}">
                <a16:creationId xmlns="" xmlns:a16="http://schemas.microsoft.com/office/drawing/2014/main" id="{9C84AC44-56A9-40BF-A199-D0F0E0464F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0185" y="5230849"/>
            <a:ext cx="433302" cy="469410"/>
          </a:xfrm>
          <a:prstGeom prst="rect">
            <a:avLst/>
          </a:prstGeom>
        </p:spPr>
      </p:pic>
      <p:pic>
        <p:nvPicPr>
          <p:cNvPr id="154" name="Graphic 153" descr="World">
            <a:extLst>
              <a:ext uri="{FF2B5EF4-FFF2-40B4-BE49-F238E27FC236}">
                <a16:creationId xmlns="" xmlns:a16="http://schemas.microsoft.com/office/drawing/2014/main" id="{76364BF5-315F-437E-8062-0740F6EDC0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73250" y="5391172"/>
            <a:ext cx="473461" cy="512916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F493F7F1-8FA9-4296-9E79-E1C374704B6C}"/>
              </a:ext>
            </a:extLst>
          </p:cNvPr>
          <p:cNvCxnSpPr>
            <a:cxnSpLocks/>
          </p:cNvCxnSpPr>
          <p:nvPr/>
        </p:nvCxnSpPr>
        <p:spPr>
          <a:xfrm flipH="1" flipV="1">
            <a:off x="5822819" y="1472902"/>
            <a:ext cx="976079" cy="618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Penyusunan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Renbis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RBA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9">
            <a:extLst>
              <a:ext uri="{FF2B5EF4-FFF2-40B4-BE49-F238E27FC236}">
                <a16:creationId xmlns="" xmlns:a16="http://schemas.microsoft.com/office/drawing/2014/main" id="{E04A6A80-36DF-479E-AAD2-774ADBD9E0C8}"/>
              </a:ext>
            </a:extLst>
          </p:cNvPr>
          <p:cNvGrpSpPr/>
          <p:nvPr/>
        </p:nvGrpSpPr>
        <p:grpSpPr>
          <a:xfrm>
            <a:off x="6101660" y="1502122"/>
            <a:ext cx="3029795" cy="1661994"/>
            <a:chOff x="2551706" y="4283314"/>
            <a:chExt cx="1403938" cy="1661994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603D8DE-B71F-4506-8926-36755F9C7E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RBA yang </a:t>
              </a:r>
              <a:r>
                <a:rPr lang="en-ID" sz="1400" dirty="0" err="1">
                  <a:solidFill>
                    <a:schemeClr val="accent2">
                      <a:lumMod val="75000"/>
                    </a:schemeClr>
                  </a:solidFill>
                </a:rPr>
                <a:t>telah</a:t>
              </a: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2">
                      <a:lumMod val="75000"/>
                    </a:schemeClr>
                  </a:solidFill>
                </a:rPr>
                <a:t>disetujui</a:t>
              </a: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2">
                      <a:lumMod val="75000"/>
                    </a:schemeClr>
                  </a:solidFill>
                </a:rPr>
                <a:t>Kemenkeu</a:t>
              </a: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2">
                      <a:lumMod val="75000"/>
                    </a:schemeClr>
                  </a:solidFill>
                </a:rPr>
                <a:t>dikaji</a:t>
              </a: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2">
                      <a:lumMod val="75000"/>
                    </a:schemeClr>
                  </a:solidFill>
                </a:rPr>
                <a:t>kembali</a:t>
              </a:r>
              <a:r>
                <a:rPr lang="en-ID" sz="1400" dirty="0">
                  <a:solidFill>
                    <a:schemeClr val="accent2">
                      <a:lumMod val="75000"/>
                    </a:schemeClr>
                  </a:solidFill>
                </a:rPr>
                <a:t> oleh DJA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H</a:t>
              </a:r>
              <a:r>
                <a:rPr lang="en-ID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al-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hal</a:t>
              </a:r>
              <a:r>
                <a:rPr lang="en-ID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dikaji</a:t>
              </a:r>
              <a:r>
                <a:rPr lang="en-ID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tandar</a:t>
              </a:r>
              <a:r>
                <a:rPr lang="en-ID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Biaya</a:t>
              </a:r>
              <a:endParaRPr lang="en-ID" altLang="ko-KR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A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nggaran</a:t>
              </a:r>
              <a:endParaRPr lang="en-ID" altLang="ko-KR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inerja</a:t>
              </a:r>
              <a:r>
                <a:rPr lang="en-ID" altLang="ko-KR" sz="14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4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Keuangan</a:t>
              </a:r>
              <a:endParaRPr lang="ko-KR" altLang="en-US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A93B069-5682-44AC-BEFD-3AE4B8FC948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Mengkaji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 RBA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="" xmlns:a16="http://schemas.microsoft.com/office/drawing/2014/main" id="{9E098A90-E1E7-4BB0-91A4-1A77E84CABA4}"/>
              </a:ext>
            </a:extLst>
          </p:cNvPr>
          <p:cNvGrpSpPr/>
          <p:nvPr/>
        </p:nvGrpSpPr>
        <p:grpSpPr>
          <a:xfrm>
            <a:off x="782815" y="778960"/>
            <a:ext cx="2870213" cy="2308324"/>
            <a:chOff x="2551706" y="4283314"/>
            <a:chExt cx="1403938" cy="2308324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0651ED4-0A55-4220-97B5-C08E53D079F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BLU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mengajukan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RBA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kepada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menteri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/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pimpinan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lembaga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/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kepala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SKPD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untuk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dibahas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sebagai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bagian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dari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RKA-KL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RBA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disertai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dengan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usulan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standar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pelayanan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minimum dan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biaya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dari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keluaran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yang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akan</a:t>
              </a:r>
              <a:r>
                <a:rPr lang="en-ID" sz="14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400" dirty="0" err="1">
                  <a:solidFill>
                    <a:schemeClr val="accent3">
                      <a:lumMod val="75000"/>
                    </a:schemeClr>
                  </a:solidFill>
                </a:rPr>
                <a:t>dihasilkan</a:t>
              </a:r>
              <a:endParaRPr lang="ko-KR" altLang="en-US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622C944-4D22-408E-8ECC-0632BA7D55E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Mengajukan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RBA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="" xmlns:a16="http://schemas.microsoft.com/office/drawing/2014/main" id="{0353E0D3-2CAC-4AA7-9404-CF0B19E04159}"/>
              </a:ext>
            </a:extLst>
          </p:cNvPr>
          <p:cNvGrpSpPr/>
          <p:nvPr/>
        </p:nvGrpSpPr>
        <p:grpSpPr>
          <a:xfrm>
            <a:off x="17937" y="2787876"/>
            <a:ext cx="2870213" cy="744215"/>
            <a:chOff x="2551706" y="4376220"/>
            <a:chExt cx="1403938" cy="74421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A01C0C7-7CE6-4E15-9C2D-43AEE03C5A6A}"/>
                </a:ext>
              </a:extLst>
            </p:cNvPr>
            <p:cNvSpPr txBox="1"/>
            <p:nvPr/>
          </p:nvSpPr>
          <p:spPr>
            <a:xfrm>
              <a:off x="2551706" y="4843436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accent6">
                      <a:lumMod val="75000"/>
                    </a:schemeClr>
                  </a:solidFill>
                </a:rPr>
                <a:t>RBA </a:t>
              </a:r>
              <a:r>
                <a:rPr lang="en-ID" sz="1200" dirty="0" err="1">
                  <a:solidFill>
                    <a:schemeClr val="accent6">
                      <a:lumMod val="75000"/>
                    </a:schemeClr>
                  </a:solidFill>
                </a:rPr>
                <a:t>Definitif</a:t>
              </a:r>
              <a:r>
                <a:rPr lang="en-ID" sz="12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6">
                      <a:lumMod val="75000"/>
                    </a:schemeClr>
                  </a:solidFill>
                </a:rPr>
                <a:t>disusun</a:t>
              </a:r>
              <a:r>
                <a:rPr lang="en-ID" sz="12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6">
                      <a:lumMod val="75000"/>
                    </a:schemeClr>
                  </a:solidFill>
                </a:rPr>
                <a:t>menjadi</a:t>
              </a:r>
              <a:r>
                <a:rPr lang="en-ID" sz="1200" dirty="0">
                  <a:solidFill>
                    <a:schemeClr val="accent6">
                      <a:lumMod val="75000"/>
                    </a:schemeClr>
                  </a:solidFill>
                </a:rPr>
                <a:t> DIPA BLU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F89E440-5576-4F90-9091-86BCF4E84309}"/>
                </a:ext>
              </a:extLst>
            </p:cNvPr>
            <p:cNvSpPr txBox="1"/>
            <p:nvPr/>
          </p:nvSpPr>
          <p:spPr>
            <a:xfrm>
              <a:off x="2551706" y="4376220"/>
              <a:ext cx="140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DIPA BLU</a:t>
              </a:r>
              <a:endParaRPr lang="ko-KR" altLang="en-US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8">
            <a:extLst>
              <a:ext uri="{FF2B5EF4-FFF2-40B4-BE49-F238E27FC236}">
                <a16:creationId xmlns="" xmlns:a16="http://schemas.microsoft.com/office/drawing/2014/main" id="{5DB5BE20-7461-42A4-971F-900BF48404E7}"/>
              </a:ext>
            </a:extLst>
          </p:cNvPr>
          <p:cNvGrpSpPr/>
          <p:nvPr/>
        </p:nvGrpSpPr>
        <p:grpSpPr>
          <a:xfrm>
            <a:off x="462843" y="5083919"/>
            <a:ext cx="2870213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4B96329-DB3C-4206-8C23-8EB04347E96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Setelah APBN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ditetapkan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pimpinan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BLU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melakukan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penyesuaian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atas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RBA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menjadi</a:t>
              </a:r>
              <a:r>
                <a:rPr lang="en-ID" sz="1200" dirty="0">
                  <a:solidFill>
                    <a:schemeClr val="accent5">
                      <a:lumMod val="75000"/>
                    </a:schemeClr>
                  </a:solidFill>
                </a:rPr>
                <a:t> RBA </a:t>
              </a:r>
              <a:r>
                <a:rPr lang="en-ID" sz="1200" dirty="0" err="1">
                  <a:solidFill>
                    <a:schemeClr val="accent5">
                      <a:lumMod val="75000"/>
                    </a:schemeClr>
                  </a:solidFill>
                </a:rPr>
                <a:t>definitif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FDF9457-11C7-4E87-835D-B02A013F03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solidFill>
                    <a:schemeClr val="accent5"/>
                  </a:solidFill>
                  <a:cs typeface="Arial" pitchFamily="34" charset="0"/>
                </a:rPr>
                <a:t>Mengkaji</a:t>
              </a:r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5"/>
                  </a:solidFill>
                  <a:cs typeface="Arial" pitchFamily="34" charset="0"/>
                </a:rPr>
                <a:t>Kembali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1">
            <a:extLst>
              <a:ext uri="{FF2B5EF4-FFF2-40B4-BE49-F238E27FC236}">
                <a16:creationId xmlns="" xmlns:a16="http://schemas.microsoft.com/office/drawing/2014/main" id="{17F6B9F8-A131-488E-B7FD-965F60F6ED79}"/>
              </a:ext>
            </a:extLst>
          </p:cNvPr>
          <p:cNvGrpSpPr/>
          <p:nvPr/>
        </p:nvGrpSpPr>
        <p:grpSpPr>
          <a:xfrm>
            <a:off x="6229448" y="4760753"/>
            <a:ext cx="2870214" cy="1661994"/>
            <a:chOff x="2551706" y="4283314"/>
            <a:chExt cx="1403938" cy="166199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177B7E-9D98-46BB-818A-BC029683F7C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Besaran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persentase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ambang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batas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ditentukan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dengan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mempertimbangkan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fluktuasi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kegiatan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operasional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BLU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Pembahasan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bersama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antara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Direktorat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Jenderal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Anggaran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dengan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unit yang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berwenang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pada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kementerian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/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lembaga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serta</a:t>
              </a:r>
              <a:r>
                <a:rPr lang="en-ID" sz="1200" dirty="0">
                  <a:solidFill>
                    <a:schemeClr val="accent1">
                      <a:lumMod val="75000"/>
                    </a:schemeClr>
                  </a:solidFill>
                </a:rPr>
                <a:t> BLU yang </a:t>
              </a:r>
              <a:r>
                <a:rPr lang="en-ID" sz="1200" dirty="0" err="1">
                  <a:solidFill>
                    <a:schemeClr val="accent1">
                      <a:lumMod val="75000"/>
                    </a:schemeClr>
                  </a:solidFill>
                </a:rPr>
                <a:t>bersangkutan</a:t>
              </a:r>
              <a:endParaRPr lang="ko-KR" altLang="en-US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842450B-FF2D-49D3-927B-5E62597394F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b="1" dirty="0">
                  <a:solidFill>
                    <a:schemeClr val="accent1">
                      <a:lumMod val="75000"/>
                    </a:schemeClr>
                  </a:solidFill>
                </a:rPr>
                <a:t>Dasar RKAKL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">
            <a:extLst>
              <a:ext uri="{FF2B5EF4-FFF2-40B4-BE49-F238E27FC236}">
                <a16:creationId xmlns="" xmlns:a16="http://schemas.microsoft.com/office/drawing/2014/main" id="{D1DEE90F-4C9B-44AD-8366-D7D4556E08CD}"/>
              </a:ext>
            </a:extLst>
          </p:cNvPr>
          <p:cNvGrpSpPr/>
          <p:nvPr/>
        </p:nvGrpSpPr>
        <p:grpSpPr>
          <a:xfrm>
            <a:off x="2976746" y="1734794"/>
            <a:ext cx="3596710" cy="3864083"/>
            <a:chOff x="2339753" y="1700808"/>
            <a:chExt cx="4362641" cy="4326417"/>
          </a:xfrm>
        </p:grpSpPr>
        <p:sp>
          <p:nvSpPr>
            <p:cNvPr id="39" name="Chord 4">
              <a:extLst>
                <a:ext uri="{FF2B5EF4-FFF2-40B4-BE49-F238E27FC236}">
                  <a16:creationId xmlns="" xmlns:a16="http://schemas.microsoft.com/office/drawing/2014/main" id="{D08BBC2D-8923-4FDC-8705-1F3AE9BA503D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Chord 16">
              <a:extLst>
                <a:ext uri="{FF2B5EF4-FFF2-40B4-BE49-F238E27FC236}">
                  <a16:creationId xmlns="" xmlns:a16="http://schemas.microsoft.com/office/drawing/2014/main" id="{AEDE6EED-4E78-43A6-852E-74A225B35418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Chord 17">
              <a:extLst>
                <a:ext uri="{FF2B5EF4-FFF2-40B4-BE49-F238E27FC236}">
                  <a16:creationId xmlns="" xmlns:a16="http://schemas.microsoft.com/office/drawing/2014/main" id="{80FE2E76-18BC-4E6E-B9B5-43CD35424AF9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Chord 15">
              <a:extLst>
                <a:ext uri="{FF2B5EF4-FFF2-40B4-BE49-F238E27FC236}">
                  <a16:creationId xmlns="" xmlns:a16="http://schemas.microsoft.com/office/drawing/2014/main" id="{3AAF4442-3268-4E48-8E75-1849AEE25F01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Chord 13">
              <a:extLst>
                <a:ext uri="{FF2B5EF4-FFF2-40B4-BE49-F238E27FC236}">
                  <a16:creationId xmlns="" xmlns:a16="http://schemas.microsoft.com/office/drawing/2014/main" id="{F7B62EDA-105A-4F81-978D-3D8EC2669618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rgbClr val="F8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2FEBAE-91BA-4A0A-A0F5-4A949DA3F5AF}"/>
              </a:ext>
            </a:extLst>
          </p:cNvPr>
          <p:cNvSpPr txBox="1"/>
          <p:nvPr/>
        </p:nvSpPr>
        <p:spPr>
          <a:xfrm>
            <a:off x="4188418" y="2144610"/>
            <a:ext cx="140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Mengajukan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RBA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C04C063-ACEE-4ACC-8C17-159CE397E8C1}"/>
              </a:ext>
            </a:extLst>
          </p:cNvPr>
          <p:cNvSpPr txBox="1"/>
          <p:nvPr/>
        </p:nvSpPr>
        <p:spPr>
          <a:xfrm>
            <a:off x="5397631" y="3175588"/>
            <a:ext cx="123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Mengkaji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RBA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D9C99B1-DD22-4819-AF32-E9347DFC5EA9}"/>
              </a:ext>
            </a:extLst>
          </p:cNvPr>
          <p:cNvSpPr txBox="1"/>
          <p:nvPr/>
        </p:nvSpPr>
        <p:spPr>
          <a:xfrm>
            <a:off x="5015351" y="4566779"/>
            <a:ext cx="123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RKAKL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2F641FE-EE1B-4734-93FA-D53D0B6D503A}"/>
              </a:ext>
            </a:extLst>
          </p:cNvPr>
          <p:cNvSpPr txBox="1"/>
          <p:nvPr/>
        </p:nvSpPr>
        <p:spPr>
          <a:xfrm>
            <a:off x="3408054" y="4420828"/>
            <a:ext cx="123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RBA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Definitif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8738273-5D10-4A0E-8FD5-F3AB15D8C96A}"/>
              </a:ext>
            </a:extLst>
          </p:cNvPr>
          <p:cNvSpPr txBox="1"/>
          <p:nvPr/>
        </p:nvSpPr>
        <p:spPr>
          <a:xfrm>
            <a:off x="2950371" y="2889196"/>
            <a:ext cx="123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DIPA BLU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Flowchart: Merge 44">
            <a:extLst>
              <a:ext uri="{FF2B5EF4-FFF2-40B4-BE49-F238E27FC236}">
                <a16:creationId xmlns="" xmlns:a16="http://schemas.microsoft.com/office/drawing/2014/main" id="{4833274E-73C6-41C1-A0FF-2B0B22214D38}"/>
              </a:ext>
            </a:extLst>
          </p:cNvPr>
          <p:cNvSpPr/>
          <p:nvPr/>
        </p:nvSpPr>
        <p:spPr>
          <a:xfrm rot="13127924">
            <a:off x="3980251" y="2223841"/>
            <a:ext cx="373021" cy="332023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Flowchart: Merge 45">
            <a:extLst>
              <a:ext uri="{FF2B5EF4-FFF2-40B4-BE49-F238E27FC236}">
                <a16:creationId xmlns="" xmlns:a16="http://schemas.microsoft.com/office/drawing/2014/main" id="{9BA0AA0C-5EA3-43E2-BC55-107FBF591972}"/>
              </a:ext>
            </a:extLst>
          </p:cNvPr>
          <p:cNvSpPr/>
          <p:nvPr/>
        </p:nvSpPr>
        <p:spPr>
          <a:xfrm rot="17280108">
            <a:off x="5562927" y="2474625"/>
            <a:ext cx="404106" cy="30648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Flowchart: Merge 46">
            <a:extLst>
              <a:ext uri="{FF2B5EF4-FFF2-40B4-BE49-F238E27FC236}">
                <a16:creationId xmlns="" xmlns:a16="http://schemas.microsoft.com/office/drawing/2014/main" id="{42CD9D99-760E-4893-9044-AA1A15849146}"/>
              </a:ext>
            </a:extLst>
          </p:cNvPr>
          <p:cNvSpPr/>
          <p:nvPr/>
        </p:nvSpPr>
        <p:spPr>
          <a:xfrm>
            <a:off x="5830142" y="4242347"/>
            <a:ext cx="373021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Flowchart: Merge 47">
            <a:extLst>
              <a:ext uri="{FF2B5EF4-FFF2-40B4-BE49-F238E27FC236}">
                <a16:creationId xmlns="" xmlns:a16="http://schemas.microsoft.com/office/drawing/2014/main" id="{4E529683-3F21-42CC-94B8-4A78380ED2F3}"/>
              </a:ext>
            </a:extLst>
          </p:cNvPr>
          <p:cNvSpPr/>
          <p:nvPr/>
        </p:nvSpPr>
        <p:spPr>
          <a:xfrm rot="4209759">
            <a:off x="4375977" y="5025609"/>
            <a:ext cx="404106" cy="30648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lowchart: Merge 48">
            <a:extLst>
              <a:ext uri="{FF2B5EF4-FFF2-40B4-BE49-F238E27FC236}">
                <a16:creationId xmlns="" xmlns:a16="http://schemas.microsoft.com/office/drawing/2014/main" id="{42B74221-FAB6-43E9-9665-BFA2A803CE86}"/>
              </a:ext>
            </a:extLst>
          </p:cNvPr>
          <p:cNvSpPr/>
          <p:nvPr/>
        </p:nvSpPr>
        <p:spPr>
          <a:xfrm rot="8789740">
            <a:off x="3226406" y="3852853"/>
            <a:ext cx="373021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678C83-B133-4843-BFD7-9AF71A2A2883}"/>
              </a:ext>
            </a:extLst>
          </p:cNvPr>
          <p:cNvSpPr/>
          <p:nvPr/>
        </p:nvSpPr>
        <p:spPr>
          <a:xfrm>
            <a:off x="4093747" y="3272346"/>
            <a:ext cx="1332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RBA</a:t>
            </a: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Pengajuan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Penetapan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RBA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>
            <a:extLst>
              <a:ext uri="{FF2B5EF4-FFF2-40B4-BE49-F238E27FC236}">
                <a16:creationId xmlns="" xmlns:a16="http://schemas.microsoft.com/office/drawing/2014/main" id="{123EEBFF-6507-4324-B86E-3CC45DABDF12}"/>
              </a:ext>
            </a:extLst>
          </p:cNvPr>
          <p:cNvSpPr/>
          <p:nvPr/>
        </p:nvSpPr>
        <p:spPr>
          <a:xfrm>
            <a:off x="3874629" y="4156186"/>
            <a:ext cx="3035166" cy="1360696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4">
            <a:extLst>
              <a:ext uri="{FF2B5EF4-FFF2-40B4-BE49-F238E27FC236}">
                <a16:creationId xmlns="" xmlns:a16="http://schemas.microsoft.com/office/drawing/2014/main" id="{C45AC693-B262-45B9-867A-D5F9AD34C7C0}"/>
              </a:ext>
            </a:extLst>
          </p:cNvPr>
          <p:cNvSpPr/>
          <p:nvPr/>
        </p:nvSpPr>
        <p:spPr>
          <a:xfrm>
            <a:off x="2976962" y="2443527"/>
            <a:ext cx="1530856" cy="1658427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7">
            <a:extLst>
              <a:ext uri="{FF2B5EF4-FFF2-40B4-BE49-F238E27FC236}">
                <a16:creationId xmlns="" xmlns:a16="http://schemas.microsoft.com/office/drawing/2014/main" id="{7A6BE3C5-5C3E-4294-84A7-ED61527E2920}"/>
              </a:ext>
            </a:extLst>
          </p:cNvPr>
          <p:cNvSpPr/>
          <p:nvPr/>
        </p:nvSpPr>
        <p:spPr>
          <a:xfrm>
            <a:off x="4858079" y="2378531"/>
            <a:ext cx="1530856" cy="1658427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Block Arc 14">
            <a:extLst>
              <a:ext uri="{FF2B5EF4-FFF2-40B4-BE49-F238E27FC236}">
                <a16:creationId xmlns="" xmlns:a16="http://schemas.microsoft.com/office/drawing/2014/main" id="{D34016F8-60EE-4B10-8942-DBE86DFAC34D}"/>
              </a:ext>
            </a:extLst>
          </p:cNvPr>
          <p:cNvSpPr/>
          <p:nvPr/>
        </p:nvSpPr>
        <p:spPr>
          <a:xfrm rot="10800000">
            <a:off x="4633176" y="2123633"/>
            <a:ext cx="1981537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5">
            <a:extLst>
              <a:ext uri="{FF2B5EF4-FFF2-40B4-BE49-F238E27FC236}">
                <a16:creationId xmlns="" xmlns:a16="http://schemas.microsoft.com/office/drawing/2014/main" id="{F3443CBA-D316-4054-AA9C-DDED9C2875E5}"/>
              </a:ext>
            </a:extLst>
          </p:cNvPr>
          <p:cNvCxnSpPr/>
          <p:nvPr/>
        </p:nvCxnSpPr>
        <p:spPr>
          <a:xfrm rot="10800000" flipH="1">
            <a:off x="6545245" y="3235064"/>
            <a:ext cx="432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16">
            <a:extLst>
              <a:ext uri="{FF2B5EF4-FFF2-40B4-BE49-F238E27FC236}">
                <a16:creationId xmlns="" xmlns:a16="http://schemas.microsoft.com/office/drawing/2014/main" id="{4FDA62B5-689A-4D26-BB23-A83D48763730}"/>
              </a:ext>
            </a:extLst>
          </p:cNvPr>
          <p:cNvCxnSpPr>
            <a:cxnSpLocks/>
          </p:cNvCxnSpPr>
          <p:nvPr/>
        </p:nvCxnSpPr>
        <p:spPr>
          <a:xfrm>
            <a:off x="5945982" y="4163437"/>
            <a:ext cx="170922" cy="43040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="" xmlns:a16="http://schemas.microsoft.com/office/drawing/2014/main" id="{577D2818-D3D0-4161-BB8A-222AEF00B887}"/>
              </a:ext>
            </a:extLst>
          </p:cNvPr>
          <p:cNvCxnSpPr>
            <a:cxnSpLocks/>
          </p:cNvCxnSpPr>
          <p:nvPr/>
        </p:nvCxnSpPr>
        <p:spPr>
          <a:xfrm flipH="1">
            <a:off x="4779824" y="4036957"/>
            <a:ext cx="268431" cy="3931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Group 46">
            <a:extLst>
              <a:ext uri="{FF2B5EF4-FFF2-40B4-BE49-F238E27FC236}">
                <a16:creationId xmlns="" xmlns:a16="http://schemas.microsoft.com/office/drawing/2014/main" id="{8107172D-6E95-416F-A01A-DD23ECEA71AC}"/>
              </a:ext>
            </a:extLst>
          </p:cNvPr>
          <p:cNvGrpSpPr/>
          <p:nvPr/>
        </p:nvGrpSpPr>
        <p:grpSpPr>
          <a:xfrm>
            <a:off x="147380" y="2797122"/>
            <a:ext cx="1474303" cy="2166504"/>
            <a:chOff x="993672" y="3698889"/>
            <a:chExt cx="1998939" cy="206624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A795CDB-E027-4097-A0E0-31B2F8DDB4ED}"/>
                </a:ext>
              </a:extLst>
            </p:cNvPr>
            <p:cNvSpPr txBox="1"/>
            <p:nvPr/>
          </p:nvSpPr>
          <p:spPr>
            <a:xfrm>
              <a:off x="993672" y="3698889"/>
              <a:ext cx="1989413" cy="29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DIPA BLU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D80181D-5C01-478F-88C6-5D8B993D2879}"/>
                </a:ext>
              </a:extLst>
            </p:cNvPr>
            <p:cNvSpPr txBox="1"/>
            <p:nvPr/>
          </p:nvSpPr>
          <p:spPr>
            <a:xfrm>
              <a:off x="1003198" y="3915873"/>
              <a:ext cx="1989413" cy="184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DIPA BLU yang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telah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disahkan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oleh Menteri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Keuangan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c.q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Direktur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Jenderal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Perbedaharaan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menjadi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dasar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bagi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penarikan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dana yang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bersumber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3">
                      <a:lumMod val="75000"/>
                    </a:schemeClr>
                  </a:solidFill>
                </a:rPr>
                <a:t>dari</a:t>
              </a:r>
              <a:r>
                <a:rPr lang="en-ID" sz="1200" dirty="0">
                  <a:solidFill>
                    <a:schemeClr val="accent3">
                      <a:lumMod val="75000"/>
                    </a:schemeClr>
                  </a:solidFill>
                </a:rPr>
                <a:t> APBN</a:t>
              </a:r>
              <a:endParaRPr lang="ko-KR" altLang="en-US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9">
            <a:extLst>
              <a:ext uri="{FF2B5EF4-FFF2-40B4-BE49-F238E27FC236}">
                <a16:creationId xmlns="" xmlns:a16="http://schemas.microsoft.com/office/drawing/2014/main" id="{6A71F10E-350F-463B-8024-DB8654A17BBA}"/>
              </a:ext>
            </a:extLst>
          </p:cNvPr>
          <p:cNvGrpSpPr/>
          <p:nvPr/>
        </p:nvGrpSpPr>
        <p:grpSpPr>
          <a:xfrm>
            <a:off x="768710" y="1124745"/>
            <a:ext cx="1836382" cy="863315"/>
            <a:chOff x="993672" y="3698889"/>
            <a:chExt cx="1998939" cy="86331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F42ED45-D864-4FEC-B7FF-73541D5D3BA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SPM LS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A5AC48B-BEF8-4461-92FE-6D1FFCA81BE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Belanja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Pegawai</a:t>
              </a:r>
              <a:endPara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Belanja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Modal</a:t>
              </a:r>
            </a:p>
            <a:p>
              <a:pPr algn="r"/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Belanja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Barang</a:t>
              </a:r>
              <a:endParaRPr lang="ko-KR" altLang="en-US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2">
            <a:extLst>
              <a:ext uri="{FF2B5EF4-FFF2-40B4-BE49-F238E27FC236}">
                <a16:creationId xmlns="" xmlns:a16="http://schemas.microsoft.com/office/drawing/2014/main" id="{1AEA06E2-2417-43A9-9BF7-27ED27022012}"/>
              </a:ext>
            </a:extLst>
          </p:cNvPr>
          <p:cNvGrpSpPr/>
          <p:nvPr/>
        </p:nvGrpSpPr>
        <p:grpSpPr>
          <a:xfrm>
            <a:off x="5165901" y="1260908"/>
            <a:ext cx="1836382" cy="863315"/>
            <a:chOff x="993672" y="3698889"/>
            <a:chExt cx="1998939" cy="86331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B244FA8-D649-42FF-A4E8-DF006039302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SP2D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D3FCEC6-6174-420A-BB5B-E2E323DC361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SPM yang </a:t>
              </a:r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diajukan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, KPPN </a:t>
              </a:r>
              <a:r>
                <a:rPr lang="en-US" altLang="ko-KR" sz="1200" dirty="0" err="1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menerbitkan</a:t>
              </a:r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SP2D</a:t>
              </a:r>
              <a:endParaRPr lang="ko-KR" altLang="en-US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5">
            <a:extLst>
              <a:ext uri="{FF2B5EF4-FFF2-40B4-BE49-F238E27FC236}">
                <a16:creationId xmlns="" xmlns:a16="http://schemas.microsoft.com/office/drawing/2014/main" id="{345329EA-6A2F-4575-B2FD-6E76B6C1EC87}"/>
              </a:ext>
            </a:extLst>
          </p:cNvPr>
          <p:cNvGrpSpPr/>
          <p:nvPr/>
        </p:nvGrpSpPr>
        <p:grpSpPr>
          <a:xfrm>
            <a:off x="7712485" y="2653423"/>
            <a:ext cx="1277110" cy="1502762"/>
            <a:chOff x="961307" y="3608096"/>
            <a:chExt cx="2031304" cy="94953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3DF3F81-179E-491C-B4C2-C1123A51FF30}"/>
                </a:ext>
              </a:extLst>
            </p:cNvPr>
            <p:cNvSpPr txBox="1"/>
            <p:nvPr/>
          </p:nvSpPr>
          <p:spPr>
            <a:xfrm>
              <a:off x="961307" y="3608096"/>
              <a:ext cx="1989413" cy="33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dipergunakan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6EB20FE-074F-4D82-973C-DE5F73B0F455}"/>
                </a:ext>
              </a:extLst>
            </p:cNvPr>
            <p:cNvSpPr txBox="1"/>
            <p:nvPr/>
          </p:nvSpPr>
          <p:spPr>
            <a:xfrm>
              <a:off x="1003198" y="3915873"/>
              <a:ext cx="1989413" cy="64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PNBP BLU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dipergunakan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RBA)</a:t>
              </a:r>
            </a:p>
          </p:txBody>
        </p:sp>
      </p:grpSp>
      <p:grpSp>
        <p:nvGrpSpPr>
          <p:cNvPr id="35" name="Group 58">
            <a:extLst>
              <a:ext uri="{FF2B5EF4-FFF2-40B4-BE49-F238E27FC236}">
                <a16:creationId xmlns="" xmlns:a16="http://schemas.microsoft.com/office/drawing/2014/main" id="{10B9C654-554D-4536-B8A5-C51820207173}"/>
              </a:ext>
            </a:extLst>
          </p:cNvPr>
          <p:cNvGrpSpPr/>
          <p:nvPr/>
        </p:nvGrpSpPr>
        <p:grpSpPr>
          <a:xfrm>
            <a:off x="6735774" y="4476830"/>
            <a:ext cx="2408226" cy="863315"/>
            <a:chOff x="993672" y="3698889"/>
            <a:chExt cx="1998939" cy="863315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A4DE2E0-E8A0-41B8-A86C-B8BA2850F10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Pengesahan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500C850-D636-4DF0-8560-7A57D3EC95B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Setiap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triwulan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BLU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membuat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Surat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Perintah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Membayar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accent2">
                      <a:lumMod val="75000"/>
                    </a:schemeClr>
                  </a:solidFill>
                </a:rPr>
                <a:t>Pengesahan</a:t>
              </a:r>
              <a:r>
                <a:rPr lang="en-ID" sz="1200" dirty="0">
                  <a:solidFill>
                    <a:schemeClr val="accent2">
                      <a:lumMod val="75000"/>
                    </a:schemeClr>
                  </a:solidFill>
                </a:rPr>
                <a:t> (SP3B)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="" xmlns:a16="http://schemas.microsoft.com/office/drawing/2014/main" id="{C5D08EA5-8B48-4D8B-A940-A4EA9FD59310}"/>
              </a:ext>
            </a:extLst>
          </p:cNvPr>
          <p:cNvGrpSpPr/>
          <p:nvPr/>
        </p:nvGrpSpPr>
        <p:grpSpPr>
          <a:xfrm>
            <a:off x="2367959" y="4342468"/>
            <a:ext cx="1836382" cy="863315"/>
            <a:chOff x="993672" y="3698889"/>
            <a:chExt cx="1998939" cy="86331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BC7A43C-364A-4DA6-B3E0-3A2A75F803A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SP3B dan SP2B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581C156-5157-49F5-83F0-8E5EFAD5905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SP3B BLU </a:t>
              </a:r>
              <a:r>
                <a:rPr lang="en-US" altLang="ko-KR" sz="12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maka</a:t>
              </a:r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KPPN </a:t>
              </a:r>
              <a:r>
                <a:rPr lang="en-US" altLang="ko-KR" sz="1200" dirty="0" err="1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menerbitkan</a:t>
              </a:r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SP2B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68">
            <a:extLst>
              <a:ext uri="{FF2B5EF4-FFF2-40B4-BE49-F238E27FC236}">
                <a16:creationId xmlns="" xmlns:a16="http://schemas.microsoft.com/office/drawing/2014/main" id="{CBC44802-9255-4D49-B2DE-11C06B08E8F7}"/>
              </a:ext>
            </a:extLst>
          </p:cNvPr>
          <p:cNvSpPr/>
          <p:nvPr/>
        </p:nvSpPr>
        <p:spPr>
          <a:xfrm>
            <a:off x="6977245" y="2876317"/>
            <a:ext cx="664615" cy="7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69">
            <a:extLst>
              <a:ext uri="{FF2B5EF4-FFF2-40B4-BE49-F238E27FC236}">
                <a16:creationId xmlns="" xmlns:a16="http://schemas.microsoft.com/office/drawing/2014/main" id="{02DD754E-F3DF-4883-96C4-9B04FEFD7E7C}"/>
              </a:ext>
            </a:extLst>
          </p:cNvPr>
          <p:cNvSpPr/>
          <p:nvPr/>
        </p:nvSpPr>
        <p:spPr>
          <a:xfrm>
            <a:off x="5942090" y="4553920"/>
            <a:ext cx="664615" cy="7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70">
            <a:extLst>
              <a:ext uri="{FF2B5EF4-FFF2-40B4-BE49-F238E27FC236}">
                <a16:creationId xmlns="" xmlns:a16="http://schemas.microsoft.com/office/drawing/2014/main" id="{39FAE447-78DC-4997-8420-AE6910C2C542}"/>
              </a:ext>
            </a:extLst>
          </p:cNvPr>
          <p:cNvSpPr/>
          <p:nvPr/>
        </p:nvSpPr>
        <p:spPr>
          <a:xfrm>
            <a:off x="4293991" y="4414125"/>
            <a:ext cx="664615" cy="7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Block Arc 18">
            <a:extLst>
              <a:ext uri="{FF2B5EF4-FFF2-40B4-BE49-F238E27FC236}">
                <a16:creationId xmlns="" xmlns:a16="http://schemas.microsoft.com/office/drawing/2014/main" id="{C721DDD0-3679-4525-8D8B-9EF8A8773DA2}"/>
              </a:ext>
            </a:extLst>
          </p:cNvPr>
          <p:cNvSpPr/>
          <p:nvPr/>
        </p:nvSpPr>
        <p:spPr>
          <a:xfrm>
            <a:off x="2751623" y="2182067"/>
            <a:ext cx="1981537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="" xmlns:a16="http://schemas.microsoft.com/office/drawing/2014/main" id="{AEDB3045-CE96-496A-A4F8-9080FD4B957B}"/>
              </a:ext>
            </a:extLst>
          </p:cNvPr>
          <p:cNvCxnSpPr>
            <a:cxnSpLocks/>
            <a:endCxn id="57" idx="6"/>
          </p:cNvCxnSpPr>
          <p:nvPr/>
        </p:nvCxnSpPr>
        <p:spPr>
          <a:xfrm flipH="1" flipV="1">
            <a:off x="2378452" y="3196965"/>
            <a:ext cx="442641" cy="2033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20">
            <a:extLst>
              <a:ext uri="{FF2B5EF4-FFF2-40B4-BE49-F238E27FC236}">
                <a16:creationId xmlns="" xmlns:a16="http://schemas.microsoft.com/office/drawing/2014/main" id="{A7B3DBF3-68F1-4614-8BC8-44CB3BCB2C9B}"/>
              </a:ext>
            </a:extLst>
          </p:cNvPr>
          <p:cNvCxnSpPr>
            <a:cxnSpLocks/>
          </p:cNvCxnSpPr>
          <p:nvPr/>
        </p:nvCxnSpPr>
        <p:spPr>
          <a:xfrm flipH="1" flipV="1">
            <a:off x="3211511" y="1879111"/>
            <a:ext cx="137900" cy="41808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1">
            <a:extLst>
              <a:ext uri="{FF2B5EF4-FFF2-40B4-BE49-F238E27FC236}">
                <a16:creationId xmlns="" xmlns:a16="http://schemas.microsoft.com/office/drawing/2014/main" id="{C50D61CB-F1EE-4F3F-AC06-26175B306565}"/>
              </a:ext>
            </a:extLst>
          </p:cNvPr>
          <p:cNvCxnSpPr>
            <a:cxnSpLocks/>
          </p:cNvCxnSpPr>
          <p:nvPr/>
        </p:nvCxnSpPr>
        <p:spPr>
          <a:xfrm flipV="1">
            <a:off x="4289795" y="2005312"/>
            <a:ext cx="265846" cy="432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71">
            <a:extLst>
              <a:ext uri="{FF2B5EF4-FFF2-40B4-BE49-F238E27FC236}">
                <a16:creationId xmlns="" xmlns:a16="http://schemas.microsoft.com/office/drawing/2014/main" id="{79FDC903-C416-41B8-8428-9EEF1A65CE54}"/>
              </a:ext>
            </a:extLst>
          </p:cNvPr>
          <p:cNvSpPr/>
          <p:nvPr/>
        </p:nvSpPr>
        <p:spPr>
          <a:xfrm>
            <a:off x="1713837" y="2836965"/>
            <a:ext cx="664615" cy="7200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Oval 72">
            <a:extLst>
              <a:ext uri="{FF2B5EF4-FFF2-40B4-BE49-F238E27FC236}">
                <a16:creationId xmlns="" xmlns:a16="http://schemas.microsoft.com/office/drawing/2014/main" id="{7FC6847D-949F-407F-90B8-3C0BACE50D80}"/>
              </a:ext>
            </a:extLst>
          </p:cNvPr>
          <p:cNvSpPr/>
          <p:nvPr/>
        </p:nvSpPr>
        <p:spPr>
          <a:xfrm>
            <a:off x="2751622" y="1196402"/>
            <a:ext cx="664615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Oval 73">
            <a:extLst>
              <a:ext uri="{FF2B5EF4-FFF2-40B4-BE49-F238E27FC236}">
                <a16:creationId xmlns="" xmlns:a16="http://schemas.microsoft.com/office/drawing/2014/main" id="{61AEC3F1-7B1A-481D-8C05-6D1FD98DBC33}"/>
              </a:ext>
            </a:extLst>
          </p:cNvPr>
          <p:cNvSpPr/>
          <p:nvPr/>
        </p:nvSpPr>
        <p:spPr>
          <a:xfrm>
            <a:off x="4400851" y="1333296"/>
            <a:ext cx="664615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1">
            <a:extLst>
              <a:ext uri="{FF2B5EF4-FFF2-40B4-BE49-F238E27FC236}">
                <a16:creationId xmlns="" xmlns:a16="http://schemas.microsoft.com/office/drawing/2014/main" id="{67BF0DC5-54B4-4794-B53C-1ED39348B5BB}"/>
              </a:ext>
            </a:extLst>
          </p:cNvPr>
          <p:cNvSpPr>
            <a:spLocks noChangeAspect="1"/>
          </p:cNvSpPr>
          <p:nvPr/>
        </p:nvSpPr>
        <p:spPr>
          <a:xfrm>
            <a:off x="6110701" y="4739338"/>
            <a:ext cx="327393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5D248D-1B0F-4A71-82E9-D43B7AF5E2F4}"/>
              </a:ext>
            </a:extLst>
          </p:cNvPr>
          <p:cNvSpPr/>
          <p:nvPr/>
        </p:nvSpPr>
        <p:spPr>
          <a:xfrm>
            <a:off x="3205411" y="2683358"/>
            <a:ext cx="115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C32828-493E-4516-A832-EF2AE4969DAD}"/>
              </a:ext>
            </a:extLst>
          </p:cNvPr>
          <p:cNvSpPr/>
          <p:nvPr/>
        </p:nvSpPr>
        <p:spPr>
          <a:xfrm>
            <a:off x="4682347" y="2504733"/>
            <a:ext cx="1775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PNBP 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(BLU)</a:t>
            </a:r>
          </a:p>
        </p:txBody>
      </p:sp>
      <p:pic>
        <p:nvPicPr>
          <p:cNvPr id="7" name="Graphic 6" descr="Checklist">
            <a:extLst>
              <a:ext uri="{FF2B5EF4-FFF2-40B4-BE49-F238E27FC236}">
                <a16:creationId xmlns="" xmlns:a16="http://schemas.microsoft.com/office/drawing/2014/main" id="{E51D5791-11AF-42DE-A3B6-061A2F48E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03" y="2855117"/>
            <a:ext cx="608202" cy="658885"/>
          </a:xfrm>
          <a:prstGeom prst="rect">
            <a:avLst/>
          </a:prstGeom>
        </p:spPr>
      </p:pic>
      <p:pic>
        <p:nvPicPr>
          <p:cNvPr id="10" name="Graphic 9" descr="Money">
            <a:extLst>
              <a:ext uri="{FF2B5EF4-FFF2-40B4-BE49-F238E27FC236}">
                <a16:creationId xmlns="" xmlns:a16="http://schemas.microsoft.com/office/drawing/2014/main" id="{E847498B-BD72-4F0E-A75E-C8B198F7D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6256" y="1341728"/>
            <a:ext cx="539514" cy="584474"/>
          </a:xfrm>
          <a:prstGeom prst="rect">
            <a:avLst/>
          </a:prstGeom>
        </p:spPr>
      </p:pic>
      <p:pic>
        <p:nvPicPr>
          <p:cNvPr id="12" name="Graphic 11" descr="Document">
            <a:extLst>
              <a:ext uri="{FF2B5EF4-FFF2-40B4-BE49-F238E27FC236}">
                <a16:creationId xmlns="" xmlns:a16="http://schemas.microsoft.com/office/drawing/2014/main" id="{84476E69-D7FB-4B00-A019-6012A29462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6598" y="1245519"/>
            <a:ext cx="596613" cy="646331"/>
          </a:xfrm>
          <a:prstGeom prst="rect">
            <a:avLst/>
          </a:prstGeom>
        </p:spPr>
      </p:pic>
      <p:pic>
        <p:nvPicPr>
          <p:cNvPr id="15" name="Graphic 14" descr="Network">
            <a:extLst>
              <a:ext uri="{FF2B5EF4-FFF2-40B4-BE49-F238E27FC236}">
                <a16:creationId xmlns="" xmlns:a16="http://schemas.microsoft.com/office/drawing/2014/main" id="{71D6242A-AD4D-4973-AD4F-95B2CD5D56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7522" y="2727358"/>
            <a:ext cx="844062" cy="914400"/>
          </a:xfrm>
          <a:prstGeom prst="rect">
            <a:avLst/>
          </a:prstGeom>
        </p:spPr>
      </p:pic>
      <p:pic>
        <p:nvPicPr>
          <p:cNvPr id="72" name="Graphic 71" descr="Newspaper">
            <a:extLst>
              <a:ext uri="{FF2B5EF4-FFF2-40B4-BE49-F238E27FC236}">
                <a16:creationId xmlns="" xmlns:a16="http://schemas.microsoft.com/office/drawing/2014/main" id="{506BEDDB-92A1-4AA4-8642-7D788356A9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07336" y="4396499"/>
            <a:ext cx="647577" cy="701542"/>
          </a:xfrm>
          <a:prstGeom prst="rect">
            <a:avLst/>
          </a:prstGeom>
        </p:spPr>
      </p:pic>
      <p:sp>
        <p:nvSpPr>
          <p:cNvPr id="75" name="Down Arrow 5">
            <a:extLst>
              <a:ext uri="{FF2B5EF4-FFF2-40B4-BE49-F238E27FC236}">
                <a16:creationId xmlns="" xmlns:a16="http://schemas.microsoft.com/office/drawing/2014/main" id="{ABA7EB4B-80BD-40D5-832A-BBFB97E78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466" y="5367395"/>
            <a:ext cx="792169" cy="52263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AD2907F-9A8D-4390-9EE2-7EEF533D7D1E}"/>
              </a:ext>
            </a:extLst>
          </p:cNvPr>
          <p:cNvSpPr txBox="1"/>
          <p:nvPr/>
        </p:nvSpPr>
        <p:spPr>
          <a:xfrm>
            <a:off x="4880425" y="5890030"/>
            <a:ext cx="183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Maksimal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10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depannya</a:t>
            </a:r>
            <a:r>
              <a:rPr lang="en-US" sz="1400" dirty="0"/>
              <a:t> dan </a:t>
            </a:r>
            <a:r>
              <a:rPr lang="en-US" sz="1400" dirty="0" err="1"/>
              <a:t>dilampiri</a:t>
            </a:r>
            <a:r>
              <a:rPr lang="en-US" sz="1400" dirty="0"/>
              <a:t> SPTB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kuitansi</a:t>
            </a:r>
            <a:r>
              <a:rPr lang="en-US" sz="1400" dirty="0"/>
              <a:t> </a:t>
            </a:r>
            <a:r>
              <a:rPr lang="en-US" sz="1400" dirty="0" err="1"/>
              <a:t>komulasi</a:t>
            </a:r>
            <a:endParaRPr lang="en-ID" sz="1400" dirty="0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Penggunaan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Dana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6">
            <a:extLst>
              <a:ext uri="{FF2B5EF4-FFF2-40B4-BE49-F238E27FC236}">
                <a16:creationId xmlns="" xmlns:a16="http://schemas.microsoft.com/office/drawing/2014/main" id="{3051766D-CBCB-4003-B3B0-D213A657DF9D}"/>
              </a:ext>
            </a:extLst>
          </p:cNvPr>
          <p:cNvSpPr/>
          <p:nvPr/>
        </p:nvSpPr>
        <p:spPr>
          <a:xfrm>
            <a:off x="6027116" y="1945251"/>
            <a:ext cx="2067738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7">
            <a:extLst>
              <a:ext uri="{FF2B5EF4-FFF2-40B4-BE49-F238E27FC236}">
                <a16:creationId xmlns="" xmlns:a16="http://schemas.microsoft.com/office/drawing/2014/main" id="{D2C54909-0E13-4427-8915-0815D5CF29F2}"/>
              </a:ext>
            </a:extLst>
          </p:cNvPr>
          <p:cNvSpPr/>
          <p:nvPr/>
        </p:nvSpPr>
        <p:spPr>
          <a:xfrm>
            <a:off x="4569083" y="2381675"/>
            <a:ext cx="1458031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8">
            <a:extLst>
              <a:ext uri="{FF2B5EF4-FFF2-40B4-BE49-F238E27FC236}">
                <a16:creationId xmlns="" xmlns:a16="http://schemas.microsoft.com/office/drawing/2014/main" id="{2840CDC8-7CB3-47A7-947E-85C24F997DB6}"/>
              </a:ext>
            </a:extLst>
          </p:cNvPr>
          <p:cNvSpPr/>
          <p:nvPr/>
        </p:nvSpPr>
        <p:spPr>
          <a:xfrm>
            <a:off x="3111053" y="2381675"/>
            <a:ext cx="1458031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9">
            <a:extLst>
              <a:ext uri="{FF2B5EF4-FFF2-40B4-BE49-F238E27FC236}">
                <a16:creationId xmlns="" xmlns:a16="http://schemas.microsoft.com/office/drawing/2014/main" id="{5738818E-0162-4D25-8CAC-4E762C506849}"/>
              </a:ext>
            </a:extLst>
          </p:cNvPr>
          <p:cNvSpPr/>
          <p:nvPr/>
        </p:nvSpPr>
        <p:spPr>
          <a:xfrm>
            <a:off x="1653021" y="2381675"/>
            <a:ext cx="1458031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5" name="그룹 155">
            <a:extLst>
              <a:ext uri="{FF2B5EF4-FFF2-40B4-BE49-F238E27FC236}">
                <a16:creationId xmlns="" xmlns:a16="http://schemas.microsoft.com/office/drawing/2014/main" id="{5110EF89-42F8-4C6E-AEE7-68D94353E9A7}"/>
              </a:ext>
            </a:extLst>
          </p:cNvPr>
          <p:cNvGrpSpPr/>
          <p:nvPr/>
        </p:nvGrpSpPr>
        <p:grpSpPr>
          <a:xfrm>
            <a:off x="2432976" y="731618"/>
            <a:ext cx="4054604" cy="1045508"/>
            <a:chOff x="3872378" y="1401441"/>
            <a:chExt cx="4392488" cy="1045508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E31376BE-75E7-4AA9-BA1A-2854CB05B5E2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menyampaikan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LK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Triwulanan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BLU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wajib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menyampaikan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LK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Semesteran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paling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lambat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setelah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berakhir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 Placeholder 10">
              <a:extLst>
                <a:ext uri="{FF2B5EF4-FFF2-40B4-BE49-F238E27FC236}">
                  <a16:creationId xmlns="" xmlns:a16="http://schemas.microsoft.com/office/drawing/2014/main" id="{0DAA4F75-2496-45EF-AD1C-867185A07183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LK </a:t>
              </a:r>
              <a:r>
                <a:rPr lang="en-US" altLang="ko-KR" sz="1800" b="1" dirty="0" err="1">
                  <a:solidFill>
                    <a:schemeClr val="accent3"/>
                  </a:solidFill>
                  <a:cs typeface="Arial" pitchFamily="34" charset="0"/>
                </a:rPr>
                <a:t>Semesteran</a:t>
              </a:r>
              <a:endParaRPr lang="en-US" altLang="ko-KR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158">
            <a:extLst>
              <a:ext uri="{FF2B5EF4-FFF2-40B4-BE49-F238E27FC236}">
                <a16:creationId xmlns="" xmlns:a16="http://schemas.microsoft.com/office/drawing/2014/main" id="{F15AB33E-6152-4DF7-8B59-1BAD9F745862}"/>
              </a:ext>
            </a:extLst>
          </p:cNvPr>
          <p:cNvGrpSpPr/>
          <p:nvPr/>
        </p:nvGrpSpPr>
        <p:grpSpPr>
          <a:xfrm>
            <a:off x="127213" y="1573485"/>
            <a:ext cx="8759542" cy="2503588"/>
            <a:chOff x="960760" y="1796874"/>
            <a:chExt cx="10331901" cy="2918970"/>
          </a:xfrm>
        </p:grpSpPr>
        <p:sp>
          <p:nvSpPr>
            <p:cNvPr id="89" name="Bent Arrow 3">
              <a:extLst>
                <a:ext uri="{FF2B5EF4-FFF2-40B4-BE49-F238E27FC236}">
                  <a16:creationId xmlns="" xmlns:a16="http://schemas.microsoft.com/office/drawing/2014/main" id="{190228C4-EDC9-4E79-A1DA-DE659A778317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Bent Arrow 35">
              <a:extLst>
                <a:ext uri="{FF2B5EF4-FFF2-40B4-BE49-F238E27FC236}">
                  <a16:creationId xmlns="" xmlns:a16="http://schemas.microsoft.com/office/drawing/2014/main" id="{CEDDF3A0-8D65-4410-B5CF-ABB7DD1B843B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91" name="Bent Arrow 38">
              <a:extLst>
                <a:ext uri="{FF2B5EF4-FFF2-40B4-BE49-F238E27FC236}">
                  <a16:creationId xmlns="" xmlns:a16="http://schemas.microsoft.com/office/drawing/2014/main" id="{BA01AB41-1899-4409-8C70-99E171B1CCF6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Bent Arrow 41">
              <a:extLst>
                <a:ext uri="{FF2B5EF4-FFF2-40B4-BE49-F238E27FC236}">
                  <a16:creationId xmlns="" xmlns:a16="http://schemas.microsoft.com/office/drawing/2014/main" id="{E2B4D55B-BDD8-4407-80E6-08C9C515E883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4" name="Straight Connector 49">
            <a:extLst>
              <a:ext uri="{FF2B5EF4-FFF2-40B4-BE49-F238E27FC236}">
                <a16:creationId xmlns="" xmlns:a16="http://schemas.microsoft.com/office/drawing/2014/main" id="{BC59A968-4535-48D8-AB60-6C05B59664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391523" y="3331584"/>
            <a:ext cx="2184186" cy="1250326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0">
            <a:extLst>
              <a:ext uri="{FF2B5EF4-FFF2-40B4-BE49-F238E27FC236}">
                <a16:creationId xmlns="" xmlns:a16="http://schemas.microsoft.com/office/drawing/2014/main" id="{A86493B7-AE21-4C79-A638-E6404379930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843165" y="3331584"/>
            <a:ext cx="732544" cy="1250326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1">
            <a:extLst>
              <a:ext uri="{FF2B5EF4-FFF2-40B4-BE49-F238E27FC236}">
                <a16:creationId xmlns="" xmlns:a16="http://schemas.microsoft.com/office/drawing/2014/main" id="{9B8AA512-B202-4660-87EC-FBE613520E6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575708" y="3331584"/>
            <a:ext cx="719099" cy="1250326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52">
            <a:extLst>
              <a:ext uri="{FF2B5EF4-FFF2-40B4-BE49-F238E27FC236}">
                <a16:creationId xmlns="" xmlns:a16="http://schemas.microsoft.com/office/drawing/2014/main" id="{49BB75B2-3318-409B-BF38-DCA44CCAF1D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575708" y="3331584"/>
            <a:ext cx="2170739" cy="1250326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FAF1448-D05F-4C57-A05D-8DFBAA5FD564}"/>
              </a:ext>
            </a:extLst>
          </p:cNvPr>
          <p:cNvSpPr txBox="1"/>
          <p:nvPr/>
        </p:nvSpPr>
        <p:spPr>
          <a:xfrm>
            <a:off x="1828556" y="2574101"/>
            <a:ext cx="1106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Triwulan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87FE3E1-6EF2-4894-A0A5-699749F942DD}"/>
              </a:ext>
            </a:extLst>
          </p:cNvPr>
          <p:cNvSpPr txBox="1"/>
          <p:nvPr/>
        </p:nvSpPr>
        <p:spPr>
          <a:xfrm>
            <a:off x="3286586" y="2620642"/>
            <a:ext cx="1106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Triwulan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CA02B47D-D0AC-4770-A80A-520BA481C677}"/>
              </a:ext>
            </a:extLst>
          </p:cNvPr>
          <p:cNvSpPr txBox="1"/>
          <p:nvPr/>
        </p:nvSpPr>
        <p:spPr>
          <a:xfrm>
            <a:off x="4744618" y="2580729"/>
            <a:ext cx="1106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Triwulan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1B83D5C-0A21-486A-9CF8-10631687E256}"/>
              </a:ext>
            </a:extLst>
          </p:cNvPr>
          <p:cNvSpPr txBox="1"/>
          <p:nvPr/>
        </p:nvSpPr>
        <p:spPr>
          <a:xfrm>
            <a:off x="6175499" y="2574101"/>
            <a:ext cx="1106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Triwulan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3" name="Rectangle 7">
            <a:extLst>
              <a:ext uri="{FF2B5EF4-FFF2-40B4-BE49-F238E27FC236}">
                <a16:creationId xmlns="" xmlns:a16="http://schemas.microsoft.com/office/drawing/2014/main" id="{4BB1F92A-0440-467B-8C0D-A4C576366A83}"/>
              </a:ext>
            </a:extLst>
          </p:cNvPr>
          <p:cNvSpPr/>
          <p:nvPr/>
        </p:nvSpPr>
        <p:spPr>
          <a:xfrm>
            <a:off x="1600611" y="3903928"/>
            <a:ext cx="238907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D44EEF6-F015-456B-820F-426589E33A27}"/>
              </a:ext>
            </a:extLst>
          </p:cNvPr>
          <p:cNvSpPr/>
          <p:nvPr/>
        </p:nvSpPr>
        <p:spPr>
          <a:xfrm>
            <a:off x="2032323" y="4581910"/>
            <a:ext cx="5086770" cy="20882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Laporan</a:t>
            </a:r>
            <a:r>
              <a:rPr lang="en-US" dirty="0"/>
              <a:t> Keuangan </a:t>
            </a:r>
            <a:r>
              <a:rPr lang="en-US" dirty="0" err="1"/>
              <a:t>Triwulan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LRA (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 (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Kas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455D47B5-4ECE-4627-AD88-04EB087D20D2}"/>
              </a:ext>
            </a:extLst>
          </p:cNvPr>
          <p:cNvSpPr txBox="1"/>
          <p:nvPr/>
        </p:nvSpPr>
        <p:spPr>
          <a:xfrm rot="19632669">
            <a:off x="6188406" y="5172791"/>
            <a:ext cx="17209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Paling </a:t>
            </a:r>
            <a:r>
              <a:rPr lang="en-US" sz="1100" b="1" dirty="0" err="1">
                <a:solidFill>
                  <a:srgbClr val="FF0000"/>
                </a:solidFill>
              </a:rPr>
              <a:t>Lambat</a:t>
            </a:r>
            <a:r>
              <a:rPr lang="en-US" sz="1100" b="1" dirty="0">
                <a:solidFill>
                  <a:srgbClr val="FF0000"/>
                </a:solidFill>
              </a:rPr>
              <a:t> 15 </a:t>
            </a:r>
            <a:r>
              <a:rPr lang="en-US" sz="1100" b="1" dirty="0" err="1">
                <a:solidFill>
                  <a:srgbClr val="FF0000"/>
                </a:solidFill>
              </a:rPr>
              <a:t>hari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setelah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periode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Pelaporan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Berakhir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B0892A5-621E-45E5-AC20-C08DC3281AD1}"/>
              </a:ext>
            </a:extLst>
          </p:cNvPr>
          <p:cNvSpPr/>
          <p:nvPr/>
        </p:nvSpPr>
        <p:spPr>
          <a:xfrm>
            <a:off x="1382732" y="2073301"/>
            <a:ext cx="3192975" cy="142673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D5F367E5-EDCB-4441-B2F4-54D92C16B82C}"/>
              </a:ext>
            </a:extLst>
          </p:cNvPr>
          <p:cNvSpPr/>
          <p:nvPr/>
        </p:nvSpPr>
        <p:spPr>
          <a:xfrm>
            <a:off x="4523093" y="2036641"/>
            <a:ext cx="3192975" cy="142673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20" name="Straight Connector 50">
            <a:extLst>
              <a:ext uri="{FF2B5EF4-FFF2-40B4-BE49-F238E27FC236}">
                <a16:creationId xmlns="" xmlns:a16="http://schemas.microsoft.com/office/drawing/2014/main" id="{CB4959D1-5AF0-49A7-B1E0-ECC2B7972AC1}"/>
              </a:ext>
            </a:extLst>
          </p:cNvPr>
          <p:cNvCxnSpPr>
            <a:cxnSpLocks/>
            <a:stCxn id="47" idx="0"/>
            <a:endCxn id="86" idx="2"/>
          </p:cNvCxnSpPr>
          <p:nvPr/>
        </p:nvCxnSpPr>
        <p:spPr>
          <a:xfrm flipV="1">
            <a:off x="2979220" y="1777126"/>
            <a:ext cx="1481058" cy="2961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50">
            <a:extLst>
              <a:ext uri="{FF2B5EF4-FFF2-40B4-BE49-F238E27FC236}">
                <a16:creationId xmlns="" xmlns:a16="http://schemas.microsoft.com/office/drawing/2014/main" id="{609DF983-C3A6-42D1-9A5B-D549D9587659}"/>
              </a:ext>
            </a:extLst>
          </p:cNvPr>
          <p:cNvCxnSpPr>
            <a:cxnSpLocks/>
            <a:stCxn id="119" idx="0"/>
            <a:endCxn id="86" idx="2"/>
          </p:cNvCxnSpPr>
          <p:nvPr/>
        </p:nvCxnSpPr>
        <p:spPr>
          <a:xfrm flipH="1" flipV="1">
            <a:off x="4460278" y="1777126"/>
            <a:ext cx="1659303" cy="25951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Pelaporan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FF0A929D-AB41-4FE3-AB37-93D1D3F72F45}"/>
              </a:ext>
            </a:extLst>
          </p:cNvPr>
          <p:cNvGraphicFramePr/>
          <p:nvPr>
            <p:extLst/>
          </p:nvPr>
        </p:nvGraphicFramePr>
        <p:xfrm>
          <a:off x="986574" y="1000107"/>
          <a:ext cx="7243026" cy="555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41682CC-4B77-4282-AFC2-0FC425F38A67}"/>
              </a:ext>
            </a:extLst>
          </p:cNvPr>
          <p:cNvCxnSpPr/>
          <p:nvPr/>
        </p:nvCxnSpPr>
        <p:spPr>
          <a:xfrm>
            <a:off x="1758462" y="2833017"/>
            <a:ext cx="0" cy="855038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57F6164-6D07-45EC-A253-DB43B924FF56}"/>
              </a:ext>
            </a:extLst>
          </p:cNvPr>
          <p:cNvCxnSpPr/>
          <p:nvPr/>
        </p:nvCxnSpPr>
        <p:spPr>
          <a:xfrm>
            <a:off x="3024554" y="2470255"/>
            <a:ext cx="0" cy="725524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914AF5F-D6BD-4F21-8DD0-3470EE1828DE}"/>
              </a:ext>
            </a:extLst>
          </p:cNvPr>
          <p:cNvSpPr/>
          <p:nvPr/>
        </p:nvSpPr>
        <p:spPr>
          <a:xfrm>
            <a:off x="2391508" y="1963181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Ditetapkan oleh Menteri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7B065DC-1E48-420D-92AE-81851BA7436E}"/>
              </a:ext>
            </a:extLst>
          </p:cNvPr>
          <p:cNvSpPr/>
          <p:nvPr/>
        </p:nvSpPr>
        <p:spPr>
          <a:xfrm>
            <a:off x="6870538" y="3195780"/>
            <a:ext cx="1470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B</a:t>
            </a:r>
            <a:r>
              <a:rPr lang="id-ID" sz="1200" dirty="0"/>
              <a:t>ersifat </a:t>
            </a:r>
            <a:r>
              <a:rPr lang="id-ID" sz="1200" i="1" dirty="0"/>
              <a:t>ex-officio</a:t>
            </a:r>
            <a:r>
              <a:rPr lang="en-US" sz="1200" i="1" dirty="0"/>
              <a:t> dari</a:t>
            </a:r>
            <a:r>
              <a:rPr lang="id-ID" sz="1200" dirty="0"/>
              <a:t> Kepala Satker (Rektor)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200" dirty="0"/>
              <a:t>PNS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200" dirty="0"/>
              <a:t>KPA boleh merangkap sebagai PPK </a:t>
            </a:r>
            <a:r>
              <a:rPr lang="id-ID" sz="1200" b="1" u="sng" dirty="0"/>
              <a:t>atau</a:t>
            </a:r>
            <a:r>
              <a:rPr lang="id-ID" sz="1200" dirty="0"/>
              <a:t> PPSPM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CE3197D-7A44-4348-BDDE-7D8D6253D392}"/>
              </a:ext>
            </a:extLst>
          </p:cNvPr>
          <p:cNvCxnSpPr/>
          <p:nvPr/>
        </p:nvCxnSpPr>
        <p:spPr>
          <a:xfrm>
            <a:off x="7486458" y="1520024"/>
            <a:ext cx="0" cy="533400"/>
          </a:xfrm>
          <a:prstGeom prst="line">
            <a:avLst/>
          </a:prstGeom>
          <a:ln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ECF673E-C2EA-4B1D-AF28-4E4C9403AFAF}"/>
              </a:ext>
            </a:extLst>
          </p:cNvPr>
          <p:cNvSpPr/>
          <p:nvPr/>
        </p:nvSpPr>
        <p:spPr>
          <a:xfrm>
            <a:off x="1233064" y="2292357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Ditetapkan oleh KPA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24C7B34-6354-4A60-AD04-1D42B105ECB2}"/>
              </a:ext>
            </a:extLst>
          </p:cNvPr>
          <p:cNvSpPr/>
          <p:nvPr/>
        </p:nvSpPr>
        <p:spPr>
          <a:xfrm>
            <a:off x="3868616" y="1724427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Ditetapkan oleh KPA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199EC9D-E7BF-4886-B2E7-DB446F77C16B}"/>
              </a:ext>
            </a:extLst>
          </p:cNvPr>
          <p:cNvCxnSpPr/>
          <p:nvPr/>
        </p:nvCxnSpPr>
        <p:spPr>
          <a:xfrm>
            <a:off x="4585887" y="2194013"/>
            <a:ext cx="0" cy="658352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5D52EF-86D4-4B00-8F1C-A14BBBFF6256}"/>
              </a:ext>
            </a:extLst>
          </p:cNvPr>
          <p:cNvSpPr/>
          <p:nvPr/>
        </p:nvSpPr>
        <p:spPr>
          <a:xfrm>
            <a:off x="5275385" y="1350239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Ditetapkan oleh KPA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F2575FB-ECF9-4281-8D46-E8FEF94DB623}"/>
              </a:ext>
            </a:extLst>
          </p:cNvPr>
          <p:cNvCxnSpPr/>
          <p:nvPr/>
        </p:nvCxnSpPr>
        <p:spPr>
          <a:xfrm>
            <a:off x="5992656" y="1811903"/>
            <a:ext cx="0" cy="658352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11A4FF2-0B70-400E-98E8-FE6C4228E98D}"/>
              </a:ext>
            </a:extLst>
          </p:cNvPr>
          <p:cNvSpPr/>
          <p:nvPr/>
        </p:nvSpPr>
        <p:spPr>
          <a:xfrm>
            <a:off x="6853412" y="1058360"/>
            <a:ext cx="126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/>
              <a:t>Ditetapkan oleh Menteri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9E13776-9522-484E-91F8-70EE940F12F4}"/>
              </a:ext>
            </a:extLst>
          </p:cNvPr>
          <p:cNvSpPr/>
          <p:nvPr/>
        </p:nvSpPr>
        <p:spPr>
          <a:xfrm>
            <a:off x="3945367" y="3962400"/>
            <a:ext cx="1470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id-ID" sz="1200" dirty="0"/>
              <a:t>PPK tidak dapat merangkap PPSPM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id-ID" sz="1200" dirty="0"/>
              <a:t>Sertifikat Keahlian Pengadaan Barang/ Jasa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F17A911-470B-49A2-9C9E-CDF5FF6B2118}"/>
              </a:ext>
            </a:extLst>
          </p:cNvPr>
          <p:cNvSpPr/>
          <p:nvPr/>
        </p:nvSpPr>
        <p:spPr>
          <a:xfrm>
            <a:off x="5416210" y="3565112"/>
            <a:ext cx="1470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id-ID" sz="1200" dirty="0"/>
              <a:t>Hanya satu orang PPSPM setiap satu DIPA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0E4CC4B-21D0-4EA3-9300-A54B414FD076}"/>
              </a:ext>
            </a:extLst>
          </p:cNvPr>
          <p:cNvSpPr/>
          <p:nvPr/>
        </p:nvSpPr>
        <p:spPr>
          <a:xfrm>
            <a:off x="2666449" y="4831141"/>
            <a:ext cx="12789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/>
              <a:t>T</a:t>
            </a:r>
            <a:r>
              <a:rPr lang="id-ID" sz="1100" dirty="0"/>
              <a:t>idak</a:t>
            </a:r>
            <a:r>
              <a:rPr lang="en-US" sz="1100" dirty="0"/>
              <a:t> </a:t>
            </a:r>
            <a:r>
              <a:rPr lang="id-ID" sz="1100" dirty="0"/>
              <a:t>merangkap sebagai</a:t>
            </a:r>
            <a:r>
              <a:rPr lang="en-US" sz="1100" dirty="0"/>
              <a:t> </a:t>
            </a:r>
            <a:r>
              <a:rPr lang="id-ID" sz="1100" dirty="0"/>
              <a:t>PPK,</a:t>
            </a:r>
            <a:r>
              <a:rPr lang="en-US" sz="1100" dirty="0"/>
              <a:t> </a:t>
            </a:r>
            <a:r>
              <a:rPr lang="id-ID" sz="1100" dirty="0"/>
              <a:t>PPSPM, dan KPA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/>
              <a:t>Tidak saling merangkap</a:t>
            </a:r>
            <a:endParaRPr lang="id-ID" sz="11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8BD6F1C-B0E7-45F4-9A03-68CD4246445C}"/>
              </a:ext>
            </a:extLst>
          </p:cNvPr>
          <p:cNvSpPr/>
          <p:nvPr/>
        </p:nvSpPr>
        <p:spPr>
          <a:xfrm>
            <a:off x="1226651" y="5562601"/>
            <a:ext cx="12789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/>
              <a:t>T</a:t>
            </a:r>
            <a:r>
              <a:rPr lang="id-ID" sz="1100" dirty="0"/>
              <a:t>idak</a:t>
            </a:r>
            <a:r>
              <a:rPr lang="en-US" sz="1100" dirty="0"/>
              <a:t> </a:t>
            </a:r>
            <a:r>
              <a:rPr lang="id-ID" sz="1100" dirty="0"/>
              <a:t>merangkap sebagai</a:t>
            </a:r>
            <a:r>
              <a:rPr lang="en-US" sz="1100" dirty="0"/>
              <a:t> </a:t>
            </a:r>
            <a:r>
              <a:rPr lang="id-ID" sz="1100" dirty="0"/>
              <a:t>PPK,</a:t>
            </a:r>
            <a:r>
              <a:rPr lang="en-US" sz="1100" dirty="0"/>
              <a:t> </a:t>
            </a:r>
            <a:r>
              <a:rPr lang="id-ID" sz="1100" dirty="0"/>
              <a:t>PPSPM, dan KPA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/>
              <a:t>Tidak saling merangkap</a:t>
            </a:r>
            <a:endParaRPr lang="id-ID" sz="1100" dirty="0"/>
          </a:p>
        </p:txBody>
      </p:sp>
      <p:sp>
        <p:nvSpPr>
          <p:cNvPr id="25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STRUKTUR PENGELOLA KEUANGAN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AE0309EE-0F0E-4679-9781-868D698B1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822750"/>
              </p:ext>
            </p:extLst>
          </p:nvPr>
        </p:nvGraphicFramePr>
        <p:xfrm>
          <a:off x="-2767791" y="1381688"/>
          <a:ext cx="7036135" cy="486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B3B755-8D18-49DD-A957-0B81EE8F41B5}"/>
              </a:ext>
            </a:extLst>
          </p:cNvPr>
          <p:cNvSpPr txBox="1"/>
          <p:nvPr/>
        </p:nvSpPr>
        <p:spPr>
          <a:xfrm>
            <a:off x="3442028" y="5785652"/>
            <a:ext cx="179466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ID" dirty="0"/>
          </a:p>
        </p:txBody>
      </p: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4533B093-58B7-4EF2-A09A-A561CAAD5409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375560" y="5445226"/>
            <a:ext cx="963799" cy="34042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A7F72CB-32D6-4085-8743-D40C4E3F0D6E}"/>
              </a:ext>
            </a:extLst>
          </p:cNvPr>
          <p:cNvCxnSpPr>
            <a:cxnSpLocks/>
          </p:cNvCxnSpPr>
          <p:nvPr/>
        </p:nvCxnSpPr>
        <p:spPr>
          <a:xfrm>
            <a:off x="3371370" y="4740638"/>
            <a:ext cx="7311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49F5B00-BA9F-4B41-B48F-6DFEC531D77C}"/>
              </a:ext>
            </a:extLst>
          </p:cNvPr>
          <p:cNvSpPr txBox="1"/>
          <p:nvPr/>
        </p:nvSpPr>
        <p:spPr>
          <a:xfrm>
            <a:off x="4106718" y="4365105"/>
            <a:ext cx="17946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Surat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membayar</a:t>
            </a:r>
            <a:endParaRPr lang="en-ID" dirty="0"/>
          </a:p>
        </p:txBody>
      </p:sp>
      <p:cxnSp>
        <p:nvCxnSpPr>
          <p:cNvPr id="49" name="Connector: Elbow 48">
            <a:extLst>
              <a:ext uri="{FF2B5EF4-FFF2-40B4-BE49-F238E27FC236}">
                <a16:creationId xmlns="" xmlns:a16="http://schemas.microsoft.com/office/drawing/2014/main" id="{180F4276-4FFD-4B3C-9018-619131F5AD88}"/>
              </a:ext>
            </a:extLst>
          </p:cNvPr>
          <p:cNvCxnSpPr>
            <a:cxnSpLocks/>
            <a:stCxn id="54" idx="1"/>
            <a:endCxn id="51" idx="1"/>
          </p:cNvCxnSpPr>
          <p:nvPr/>
        </p:nvCxnSpPr>
        <p:spPr>
          <a:xfrm rot="10800000" flipH="1">
            <a:off x="3723514" y="1336995"/>
            <a:ext cx="516141" cy="1119897"/>
          </a:xfrm>
          <a:prstGeom prst="bentConnector3">
            <a:avLst>
              <a:gd name="adj1" fmla="val -11061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616409B-1BA4-470D-A0BB-9E4952FF578B}"/>
              </a:ext>
            </a:extLst>
          </p:cNvPr>
          <p:cNvSpPr txBox="1"/>
          <p:nvPr/>
        </p:nvSpPr>
        <p:spPr>
          <a:xfrm>
            <a:off x="4240354" y="1888086"/>
            <a:ext cx="298643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/>
              <a:t>BLU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memberikan</a:t>
            </a:r>
            <a:r>
              <a:rPr lang="en-ID" sz="1200" dirty="0"/>
              <a:t> </a:t>
            </a:r>
            <a:r>
              <a:rPr lang="en-ID" sz="1200" dirty="0" err="1"/>
              <a:t>piutang</a:t>
            </a:r>
            <a:r>
              <a:rPr lang="en-ID" sz="1200" dirty="0"/>
              <a:t> </a:t>
            </a:r>
            <a:r>
              <a:rPr lang="en-ID" sz="1200" dirty="0" err="1"/>
              <a:t>sehubungan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penyerahan</a:t>
            </a:r>
            <a:r>
              <a:rPr lang="en-ID" sz="1200" dirty="0"/>
              <a:t> </a:t>
            </a:r>
            <a:r>
              <a:rPr lang="en-ID" sz="1200" dirty="0" err="1"/>
              <a:t>barang</a:t>
            </a:r>
            <a:r>
              <a:rPr lang="en-ID" sz="1200" dirty="0"/>
              <a:t>/ </a:t>
            </a:r>
            <a:r>
              <a:rPr lang="en-ID" sz="1200" dirty="0" err="1"/>
              <a:t>jasa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transaksi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r>
              <a:rPr lang="en-ID" sz="1200" dirty="0"/>
              <a:t> yang </a:t>
            </a:r>
            <a:r>
              <a:rPr lang="en-ID" sz="1200" dirty="0" err="1"/>
              <a:t>berhubungan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BLU </a:t>
            </a:r>
            <a:r>
              <a:rPr lang="en-ID" sz="1200" dirty="0" err="1"/>
              <a:t>sepanjang</a:t>
            </a:r>
            <a:r>
              <a:rPr lang="en-ID" sz="1200" dirty="0"/>
              <a:t>  </a:t>
            </a:r>
            <a:r>
              <a:rPr lang="en-ID" sz="1200" dirty="0" err="1"/>
              <a:t>dikelola</a:t>
            </a:r>
            <a:r>
              <a:rPr lang="en-ID" sz="1200" dirty="0"/>
              <a:t> dan </a:t>
            </a:r>
            <a:r>
              <a:rPr lang="en-ID" sz="1200" dirty="0" err="1"/>
              <a:t>diselesaikan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tertib</a:t>
            </a:r>
            <a:r>
              <a:rPr lang="en-ID" sz="1200" dirty="0"/>
              <a:t>, </a:t>
            </a:r>
            <a:r>
              <a:rPr lang="en-ID" sz="1200" dirty="0" err="1"/>
              <a:t>efisien</a:t>
            </a:r>
            <a:r>
              <a:rPr lang="en-ID" sz="1200" dirty="0"/>
              <a:t>, </a:t>
            </a:r>
            <a:r>
              <a:rPr lang="en-ID" sz="1200" dirty="0" err="1"/>
              <a:t>ekonomis</a:t>
            </a:r>
            <a:r>
              <a:rPr lang="en-ID" sz="1200" dirty="0"/>
              <a:t>, </a:t>
            </a:r>
            <a:r>
              <a:rPr lang="en-ID" sz="1200" dirty="0" err="1"/>
              <a:t>transparan</a:t>
            </a:r>
            <a:r>
              <a:rPr lang="en-ID" sz="1200" dirty="0"/>
              <a:t>, dan </a:t>
            </a:r>
            <a:r>
              <a:rPr lang="en-ID" sz="1200" dirty="0" err="1"/>
              <a:t>bertanggung</a:t>
            </a:r>
            <a:r>
              <a:rPr lang="en-ID" sz="1200" dirty="0"/>
              <a:t> </a:t>
            </a:r>
            <a:r>
              <a:rPr lang="en-ID" sz="1200" dirty="0" err="1"/>
              <a:t>jawab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memberikan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 </a:t>
            </a:r>
            <a:r>
              <a:rPr lang="en-ID" sz="1200" dirty="0" err="1"/>
              <a:t>tambah</a:t>
            </a:r>
            <a:r>
              <a:rPr lang="en-ID" sz="1200" dirty="0"/>
              <a:t>, </a:t>
            </a:r>
            <a:r>
              <a:rPr lang="en-ID" sz="1200" dirty="0" err="1"/>
              <a:t>sesuai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praktek</a:t>
            </a:r>
            <a:r>
              <a:rPr lang="en-ID" sz="1200" dirty="0"/>
              <a:t> </a:t>
            </a:r>
            <a:r>
              <a:rPr lang="en-ID" sz="1200" dirty="0" err="1"/>
              <a:t>bisnis</a:t>
            </a:r>
            <a:r>
              <a:rPr lang="en-ID" sz="1200" dirty="0"/>
              <a:t> yang </a:t>
            </a:r>
            <a:r>
              <a:rPr lang="en-ID" sz="1200" dirty="0" err="1"/>
              <a:t>sehat</a:t>
            </a:r>
            <a:endParaRPr lang="en-ID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5DB24D4-6890-4AEF-936E-1F2FA743B547}"/>
              </a:ext>
            </a:extLst>
          </p:cNvPr>
          <p:cNvSpPr txBox="1"/>
          <p:nvPr/>
        </p:nvSpPr>
        <p:spPr>
          <a:xfrm>
            <a:off x="4239656" y="644496"/>
            <a:ext cx="298643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1200" dirty="0"/>
              <a:t>BLU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utang </a:t>
            </a:r>
            <a:r>
              <a:rPr lang="en-ID" sz="1200" dirty="0" err="1"/>
              <a:t>sehubungan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operasional</a:t>
            </a:r>
            <a:r>
              <a:rPr lang="en-ID" sz="1200" dirty="0"/>
              <a:t> dan/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perikatan</a:t>
            </a:r>
            <a:r>
              <a:rPr lang="en-ID" sz="1200" dirty="0"/>
              <a:t> </a:t>
            </a:r>
            <a:r>
              <a:rPr lang="en-ID" sz="1200" dirty="0" err="1"/>
              <a:t>peminjaman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pihak</a:t>
            </a:r>
            <a:r>
              <a:rPr lang="en-ID" sz="1200" dirty="0"/>
              <a:t> lain </a:t>
            </a:r>
            <a:r>
              <a:rPr lang="en-ID" sz="1200" dirty="0" err="1"/>
              <a:t>sepanjang</a:t>
            </a:r>
            <a:r>
              <a:rPr lang="en-ID" sz="1200" dirty="0"/>
              <a:t> </a:t>
            </a:r>
            <a:r>
              <a:rPr lang="en-ID" sz="1200" dirty="0" err="1"/>
              <a:t>dikelola</a:t>
            </a:r>
            <a:r>
              <a:rPr lang="en-ID" sz="1200" dirty="0"/>
              <a:t> dan </a:t>
            </a:r>
            <a:r>
              <a:rPr lang="en-ID" sz="1200" dirty="0" err="1"/>
              <a:t>diselesaikan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tertib</a:t>
            </a:r>
            <a:r>
              <a:rPr lang="en-ID" sz="1200" dirty="0"/>
              <a:t>, </a:t>
            </a:r>
            <a:r>
              <a:rPr lang="en-ID" sz="1200" dirty="0" err="1"/>
              <a:t>efisien</a:t>
            </a:r>
            <a:r>
              <a:rPr lang="en-ID" sz="1200" dirty="0"/>
              <a:t>, </a:t>
            </a:r>
            <a:r>
              <a:rPr lang="en-ID" sz="1200" dirty="0" err="1"/>
              <a:t>ekonomis</a:t>
            </a:r>
            <a:r>
              <a:rPr lang="en-ID" sz="1200" dirty="0"/>
              <a:t>, </a:t>
            </a:r>
            <a:r>
              <a:rPr lang="en-ID" sz="1200" dirty="0" err="1"/>
              <a:t>transparan</a:t>
            </a:r>
            <a:r>
              <a:rPr lang="en-ID" sz="1200" dirty="0"/>
              <a:t>, dan </a:t>
            </a:r>
            <a:r>
              <a:rPr lang="en-ID" sz="1200" dirty="0" err="1"/>
              <a:t>bertanggung</a:t>
            </a:r>
            <a:r>
              <a:rPr lang="en-ID" sz="1200" dirty="0"/>
              <a:t> </a:t>
            </a:r>
            <a:r>
              <a:rPr lang="en-ID" sz="1200" dirty="0" err="1"/>
              <a:t>jawab</a:t>
            </a:r>
            <a:r>
              <a:rPr lang="en-ID" sz="1200" dirty="0"/>
              <a:t>, </a:t>
            </a:r>
            <a:r>
              <a:rPr lang="en-ID" sz="1200" dirty="0" err="1"/>
              <a:t>sesuai</a:t>
            </a:r>
            <a:r>
              <a:rPr lang="en-ID" sz="1200" dirty="0"/>
              <a:t> </a:t>
            </a:r>
            <a:r>
              <a:rPr lang="en-ID" sz="1200" dirty="0" err="1"/>
              <a:t>denganpraktek</a:t>
            </a:r>
            <a:r>
              <a:rPr lang="en-ID" sz="1200" dirty="0"/>
              <a:t> </a:t>
            </a:r>
            <a:r>
              <a:rPr lang="en-ID" sz="1200" dirty="0" err="1"/>
              <a:t>bisnis</a:t>
            </a:r>
            <a:r>
              <a:rPr lang="en-ID" sz="1200" dirty="0"/>
              <a:t> yang </a:t>
            </a:r>
            <a:r>
              <a:rPr lang="en-ID" sz="1200" dirty="0" err="1"/>
              <a:t>sehat</a:t>
            </a:r>
            <a:endParaRPr lang="en-ID" sz="1200" dirty="0"/>
          </a:p>
        </p:txBody>
      </p:sp>
      <p:sp>
        <p:nvSpPr>
          <p:cNvPr id="54" name="Right Brace 53">
            <a:extLst>
              <a:ext uri="{FF2B5EF4-FFF2-40B4-BE49-F238E27FC236}">
                <a16:creationId xmlns="" xmlns:a16="http://schemas.microsoft.com/office/drawing/2014/main" id="{56B9C812-FCE2-4B25-A01B-2C57E1608C3B}"/>
              </a:ext>
            </a:extLst>
          </p:cNvPr>
          <p:cNvSpPr/>
          <p:nvPr/>
        </p:nvSpPr>
        <p:spPr>
          <a:xfrm>
            <a:off x="3381193" y="2132856"/>
            <a:ext cx="342322" cy="64807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ABCCF462-E433-4F68-B998-A4EE8A84538E}"/>
              </a:ext>
            </a:extLst>
          </p:cNvPr>
          <p:cNvCxnSpPr>
            <a:stCxn id="54" idx="1"/>
            <a:endCxn id="50" idx="1"/>
          </p:cNvCxnSpPr>
          <p:nvPr/>
        </p:nvCxnSpPr>
        <p:spPr>
          <a:xfrm>
            <a:off x="3723515" y="2456891"/>
            <a:ext cx="516839" cy="3083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646F0AC-9D98-47EA-B287-C2E0E052B22B}"/>
              </a:ext>
            </a:extLst>
          </p:cNvPr>
          <p:cNvSpPr/>
          <p:nvPr/>
        </p:nvSpPr>
        <p:spPr>
          <a:xfrm rot="19750177">
            <a:off x="5681401" y="2901347"/>
            <a:ext cx="38116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Utang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Jangka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Pendek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Utang </a:t>
            </a:r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Jangka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Panjang</a:t>
            </a:r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Pengelolaan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Kas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Utang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Piutang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-1" y="1806221"/>
            <a:ext cx="9143999" cy="5040560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14468" y="3999064"/>
            <a:ext cx="3915775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kumimoji="1" lang="en-US" altLang="ja-JP" sz="2500" spc="168" dirty="0" smtClean="0">
                <a:solidFill>
                  <a:schemeClr val="bg1"/>
                </a:solidFill>
                <a:latin typeface="+mj-lt"/>
              </a:rPr>
              <a:t>REVIU KINERJA</a:t>
            </a:r>
            <a:endParaRPr kumimoji="1" lang="ja-JP" altLang="en-US" sz="2500" i="1" spc="16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辺形 6"/>
          <p:cNvSpPr/>
          <p:nvPr/>
        </p:nvSpPr>
        <p:spPr>
          <a:xfrm rot="20740135">
            <a:off x="-51428" y="4818128"/>
            <a:ext cx="3939858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415109" y="5492593"/>
            <a:ext cx="3939858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3803574" y="2907911"/>
            <a:ext cx="2489071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5002071" y="2407487"/>
            <a:ext cx="2489071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75204" y="4857217"/>
            <a:ext cx="2489071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732246">
            <a:off x="146695" y="4964131"/>
            <a:ext cx="3471602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kumimoji="1" lang="en-US" altLang="ja-JP" sz="2700" spc="168" dirty="0" smtClean="0">
                <a:solidFill>
                  <a:schemeClr val="accent1"/>
                </a:solidFill>
                <a:latin typeface="+mj-lt"/>
              </a:rPr>
              <a:t>UNDIKSHA</a:t>
            </a:r>
            <a:endParaRPr kumimoji="1" lang="ja-JP" altLang="en-US" sz="2700" spc="16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137757" y="6136717"/>
            <a:ext cx="1617067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3990098" y="2667158"/>
            <a:ext cx="1883945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14468" y="4647704"/>
            <a:ext cx="4500891" cy="275742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sz="1300" dirty="0" err="1" smtClean="0">
                <a:solidFill>
                  <a:schemeClr val="bg1"/>
                </a:solidFill>
              </a:rPr>
              <a:t>Reviu</a:t>
            </a:r>
            <a:r>
              <a:rPr kumimoji="1" lang="en-US" sz="1300" dirty="0" smtClean="0">
                <a:solidFill>
                  <a:schemeClr val="bg1"/>
                </a:solidFill>
              </a:rPr>
              <a:t> </a:t>
            </a:r>
            <a:r>
              <a:rPr kumimoji="1" lang="en-US" sz="1300" dirty="0" err="1" smtClean="0">
                <a:solidFill>
                  <a:schemeClr val="bg1"/>
                </a:solidFill>
              </a:rPr>
              <a:t>capaian</a:t>
            </a:r>
            <a:r>
              <a:rPr kumimoji="1" lang="en-US" sz="1300" dirty="0" smtClean="0">
                <a:solidFill>
                  <a:schemeClr val="bg1"/>
                </a:solidFill>
              </a:rPr>
              <a:t> 2018 </a:t>
            </a:r>
            <a:r>
              <a:rPr kumimoji="1" lang="en-US" sz="1300" dirty="0" err="1" smtClean="0">
                <a:solidFill>
                  <a:schemeClr val="bg1"/>
                </a:solidFill>
              </a:rPr>
              <a:t>dibandingkan</a:t>
            </a:r>
            <a:r>
              <a:rPr kumimoji="1" lang="en-US" sz="1300" dirty="0" smtClean="0">
                <a:solidFill>
                  <a:schemeClr val="bg1"/>
                </a:solidFill>
              </a:rPr>
              <a:t> target</a:t>
            </a:r>
            <a:endParaRPr kumimoji="1" lang="ja-JP" altLang="en-US" sz="1300" dirty="0">
              <a:solidFill>
                <a:schemeClr val="bg1"/>
              </a:solidFill>
            </a:endParaRPr>
          </a:p>
        </p:txBody>
      </p:sp>
      <p:pic>
        <p:nvPicPr>
          <p:cNvPr id="13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27793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Kemahasiswaan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9"/>
          </p:nvPr>
        </p:nvSpPr>
        <p:spPr>
          <a:xfrm>
            <a:off x="1219331" y="1148748"/>
            <a:ext cx="3127624" cy="63006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Peningkatan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kualitas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relevansi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kurikulum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pembelajaran</a:t>
            </a:r>
            <a:r>
              <a:rPr kumimoji="1" lang="en-US" altLang="ja-JP" dirty="0"/>
              <a:t> assessment, </a:t>
            </a:r>
            <a:r>
              <a:rPr kumimoji="1" lang="en-US" altLang="ja-JP" dirty="0" err="1"/>
              <a:t>pengendalian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mutu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akademik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ekstrakurikuler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0"/>
          </p:nvPr>
        </p:nvSpPr>
        <p:spPr>
          <a:xfrm>
            <a:off x="2614112" y="1988841"/>
            <a:ext cx="3060606" cy="56598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Sumber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Daya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1"/>
          </p:nvPr>
        </p:nvSpPr>
        <p:spPr>
          <a:xfrm>
            <a:off x="2745685" y="2498897"/>
            <a:ext cx="3176582" cy="63006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Penyediaan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tenaga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kependidikan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berkompeten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mendukung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pelaksanaan</a:t>
            </a:r>
            <a:r>
              <a:rPr kumimoji="1" lang="en-US" altLang="ja-JP" dirty="0"/>
              <a:t> Tri Dharma </a:t>
            </a:r>
            <a:r>
              <a:rPr kumimoji="1" lang="en-US" altLang="ja-JP" dirty="0" err="1"/>
              <a:t>Perguruan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Tinggi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berkualitas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berdaya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saing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>
          <a:xfrm>
            <a:off x="4103794" y="3491594"/>
            <a:ext cx="3258758" cy="56598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Risbang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Inovasi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sv-SE" altLang="ja-JP" dirty="0"/>
              <a:t>Pengembangan penelitian dan pengabdian kepada masyarakat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Administrasi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Peningkatan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kualitas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pengelolaan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perguruan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tinggi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mendukung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penyelenggaraan</a:t>
            </a:r>
            <a:r>
              <a:rPr kumimoji="1" lang="en-US" altLang="ja-JP" dirty="0"/>
              <a:t> Tri Dharma </a:t>
            </a:r>
            <a:r>
              <a:rPr kumimoji="1" lang="en-US" altLang="ja-JP" dirty="0" err="1"/>
              <a:t>Perguruan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Tinggi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berdaya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akuntabel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Sasaran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Strategis</a:t>
            </a:r>
            <a:r>
              <a:rPr kumimoji="1" lang="en-US" altLang="ja-JP" dirty="0" smtClean="0"/>
              <a:t> 2018</a:t>
            </a:r>
            <a:endParaRPr kumimoji="1" lang="ja-JP" altLang="en-US" dirty="0"/>
          </a:p>
        </p:txBody>
      </p:sp>
      <p:pic>
        <p:nvPicPr>
          <p:cNvPr id="26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2">
            <a:extLst>
              <a:ext uri="{FF2B5EF4-FFF2-40B4-BE49-F238E27FC236}">
                <a16:creationId xmlns="" xmlns:a16="http://schemas.microsoft.com/office/drawing/2014/main" id="{819555EF-E854-4089-95DB-E9BB52DC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986" y="836712"/>
            <a:ext cx="675075" cy="684246"/>
          </a:xfrm>
          <a:prstGeom prst="chevron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9" name="AutoShape 12">
            <a:extLst>
              <a:ext uri="{FF2B5EF4-FFF2-40B4-BE49-F238E27FC236}">
                <a16:creationId xmlns="" xmlns:a16="http://schemas.microsoft.com/office/drawing/2014/main" id="{819555EF-E854-4089-95DB-E9BB52DC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136" y="2276872"/>
            <a:ext cx="675075" cy="684246"/>
          </a:xfrm>
          <a:prstGeom prst="chevron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0" name="AutoShape 12">
            <a:extLst>
              <a:ext uri="{FF2B5EF4-FFF2-40B4-BE49-F238E27FC236}">
                <a16:creationId xmlns="" xmlns:a16="http://schemas.microsoft.com/office/drawing/2014/main" id="{819555EF-E854-4089-95DB-E9BB52DC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3717032"/>
            <a:ext cx="675075" cy="684246"/>
          </a:xfrm>
          <a:prstGeom prst="chevron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1" name="AutoShape 12">
            <a:extLst>
              <a:ext uri="{FF2B5EF4-FFF2-40B4-BE49-F238E27FC236}">
                <a16:creationId xmlns="" xmlns:a16="http://schemas.microsoft.com/office/drawing/2014/main" id="{819555EF-E854-4089-95DB-E9BB52DCFC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52849" y="5920188"/>
            <a:ext cx="675075" cy="684246"/>
          </a:xfrm>
          <a:prstGeom prst="chevron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3267" y="6415183"/>
            <a:ext cx="12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Indikator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85616" y="994169"/>
            <a:ext cx="12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 </a:t>
            </a:r>
            <a:r>
              <a:rPr lang="en-US" b="1" dirty="0" err="1" smtClean="0"/>
              <a:t>Indikator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411470" y="2434329"/>
            <a:ext cx="12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Indikator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39363" y="3874489"/>
            <a:ext cx="12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</a:t>
            </a:r>
            <a:r>
              <a:rPr lang="en-US" b="1" dirty="0" err="1" smtClean="0"/>
              <a:t>Indikator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300077"/>
      </p:ext>
    </p:extLst>
  </p:cSld>
  <p:clrMapOvr>
    <a:masterClrMapping/>
  </p:clrMapOvr>
  <p:transition spd="slow" advTm="7009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Sasaran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Strategis</a:t>
            </a:r>
            <a:r>
              <a:rPr kumimoji="1" lang="en-US" altLang="ja-JP" dirty="0"/>
              <a:t> </a:t>
            </a:r>
            <a:r>
              <a:rPr kumimoji="1" lang="en-US" altLang="ja-JP" dirty="0" err="1" smtClean="0"/>
              <a:t>Kemahasiswaan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Penyediaan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tenaga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kependidikan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berkompeten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mendukung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pelaksanaan</a:t>
            </a:r>
            <a:r>
              <a:rPr kumimoji="1" lang="en-US" altLang="ja-JP" dirty="0"/>
              <a:t> Tri Dharma </a:t>
            </a:r>
            <a:r>
              <a:rPr kumimoji="1" lang="en-US" altLang="ja-JP" dirty="0" err="1"/>
              <a:t>Perguruan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Tinggi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berkualitas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berdaya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saing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it-IT" altLang="ja-JP" sz="1400" dirty="0"/>
              <a:t>Persentase Prodi terakreditasi minimal B</a:t>
            </a:r>
            <a:endParaRPr kumimoji="1" lang="ja-JP" altLang="en-US" sz="14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nb-NO" altLang="ja-JP" sz="1400" dirty="0"/>
              <a:t>Persentase lulusan yang langsung bekerja</a:t>
            </a:r>
            <a:endParaRPr kumimoji="1" lang="ja-JP" altLang="en-US" sz="14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400" dirty="0" err="1"/>
              <a:t>Jumlah</a:t>
            </a:r>
            <a:r>
              <a:rPr kumimoji="1" lang="en-US" altLang="ja-JP" sz="1400" dirty="0"/>
              <a:t> </a:t>
            </a:r>
            <a:r>
              <a:rPr kumimoji="1" lang="en-US" altLang="ja-JP" sz="1400" dirty="0" err="1"/>
              <a:t>mahasiswa</a:t>
            </a:r>
            <a:r>
              <a:rPr kumimoji="1" lang="en-US" altLang="ja-JP" sz="1400" dirty="0"/>
              <a:t> </a:t>
            </a:r>
            <a:r>
              <a:rPr kumimoji="1" lang="en-US" altLang="ja-JP" sz="1400" dirty="0" err="1"/>
              <a:t>berprestasi</a:t>
            </a:r>
            <a:endParaRPr kumimoji="1" lang="ja-JP" altLang="en-US" sz="1400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400" dirty="0" err="1"/>
              <a:t>Rangking</a:t>
            </a:r>
            <a:r>
              <a:rPr kumimoji="1" lang="en-US" altLang="ja-JP" sz="1400" dirty="0"/>
              <a:t> PT </a:t>
            </a:r>
            <a:r>
              <a:rPr kumimoji="1" lang="en-US" altLang="ja-JP" sz="1400" dirty="0" err="1"/>
              <a:t>Nasional</a:t>
            </a:r>
            <a:endParaRPr kumimoji="1" lang="ja-JP" altLang="en-US" sz="1400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600" dirty="0" err="1"/>
              <a:t>Akreditasi</a:t>
            </a:r>
            <a:r>
              <a:rPr kumimoji="1" lang="en-US" altLang="ja-JP" sz="1600" dirty="0"/>
              <a:t> </a:t>
            </a:r>
            <a:r>
              <a:rPr kumimoji="1" lang="en-US" altLang="ja-JP" sz="1600" dirty="0" err="1"/>
              <a:t>Institusi</a:t>
            </a:r>
            <a:endParaRPr kumimoji="1" lang="ja-JP" altLang="en-US" sz="1600" dirty="0"/>
          </a:p>
        </p:txBody>
      </p:sp>
      <p:sp>
        <p:nvSpPr>
          <p:cNvPr id="11" name="テキスト プレースホルダー 22"/>
          <p:cNvSpPr>
            <a:spLocks noGrp="1"/>
          </p:cNvSpPr>
          <p:nvPr>
            <p:ph type="body" sz="quarter" idx="30"/>
          </p:nvPr>
        </p:nvSpPr>
        <p:spPr>
          <a:xfrm>
            <a:off x="4211960" y="332656"/>
            <a:ext cx="1112735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600" dirty="0" err="1"/>
              <a:t>Rasio</a:t>
            </a:r>
            <a:r>
              <a:rPr kumimoji="1" lang="en-US" altLang="ja-JP" sz="1600" dirty="0"/>
              <a:t> </a:t>
            </a:r>
            <a:r>
              <a:rPr kumimoji="1" lang="en-US" altLang="ja-JP" sz="1600" dirty="0" err="1"/>
              <a:t>Afirmasi</a:t>
            </a:r>
            <a:endParaRPr kumimoji="1" lang="ja-JP" altLang="en-US" sz="1600" dirty="0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30"/>
          </p:nvPr>
        </p:nvSpPr>
        <p:spPr>
          <a:xfrm>
            <a:off x="5868144" y="1196752"/>
            <a:ext cx="1112735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200" dirty="0" err="1"/>
              <a:t>Jumlah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Mahasiswa</a:t>
            </a:r>
            <a:r>
              <a:rPr kumimoji="1" lang="en-US" altLang="ja-JP" sz="1200" dirty="0"/>
              <a:t> yang </a:t>
            </a:r>
            <a:r>
              <a:rPr kumimoji="1" lang="en-US" altLang="ja-JP" sz="1200" dirty="0" err="1"/>
              <a:t>berwirausaha</a:t>
            </a:r>
            <a:endParaRPr kumimoji="1" lang="ja-JP" altLang="en-US" sz="1200" dirty="0"/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30"/>
          </p:nvPr>
        </p:nvSpPr>
        <p:spPr>
          <a:xfrm>
            <a:off x="7668344" y="2204864"/>
            <a:ext cx="1112735" cy="139445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200" dirty="0" err="1"/>
              <a:t>Persentase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lulusan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bersertifikat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kompetensi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dan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profesi</a:t>
            </a:r>
            <a:endParaRPr kumimoji="1" lang="ja-JP" alt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9650"/>
              </p:ext>
            </p:extLst>
          </p:nvPr>
        </p:nvGraphicFramePr>
        <p:xfrm>
          <a:off x="3059832" y="15255"/>
          <a:ext cx="1319808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32,42%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689749"/>
              </p:ext>
            </p:extLst>
          </p:nvPr>
        </p:nvGraphicFramePr>
        <p:xfrm>
          <a:off x="6084168" y="260648"/>
          <a:ext cx="1319808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 </a:t>
                      </a:r>
                      <a:r>
                        <a:rPr lang="en-US" sz="1200" dirty="0" err="1" smtClean="0"/>
                        <a:t>Mhs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 </a:t>
                      </a:r>
                      <a:r>
                        <a:rPr lang="en-US" sz="1200" dirty="0" err="1" smtClean="0"/>
                        <a:t>Mhs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8015"/>
              </p:ext>
            </p:extLst>
          </p:nvPr>
        </p:nvGraphicFramePr>
        <p:xfrm>
          <a:off x="7596336" y="1412776"/>
          <a:ext cx="1319808" cy="828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62,3%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33048"/>
              </p:ext>
            </p:extLst>
          </p:nvPr>
        </p:nvGraphicFramePr>
        <p:xfrm>
          <a:off x="323528" y="1916832"/>
          <a:ext cx="1319808" cy="828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76,19%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92768"/>
              </p:ext>
            </p:extLst>
          </p:nvPr>
        </p:nvGraphicFramePr>
        <p:xfrm>
          <a:off x="2051720" y="2780928"/>
          <a:ext cx="1319808" cy="828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33,93%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66086"/>
              </p:ext>
            </p:extLst>
          </p:nvPr>
        </p:nvGraphicFramePr>
        <p:xfrm>
          <a:off x="3779912" y="3717032"/>
          <a:ext cx="1296144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9728"/>
                <a:gridCol w="6964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 </a:t>
                      </a:r>
                      <a:r>
                        <a:rPr lang="en-US" sz="1200" dirty="0" err="1" smtClean="0"/>
                        <a:t>Mhs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 </a:t>
                      </a:r>
                      <a:r>
                        <a:rPr lang="en-US" sz="1200" dirty="0" err="1" smtClean="0"/>
                        <a:t>Mhs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82248"/>
              </p:ext>
            </p:extLst>
          </p:nvPr>
        </p:nvGraphicFramePr>
        <p:xfrm>
          <a:off x="5364088" y="4653136"/>
          <a:ext cx="144016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 30</a:t>
                      </a:r>
                    </a:p>
                    <a:p>
                      <a:pPr algn="ctr"/>
                      <a:r>
                        <a:rPr lang="en-US" sz="1200" dirty="0" err="1" smtClean="0"/>
                        <a:t>Nasional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 44</a:t>
                      </a:r>
                    </a:p>
                    <a:p>
                      <a:pPr algn="ctr"/>
                      <a:r>
                        <a:rPr lang="en-US" sz="1200" dirty="0" err="1" smtClean="0"/>
                        <a:t>Nasional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53197"/>
              </p:ext>
            </p:extLst>
          </p:nvPr>
        </p:nvGraphicFramePr>
        <p:xfrm>
          <a:off x="7380312" y="5517232"/>
          <a:ext cx="1319808" cy="828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9728"/>
                <a:gridCol w="7200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Target 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Capaian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624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764622"/>
      </p:ext>
    </p:extLst>
  </p:cSld>
  <p:clrMapOvr>
    <a:masterClrMapping/>
  </p:clrMapOvr>
  <p:transition spd="slow" advTm="9298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Persentase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dengan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jabatan</a:t>
            </a:r>
            <a:r>
              <a:rPr kumimoji="1" lang="en-US" altLang="ja-JP" dirty="0"/>
              <a:t> guru </a:t>
            </a:r>
            <a:r>
              <a:rPr kumimoji="1" lang="en-US" altLang="ja-JP" dirty="0" err="1"/>
              <a:t>besar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/>
              <a:t>Target </a:t>
            </a:r>
            <a:r>
              <a:rPr kumimoji="1" lang="en-US" altLang="ja-JP" sz="1200" dirty="0" smtClean="0"/>
              <a:t>10% </a:t>
            </a:r>
            <a:r>
              <a:rPr kumimoji="1" lang="en-US" altLang="ja-JP" sz="1200" dirty="0" err="1"/>
              <a:t>pada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tahun</a:t>
            </a:r>
            <a:r>
              <a:rPr kumimoji="1" lang="en-US" altLang="ja-JP" sz="1200" dirty="0"/>
              <a:t> 2018 </a:t>
            </a:r>
            <a:r>
              <a:rPr kumimoji="1" lang="en-US" altLang="ja-JP" sz="1200" dirty="0" err="1"/>
              <a:t>dan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tercapai</a:t>
            </a: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9%</a:t>
            </a:r>
            <a:endParaRPr kumimoji="1" lang="ja-JP" altLang="en-US" sz="12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93310" y="3612374"/>
            <a:ext cx="3270578" cy="147542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Sasaran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Strategis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Sumber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Daya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Penyediaan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tenaga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kependidikan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berkompeten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mendukung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pelaksanaan</a:t>
            </a:r>
            <a:r>
              <a:rPr kumimoji="1" lang="en-US" altLang="ja-JP" dirty="0"/>
              <a:t> Tri Dharma </a:t>
            </a:r>
            <a:r>
              <a:rPr kumimoji="1" lang="en-US" altLang="ja-JP" dirty="0" err="1"/>
              <a:t>Perguruan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Tinggi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berkualitas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berdaya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saing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Persentase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dengan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jabatan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lektor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kepala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/>
              <a:t>Target </a:t>
            </a:r>
            <a:r>
              <a:rPr kumimoji="1" lang="en-US" altLang="ja-JP" sz="1200" dirty="0" smtClean="0"/>
              <a:t>29% </a:t>
            </a:r>
            <a:r>
              <a:rPr kumimoji="1" lang="en-US" altLang="ja-JP" sz="1200" dirty="0" err="1"/>
              <a:t>pada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tahun</a:t>
            </a:r>
            <a:r>
              <a:rPr kumimoji="1" lang="en-US" altLang="ja-JP" sz="1200" dirty="0"/>
              <a:t> 2018 </a:t>
            </a:r>
            <a:r>
              <a:rPr kumimoji="1" lang="en-US" altLang="ja-JP" sz="1200" dirty="0" err="1"/>
              <a:t>dan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tercapai</a:t>
            </a: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29,71%</a:t>
            </a:r>
            <a:endParaRPr kumimoji="1" lang="ja-JP" altLang="en-US" sz="12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Persentase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bersertifikat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pendidik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/>
              <a:t>Target </a:t>
            </a:r>
            <a:r>
              <a:rPr kumimoji="1" lang="en-US" altLang="ja-JP" sz="1200" dirty="0" smtClean="0"/>
              <a:t>97% </a:t>
            </a:r>
            <a:r>
              <a:rPr kumimoji="1" lang="en-US" altLang="ja-JP" sz="1200" dirty="0" err="1"/>
              <a:t>pada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tahun</a:t>
            </a:r>
            <a:r>
              <a:rPr kumimoji="1" lang="en-US" altLang="ja-JP" sz="1200" dirty="0"/>
              <a:t> 2018 </a:t>
            </a:r>
            <a:r>
              <a:rPr kumimoji="1" lang="en-US" altLang="ja-JP" sz="1200" dirty="0" err="1"/>
              <a:t>dan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tercapai</a:t>
            </a:r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91,57%</a:t>
            </a:r>
            <a:endParaRPr kumimoji="1" lang="ja-JP" altLang="en-US" sz="12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Persentase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dosen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berkualifikasi</a:t>
            </a:r>
            <a:r>
              <a:rPr kumimoji="1" lang="en-US" altLang="ja-JP" dirty="0"/>
              <a:t> S-3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 smtClean="0"/>
              <a:t>Target 37% </a:t>
            </a:r>
            <a:r>
              <a:rPr kumimoji="1" lang="en-US" altLang="ja-JP" sz="1200" dirty="0" err="1" smtClean="0"/>
              <a:t>pada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tahun</a:t>
            </a:r>
            <a:r>
              <a:rPr kumimoji="1" lang="en-US" altLang="ja-JP" sz="1200" dirty="0" smtClean="0"/>
              <a:t> 2018 </a:t>
            </a:r>
            <a:r>
              <a:rPr kumimoji="1" lang="en-US" altLang="ja-JP" sz="1200" dirty="0" err="1" smtClean="0"/>
              <a:t>dan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tercapai</a:t>
            </a:r>
            <a:r>
              <a:rPr kumimoji="1" lang="en-US" altLang="ja-JP" sz="1200" dirty="0" smtClean="0"/>
              <a:t> 35%</a:t>
            </a:r>
            <a:endParaRPr kumimoji="1" lang="ja-JP" altLang="en-US" sz="1200" dirty="0"/>
          </a:p>
        </p:txBody>
      </p:sp>
      <p:pic>
        <p:nvPicPr>
          <p:cNvPr id="10" name="図プレースホルダー 9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図プレースホルダー 10"/>
          <p:cNvPicPr>
            <a:picLocks noGrp="1" noChangeAspect="1"/>
          </p:cNvPicPr>
          <p:nvPr>
            <p:ph type="pic" sz="quarter" idx="3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図プレースホルダー 8"/>
          <p:cNvPicPr>
            <a:picLocks noGrp="1" noChangeAspect="1"/>
          </p:cNvPicPr>
          <p:nvPr>
            <p:ph type="pic" sz="quarter" idx="3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図プレースホルダー 7"/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22882"/>
      </p:ext>
    </p:extLst>
  </p:cSld>
  <p:clrMapOvr>
    <a:masterClrMapping/>
  </p:clrMapOvr>
  <p:transition spd="slow" advTm="11943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プレースホルダー 43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Karya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Ilmiah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>
          <a:xfrm>
            <a:off x="467544" y="4149080"/>
            <a:ext cx="2880320" cy="920274"/>
          </a:xfrm>
        </p:spPr>
        <p:txBody>
          <a:bodyPr/>
          <a:lstStyle/>
          <a:p>
            <a:pPr marL="180975" indent="-180975"/>
            <a:r>
              <a:rPr kumimoji="1" lang="en-US" altLang="ja-JP" sz="1100" dirty="0" err="1"/>
              <a:t>Jumlah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publikasi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ilmiah</a:t>
            </a:r>
            <a:r>
              <a:rPr kumimoji="1" lang="en-US" altLang="ja-JP" sz="1100" dirty="0"/>
              <a:t> </a:t>
            </a:r>
            <a:r>
              <a:rPr kumimoji="1" lang="en-US" altLang="ja-JP" sz="1100" dirty="0" smtClean="0"/>
              <a:t>international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(Target 35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capaian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 88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)</a:t>
            </a:r>
          </a:p>
          <a:p>
            <a:pPr marL="180975" indent="-180975"/>
            <a:r>
              <a:rPr kumimoji="1" lang="en-US" altLang="ja-JP" sz="1100" dirty="0" err="1"/>
              <a:t>Jumlah</a:t>
            </a:r>
            <a:r>
              <a:rPr kumimoji="1" lang="en-US" altLang="ja-JP" sz="1100" dirty="0"/>
              <a:t> KI yang </a:t>
            </a:r>
            <a:r>
              <a:rPr kumimoji="1" lang="en-US" altLang="ja-JP" sz="1100" dirty="0" err="1" smtClean="0"/>
              <a:t>didaftarkan</a:t>
            </a:r>
            <a:r>
              <a:rPr kumimoji="1" lang="en-US" altLang="ja-JP" sz="1100" dirty="0" smtClean="0"/>
              <a:t> </a:t>
            </a:r>
          </a:p>
          <a:p>
            <a:pPr marL="0" indent="0">
              <a:buNone/>
            </a:pPr>
            <a:r>
              <a:rPr kumimoji="1" lang="en-US" altLang="ja-JP" sz="1100" dirty="0" smtClean="0">
                <a:solidFill>
                  <a:srgbClr val="FF0000"/>
                </a:solidFill>
              </a:rPr>
              <a:t>      (</a:t>
            </a:r>
            <a:r>
              <a:rPr kumimoji="1" lang="en-US" altLang="ja-JP" sz="1100" dirty="0">
                <a:solidFill>
                  <a:srgbClr val="FF0000"/>
                </a:solidFill>
              </a:rPr>
              <a:t>Target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8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>
                <a:solidFill>
                  <a:srgbClr val="FF0000"/>
                </a:solidFill>
              </a:rPr>
              <a:t>,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capaian</a:t>
            </a:r>
            <a:r>
              <a:rPr kumimoji="1" lang="en-US" altLang="ja-JP" sz="1100" dirty="0">
                <a:solidFill>
                  <a:srgbClr val="FF0000"/>
                </a:solidFill>
              </a:rPr>
              <a:t>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100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)</a:t>
            </a:r>
            <a:endParaRPr kumimoji="1" lang="en-US" altLang="ja-JP" sz="1100" dirty="0" smtClean="0"/>
          </a:p>
          <a:p>
            <a:pPr marL="180975" indent="-180975"/>
            <a:r>
              <a:rPr kumimoji="1" lang="en-US" altLang="ja-JP" sz="1100" dirty="0" err="1"/>
              <a:t>Jumlah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sitasi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karya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 smtClean="0"/>
              <a:t>ilmiah</a:t>
            </a:r>
            <a:endParaRPr kumimoji="1" lang="en-US" altLang="ja-JP" sz="1100" dirty="0" smtClean="0"/>
          </a:p>
          <a:p>
            <a:pPr marL="0" indent="0">
              <a:buNone/>
            </a:pPr>
            <a:r>
              <a:rPr kumimoji="1" lang="en-US" altLang="ja-JP" sz="1100" dirty="0" smtClean="0">
                <a:solidFill>
                  <a:srgbClr val="FF0000"/>
                </a:solidFill>
              </a:rPr>
              <a:t>       </a:t>
            </a:r>
            <a:r>
              <a:rPr kumimoji="1" lang="en-US" altLang="ja-JP" sz="1100" dirty="0">
                <a:solidFill>
                  <a:srgbClr val="FF0000"/>
                </a:solidFill>
              </a:rPr>
              <a:t>(Target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1171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>
                <a:solidFill>
                  <a:srgbClr val="FF0000"/>
                </a:solidFill>
              </a:rPr>
              <a:t>,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capaian</a:t>
            </a:r>
            <a:r>
              <a:rPr kumimoji="1" lang="en-US" altLang="ja-JP" sz="1100" dirty="0">
                <a:solidFill>
                  <a:srgbClr val="FF0000"/>
                </a:solidFill>
              </a:rPr>
              <a:t> 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33132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100" dirty="0">
                <a:solidFill>
                  <a:srgbClr val="FF0000"/>
                </a:solidFill>
              </a:rPr>
              <a:t>)</a:t>
            </a:r>
            <a:endParaRPr kumimoji="1" lang="ja-JP" altLang="en-US" sz="11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Jurnal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Prototipe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3"/>
          </p:nvPr>
        </p:nvSpPr>
        <p:spPr>
          <a:xfrm>
            <a:off x="3635896" y="2487708"/>
            <a:ext cx="1837861" cy="6600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Penelitian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4"/>
          </p:nvPr>
        </p:nvSpPr>
        <p:spPr>
          <a:xfrm>
            <a:off x="7164288" y="2935306"/>
            <a:ext cx="1963293" cy="6600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PNBP </a:t>
            </a:r>
            <a:r>
              <a:rPr kumimoji="1" lang="en-US" altLang="ja-JP" dirty="0" err="1" smtClean="0"/>
              <a:t>utk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Penelitian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1200" dirty="0" err="1"/>
              <a:t>Jumlah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jurnal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bereputasi</a:t>
            </a:r>
            <a:r>
              <a:rPr kumimoji="1" lang="en-US" altLang="ja-JP" sz="1200" dirty="0"/>
              <a:t> </a:t>
            </a:r>
            <a:r>
              <a:rPr kumimoji="1" lang="en-US" altLang="ja-JP" sz="1200" dirty="0" err="1"/>
              <a:t>terindeks</a:t>
            </a:r>
            <a:r>
              <a:rPr kumimoji="1" lang="en-US" altLang="ja-JP" sz="1200" dirty="0"/>
              <a:t> global</a:t>
            </a:r>
            <a:endParaRPr kumimoji="1" lang="ja-JP" altLang="en-US" sz="1200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8"/>
          </p:nvPr>
        </p:nvSpPr>
        <p:spPr>
          <a:xfrm>
            <a:off x="5724128" y="951924"/>
            <a:ext cx="2232248" cy="920274"/>
          </a:xfrm>
        </p:spPr>
        <p:txBody>
          <a:bodyPr/>
          <a:lstStyle/>
          <a:p>
            <a:pPr marL="180975" indent="-180975"/>
            <a:r>
              <a:rPr kumimoji="1" lang="en-US" altLang="ja-JP" sz="1000" dirty="0" err="1"/>
              <a:t>Jumlah</a:t>
            </a:r>
            <a:r>
              <a:rPr kumimoji="1" lang="en-US" altLang="ja-JP" sz="1000" dirty="0"/>
              <a:t> </a:t>
            </a:r>
            <a:r>
              <a:rPr kumimoji="1" lang="en-US" altLang="ja-JP" sz="1000" dirty="0" err="1"/>
              <a:t>prototipe</a:t>
            </a:r>
            <a:r>
              <a:rPr kumimoji="1" lang="en-US" altLang="ja-JP" sz="1000" dirty="0"/>
              <a:t> </a:t>
            </a:r>
            <a:r>
              <a:rPr kumimoji="1" lang="en-US" altLang="ja-JP" sz="1000" dirty="0" smtClean="0"/>
              <a:t>R&amp;D</a:t>
            </a:r>
          </a:p>
          <a:p>
            <a:pPr marL="0" indent="0">
              <a:buNone/>
            </a:pPr>
            <a:r>
              <a:rPr kumimoji="1" lang="en-US" altLang="ja-JP" sz="1000" dirty="0"/>
              <a:t> </a:t>
            </a:r>
            <a:r>
              <a:rPr kumimoji="1" lang="en-US" altLang="ja-JP" sz="1000" dirty="0" smtClean="0"/>
              <a:t>     </a:t>
            </a:r>
            <a:r>
              <a:rPr kumimoji="1" lang="en-US" altLang="ja-JP" sz="1000" dirty="0">
                <a:solidFill>
                  <a:srgbClr val="FF0000"/>
                </a:solidFill>
              </a:rPr>
              <a:t>(Target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3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000" dirty="0">
                <a:solidFill>
                  <a:srgbClr val="FF0000"/>
                </a:solidFill>
              </a:rPr>
              <a:t>,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capaian</a:t>
            </a:r>
            <a:r>
              <a:rPr kumimoji="1" lang="en-US" altLang="ja-JP" sz="1000" dirty="0">
                <a:solidFill>
                  <a:srgbClr val="FF000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4 </a:t>
            </a:r>
            <a:r>
              <a:rPr kumimoji="1" lang="en-US" altLang="ja-JP" sz="1000" dirty="0" err="1" smtClean="0">
                <a:solidFill>
                  <a:srgbClr val="FF0000"/>
                </a:solidFill>
              </a:rPr>
              <a:t>judul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)</a:t>
            </a:r>
            <a:endParaRPr kumimoji="1" lang="en-US" altLang="ja-JP" sz="1000" dirty="0" smtClean="0"/>
          </a:p>
          <a:p>
            <a:pPr marL="180975" indent="-180975"/>
            <a:r>
              <a:rPr kumimoji="1" lang="en-US" altLang="ja-JP" sz="1000" dirty="0" err="1"/>
              <a:t>Jumlah</a:t>
            </a:r>
            <a:r>
              <a:rPr kumimoji="1" lang="en-US" altLang="ja-JP" sz="1000" dirty="0"/>
              <a:t> </a:t>
            </a:r>
            <a:r>
              <a:rPr kumimoji="1" lang="en-US" altLang="ja-JP" sz="1000" dirty="0" err="1"/>
              <a:t>prototipe</a:t>
            </a:r>
            <a:r>
              <a:rPr kumimoji="1" lang="en-US" altLang="ja-JP" sz="1000" dirty="0"/>
              <a:t> </a:t>
            </a:r>
            <a:r>
              <a:rPr kumimoji="1" lang="en-US" altLang="ja-JP" sz="1000" dirty="0" err="1" smtClean="0"/>
              <a:t>industri</a:t>
            </a:r>
            <a:endParaRPr kumimoji="1" lang="en-US" altLang="ja-JP" sz="1000" dirty="0" smtClean="0"/>
          </a:p>
          <a:p>
            <a:pPr marL="0" indent="0">
              <a:buNone/>
            </a:pPr>
            <a:r>
              <a:rPr kumimoji="1" lang="en-US" altLang="ja-JP" sz="1000" dirty="0"/>
              <a:t> </a:t>
            </a:r>
            <a:r>
              <a:rPr kumimoji="1" lang="en-US" altLang="ja-JP" sz="1000" dirty="0" smtClean="0"/>
              <a:t>     </a:t>
            </a:r>
            <a:r>
              <a:rPr kumimoji="1" lang="en-US" altLang="ja-JP" sz="1000" dirty="0">
                <a:solidFill>
                  <a:srgbClr val="FF0000"/>
                </a:solidFill>
              </a:rPr>
              <a:t>(Target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4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000" dirty="0">
                <a:solidFill>
                  <a:srgbClr val="FF0000"/>
                </a:solidFill>
              </a:rPr>
              <a:t>,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capaian</a:t>
            </a:r>
            <a:r>
              <a:rPr kumimoji="1" lang="en-US" altLang="ja-JP" sz="1000" dirty="0">
                <a:solidFill>
                  <a:srgbClr val="FF0000"/>
                </a:solidFill>
              </a:rPr>
              <a:t>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1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judul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)</a:t>
            </a:r>
            <a:endParaRPr kumimoji="1" lang="en-US" altLang="ja-JP" sz="1000" dirty="0" smtClean="0"/>
          </a:p>
          <a:p>
            <a:pPr marL="180975" indent="-180975"/>
            <a:r>
              <a:rPr kumimoji="1" lang="en-US" altLang="ja-JP" sz="1000" dirty="0" err="1"/>
              <a:t>Jumlah</a:t>
            </a:r>
            <a:r>
              <a:rPr kumimoji="1" lang="en-US" altLang="ja-JP" sz="1000" dirty="0"/>
              <a:t> </a:t>
            </a:r>
            <a:r>
              <a:rPr kumimoji="1" lang="en-US" altLang="ja-JP" sz="1000" dirty="0" err="1"/>
              <a:t>produk</a:t>
            </a:r>
            <a:r>
              <a:rPr kumimoji="1" lang="en-US" altLang="ja-JP" sz="1000" dirty="0"/>
              <a:t> </a:t>
            </a:r>
            <a:r>
              <a:rPr kumimoji="1" lang="en-US" altLang="ja-JP" sz="1000" dirty="0" err="1" smtClean="0"/>
              <a:t>inovasi</a:t>
            </a:r>
            <a:endParaRPr kumimoji="1" lang="en-US" altLang="ja-JP" sz="1000" dirty="0" smtClean="0"/>
          </a:p>
          <a:p>
            <a:pPr marL="0" indent="0">
              <a:buNone/>
            </a:pPr>
            <a:r>
              <a:rPr kumimoji="1" lang="en-US" altLang="ja-JP" sz="1000" dirty="0"/>
              <a:t> </a:t>
            </a:r>
            <a:r>
              <a:rPr kumimoji="1" lang="en-US" altLang="ja-JP" sz="1000" dirty="0" smtClean="0"/>
              <a:t>    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1000" dirty="0">
                <a:solidFill>
                  <a:srgbClr val="FF0000"/>
                </a:solidFill>
              </a:rPr>
              <a:t>Target 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3 </a:t>
            </a:r>
            <a:r>
              <a:rPr kumimoji="1" lang="en-US" altLang="ja-JP" sz="1000" dirty="0" err="1" smtClean="0">
                <a:solidFill>
                  <a:srgbClr val="FF0000"/>
                </a:solidFill>
              </a:rPr>
              <a:t>Produk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000" dirty="0" err="1">
                <a:solidFill>
                  <a:srgbClr val="FF0000"/>
                </a:solidFill>
              </a:rPr>
              <a:t>capaian</a:t>
            </a:r>
            <a:r>
              <a:rPr kumimoji="1" lang="en-US" altLang="ja-JP" sz="1000" dirty="0">
                <a:solidFill>
                  <a:srgbClr val="FF0000"/>
                </a:solidFill>
              </a:rPr>
              <a:t> 1 </a:t>
            </a:r>
            <a:r>
              <a:rPr kumimoji="1" lang="en-US" altLang="ja-JP" sz="1000" dirty="0" err="1" smtClean="0">
                <a:solidFill>
                  <a:srgbClr val="FF0000"/>
                </a:solidFill>
              </a:rPr>
              <a:t>Produk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)</a:t>
            </a:r>
            <a:endParaRPr kumimoji="1" lang="ja-JP" altLang="en-US" sz="1000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0"/>
          </p:nvPr>
        </p:nvSpPr>
        <p:spPr>
          <a:xfrm>
            <a:off x="3961215" y="3516838"/>
            <a:ext cx="1361884" cy="9202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050" dirty="0" err="1"/>
              <a:t>Jumlah</a:t>
            </a:r>
            <a:r>
              <a:rPr kumimoji="1" lang="en-US" altLang="ja-JP" sz="1050" dirty="0"/>
              <a:t> </a:t>
            </a:r>
            <a:r>
              <a:rPr kumimoji="1" lang="en-US" altLang="ja-JP" sz="1050" dirty="0" err="1"/>
              <a:t>penelitian</a:t>
            </a:r>
            <a:r>
              <a:rPr kumimoji="1" lang="en-US" altLang="ja-JP" sz="1050" dirty="0"/>
              <a:t> yang </a:t>
            </a:r>
            <a:r>
              <a:rPr kumimoji="1" lang="en-US" altLang="ja-JP" sz="1050" dirty="0" err="1"/>
              <a:t>dimanfaatkan</a:t>
            </a:r>
            <a:r>
              <a:rPr kumimoji="1" lang="en-US" altLang="ja-JP" sz="1050" dirty="0"/>
              <a:t> </a:t>
            </a:r>
            <a:r>
              <a:rPr kumimoji="1" lang="en-US" altLang="ja-JP" sz="1050" dirty="0" err="1"/>
              <a:t>masyarakat</a:t>
            </a:r>
            <a:endParaRPr kumimoji="1" lang="ja-JP" altLang="en-US" sz="1050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fi-FI" altLang="ja-JP" sz="1050" dirty="0"/>
              <a:t>Persentase penggunaan dana masyarakat untuk penelitian</a:t>
            </a:r>
            <a:endParaRPr kumimoji="1" lang="ja-JP" altLang="en-US" sz="1050" dirty="0"/>
          </a:p>
        </p:txBody>
      </p:sp>
      <p:pic>
        <p:nvPicPr>
          <p:cNvPr id="45" name="図プレースホルダー 44"/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図プレースホルダー 45"/>
          <p:cNvPicPr>
            <a:picLocks noGrp="1" noChangeAspect="1"/>
          </p:cNvPicPr>
          <p:nvPr>
            <p:ph type="pic" sz="quarter" idx="3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177"/>
          <a:stretch>
            <a:fillRect/>
          </a:stretch>
        </p:blipFill>
        <p:spPr/>
      </p:pic>
      <p:pic>
        <p:nvPicPr>
          <p:cNvPr id="47" name="図プレースホルダー 46"/>
          <p:cNvPicPr>
            <a:picLocks noGrp="1" noChangeAspect="1"/>
          </p:cNvPicPr>
          <p:nvPr>
            <p:ph type="pic" sz="quarter" idx="3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8" name="図プレースホルダー 47"/>
          <p:cNvPicPr>
            <a:picLocks noGrp="1" noChangeAspect="1"/>
          </p:cNvPicPr>
          <p:nvPr>
            <p:ph type="pic" sz="quarter" idx="3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9" name="テキスト プレースホルダー 48"/>
          <p:cNvSpPr>
            <a:spLocks noGrp="1"/>
          </p:cNvSpPr>
          <p:nvPr>
            <p:ph type="body" sz="quarter" idx="38"/>
          </p:nvPr>
        </p:nvSpPr>
        <p:spPr>
          <a:xfrm>
            <a:off x="2915816" y="4725144"/>
            <a:ext cx="4199903" cy="8161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Sasaran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Risbang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Inovasi</a:t>
            </a:r>
            <a:endParaRPr kumimoji="1" lang="ja-JP" altLang="en-US" dirty="0"/>
          </a:p>
        </p:txBody>
      </p:sp>
      <p:sp>
        <p:nvSpPr>
          <p:cNvPr id="50" name="テキスト プレースホルダー 49"/>
          <p:cNvSpPr>
            <a:spLocks noGrp="1"/>
          </p:cNvSpPr>
          <p:nvPr>
            <p:ph type="body" sz="quarter" idx="39"/>
          </p:nvPr>
        </p:nvSpPr>
        <p:spPr>
          <a:xfrm>
            <a:off x="1979712" y="5589240"/>
            <a:ext cx="5816642" cy="728133"/>
          </a:xfrm>
        </p:spPr>
        <p:txBody>
          <a:bodyPr/>
          <a:lstStyle/>
          <a:p>
            <a:pPr marL="0" indent="0">
              <a:buNone/>
            </a:pPr>
            <a:r>
              <a:rPr kumimoji="1" lang="sv-SE" altLang="ja-JP" dirty="0"/>
              <a:t>Pengembangan penelitian dan pengabdian kepada masyarakat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273562"/>
            <a:ext cx="205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Target 1 </a:t>
            </a:r>
            <a:r>
              <a:rPr lang="en-US" sz="1200" dirty="0" err="1" smtClean="0">
                <a:solidFill>
                  <a:srgbClr val="FF0000"/>
                </a:solidFill>
              </a:rPr>
              <a:t>Judul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Capaian</a:t>
            </a:r>
            <a:r>
              <a:rPr lang="en-US" sz="1200" dirty="0" smtClean="0">
                <a:solidFill>
                  <a:srgbClr val="FF0000"/>
                </a:solidFill>
              </a:rPr>
              <a:t> 1 </a:t>
            </a:r>
            <a:r>
              <a:rPr lang="en-US" sz="1200" dirty="0" err="1" smtClean="0">
                <a:solidFill>
                  <a:srgbClr val="FF0000"/>
                </a:solidFill>
              </a:rPr>
              <a:t>Judul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4477" y="5013176"/>
            <a:ext cx="190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Target 15% </a:t>
            </a:r>
            <a:r>
              <a:rPr lang="en-US" sz="1200" dirty="0" err="1" smtClean="0">
                <a:solidFill>
                  <a:srgbClr val="FF0000"/>
                </a:solidFill>
              </a:rPr>
              <a:t>Capaian</a:t>
            </a:r>
            <a:r>
              <a:rPr lang="en-US" sz="1200" dirty="0" smtClean="0">
                <a:solidFill>
                  <a:srgbClr val="FF0000"/>
                </a:solidFill>
              </a:rPr>
              <a:t> 12,12%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920" y="4316123"/>
            <a:ext cx="148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Target 23 </a:t>
            </a:r>
            <a:r>
              <a:rPr lang="en-US" sz="1200" dirty="0" err="1" smtClean="0">
                <a:solidFill>
                  <a:srgbClr val="FF0000"/>
                </a:solidFill>
              </a:rPr>
              <a:t>Capaian</a:t>
            </a:r>
            <a:r>
              <a:rPr lang="en-US" sz="1200" dirty="0" smtClean="0">
                <a:solidFill>
                  <a:srgbClr val="FF0000"/>
                </a:solidFill>
              </a:rPr>
              <a:t> 23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3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979131"/>
      </p:ext>
    </p:extLst>
  </p:cSld>
  <p:clrMapOvr>
    <a:masterClrMapping/>
  </p:clrMapOvr>
  <p:transition spd="slow" advTm="12228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Sasaran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Strategis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Administrasi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fi-FI" altLang="ja-JP" dirty="0"/>
              <a:t>Opini laporan keuangan oleh kantor akuntan publik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Target WTP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fi-FI" altLang="ja-JP" dirty="0"/>
              <a:t>Opini laporan keuangan oleh kantor akuntan publik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Tercapai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WTP</a:t>
            </a:r>
            <a:endParaRPr kumimoji="1" lang="ja-JP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713844" cy="1783383"/>
          </a:xfrm>
        </p:spPr>
      </p:pic>
      <p:pic>
        <p:nvPicPr>
          <p:cNvPr id="56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05" y="116632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80274"/>
      </p:ext>
    </p:extLst>
  </p:cSld>
  <p:clrMapOvr>
    <a:masterClrMapping/>
  </p:clrMapOvr>
  <p:transition spd="slow" advTm="6789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Kontrak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Kinerja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dengan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DJPB)</a:t>
            </a:r>
            <a:endParaRPr lang="id-ID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タイトル 14"/>
          <p:cNvSpPr txBox="1">
            <a:spLocks/>
          </p:cNvSpPr>
          <p:nvPr/>
        </p:nvSpPr>
        <p:spPr>
          <a:xfrm>
            <a:off x="2610109" y="980728"/>
            <a:ext cx="5176024" cy="50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spc="8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err="1" smtClean="0"/>
              <a:t>Aspek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Keuangan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7711" y="1318646"/>
            <a:ext cx="1735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</a:rPr>
              <a:t>Rasio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Pendapatan</a:t>
            </a:r>
            <a:r>
              <a:rPr lang="en-US" sz="1400" dirty="0">
                <a:solidFill>
                  <a:srgbClr val="00B050"/>
                </a:solidFill>
              </a:rPr>
              <a:t> PNBP </a:t>
            </a:r>
            <a:r>
              <a:rPr lang="en-US" sz="1400" dirty="0" err="1">
                <a:solidFill>
                  <a:srgbClr val="00B050"/>
                </a:solidFill>
              </a:rPr>
              <a:t>Thd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Biaya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Operasional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9073" y="1534090"/>
            <a:ext cx="173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</a:rPr>
              <a:t>Jumlah</a:t>
            </a:r>
            <a:r>
              <a:rPr lang="en-US" sz="1400" b="1" dirty="0">
                <a:solidFill>
                  <a:schemeClr val="accent6"/>
                </a:solidFill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</a:rPr>
              <a:t>Pendapatan</a:t>
            </a:r>
            <a:r>
              <a:rPr lang="en-US" sz="1400" b="1" dirty="0">
                <a:solidFill>
                  <a:schemeClr val="accent6"/>
                </a:solidFill>
              </a:rPr>
              <a:t> BLU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0188" y="1462662"/>
            <a:ext cx="1735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Jml Pendapatan BLU yg </a:t>
            </a:r>
            <a:r>
              <a:rPr lang="sv-SE" sz="1400" b="1" dirty="0" smtClean="0">
                <a:solidFill>
                  <a:srgbClr val="FF0000"/>
                </a:solidFill>
              </a:rPr>
              <a:t>Bersumbear </a:t>
            </a:r>
            <a:r>
              <a:rPr lang="sv-SE" sz="1400" b="1" dirty="0">
                <a:solidFill>
                  <a:srgbClr val="FF0000"/>
                </a:solidFill>
              </a:rPr>
              <a:t>dari Pengelolaan Aset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4444" y="1426368"/>
            <a:ext cx="1735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accent5"/>
                </a:solidFill>
              </a:rPr>
              <a:t>Modernisasi Pengelolaan Keuangan BLU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92375"/>
              </p:ext>
            </p:extLst>
          </p:nvPr>
        </p:nvGraphicFramePr>
        <p:xfrm>
          <a:off x="222920" y="2132856"/>
          <a:ext cx="1828800" cy="8191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Realisasi</a:t>
                      </a:r>
                      <a:endParaRPr lang="en-US" sz="11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88086"/>
              </p:ext>
            </p:extLst>
          </p:nvPr>
        </p:nvGraphicFramePr>
        <p:xfrm>
          <a:off x="2252216" y="2177802"/>
          <a:ext cx="2463800" cy="819150"/>
        </p:xfrm>
        <a:graphic>
          <a:graphicData uri="http://schemas.openxmlformats.org/drawingml/2006/table">
            <a:tbl>
              <a:tblPr/>
              <a:tblGrid>
                <a:gridCol w="927100"/>
                <a:gridCol w="927100"/>
                <a:gridCol w="609600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68.980.000.000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82.046.743.530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6748"/>
              </p:ext>
            </p:extLst>
          </p:nvPr>
        </p:nvGraphicFramePr>
        <p:xfrm>
          <a:off x="4860032" y="2182742"/>
          <a:ext cx="2108200" cy="819150"/>
        </p:xfrm>
        <a:graphic>
          <a:graphicData uri="http://schemas.openxmlformats.org/drawingml/2006/table">
            <a:tbl>
              <a:tblPr/>
              <a:tblGrid>
                <a:gridCol w="749300"/>
                <a:gridCol w="749300"/>
                <a:gridCol w="609600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550.000.000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620.530.690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39407"/>
              </p:ext>
            </p:extLst>
          </p:nvPr>
        </p:nvGraphicFramePr>
        <p:xfrm>
          <a:off x="7092280" y="2182742"/>
          <a:ext cx="1892300" cy="819150"/>
        </p:xfrm>
        <a:graphic>
          <a:graphicData uri="http://schemas.openxmlformats.org/drawingml/2006/table">
            <a:tbl>
              <a:tblPr/>
              <a:tblGrid>
                <a:gridCol w="675142"/>
                <a:gridCol w="608579"/>
                <a:gridCol w="608579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タイトル 14"/>
          <p:cNvSpPr txBox="1">
            <a:spLocks/>
          </p:cNvSpPr>
          <p:nvPr/>
        </p:nvSpPr>
        <p:spPr>
          <a:xfrm>
            <a:off x="2402176" y="3190854"/>
            <a:ext cx="5176024" cy="50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spc="8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err="1" smtClean="0"/>
              <a:t>Aspek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Operasional</a:t>
            </a:r>
            <a:endParaRPr kumimoji="1" lang="ja-JP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0201"/>
              </p:ext>
            </p:extLst>
          </p:nvPr>
        </p:nvGraphicFramePr>
        <p:xfrm>
          <a:off x="351221" y="3766918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Rasio</a:t>
                      </a:r>
                      <a:r>
                        <a:rPr lang="en-US" sz="11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Affirmasi</a:t>
                      </a:r>
                      <a:endParaRPr lang="en-US" sz="11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69393"/>
              </p:ext>
            </p:extLst>
          </p:nvPr>
        </p:nvGraphicFramePr>
        <p:xfrm>
          <a:off x="2418200" y="3766918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b-NO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Persentase Lulusan Perguruan Tinggi Yang Bekerja Langsung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26244"/>
              </p:ext>
            </p:extLst>
          </p:nvPr>
        </p:nvGraphicFramePr>
        <p:xfrm>
          <a:off x="4558140" y="3766918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Persentase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Prodi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Terakreditasi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Unggul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10835"/>
              </p:ext>
            </p:extLst>
          </p:nvPr>
        </p:nvGraphicFramePr>
        <p:xfrm>
          <a:off x="6748482" y="3766918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nn-NO" sz="11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Peningkatan Peringkat Nasional PTN BLU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Realisasi</a:t>
                      </a:r>
                      <a:endParaRPr lang="en-US" sz="1100" b="1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17758"/>
              </p:ext>
            </p:extLst>
          </p:nvPr>
        </p:nvGraphicFramePr>
        <p:xfrm>
          <a:off x="4630148" y="5423846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Persentase Dosen Berkualifikasi S3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6762"/>
              </p:ext>
            </p:extLst>
          </p:nvPr>
        </p:nvGraphicFramePr>
        <p:xfrm>
          <a:off x="6790388" y="5423102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Jumlah Publikasi Internasional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96751"/>
              </p:ext>
            </p:extLst>
          </p:nvPr>
        </p:nvGraphicFramePr>
        <p:xfrm>
          <a:off x="313121" y="5423102"/>
          <a:ext cx="19050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Jumlah Hak Kekayaan Intelektual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74220"/>
              </p:ext>
            </p:extLst>
          </p:nvPr>
        </p:nvGraphicFramePr>
        <p:xfrm>
          <a:off x="2499073" y="5423102"/>
          <a:ext cx="1828800" cy="1295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Jumlah Produk Inovasi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Capaian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93950" y="980728"/>
            <a:ext cx="9050050" cy="20882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3950" y="3185170"/>
            <a:ext cx="9050050" cy="36728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-1" y="1806221"/>
            <a:ext cx="9143999" cy="5040560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14468" y="3999064"/>
            <a:ext cx="3915775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kumimoji="1" lang="en-US" altLang="ja-JP" sz="2500" spc="168" dirty="0" smtClean="0">
                <a:solidFill>
                  <a:schemeClr val="bg1"/>
                </a:solidFill>
                <a:latin typeface="+mj-lt"/>
              </a:rPr>
              <a:t>MONEV PA</a:t>
            </a:r>
            <a:endParaRPr kumimoji="1" lang="ja-JP" altLang="en-US" sz="2500" i="1" spc="168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平行四辺形 6"/>
          <p:cNvSpPr/>
          <p:nvPr/>
        </p:nvSpPr>
        <p:spPr>
          <a:xfrm rot="20740135">
            <a:off x="-51428" y="4818128"/>
            <a:ext cx="3939858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415109" y="5492593"/>
            <a:ext cx="3939858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3803574" y="2907911"/>
            <a:ext cx="2489071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5002071" y="2407487"/>
            <a:ext cx="2489071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75204" y="4857217"/>
            <a:ext cx="2489071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732246">
            <a:off x="146695" y="4964131"/>
            <a:ext cx="3471602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kumimoji="1" lang="en-US" altLang="ja-JP" sz="2700" spc="168" dirty="0" smtClean="0">
                <a:solidFill>
                  <a:schemeClr val="accent1"/>
                </a:solidFill>
                <a:latin typeface="+mj-lt"/>
              </a:rPr>
              <a:t>UNDIKSHA</a:t>
            </a:r>
            <a:endParaRPr kumimoji="1" lang="ja-JP" altLang="en-US" sz="2700" spc="16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137757" y="6136717"/>
            <a:ext cx="1617067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3990098" y="2667158"/>
            <a:ext cx="1883945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75358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Peran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Monev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PA</a:t>
            </a:r>
            <a:endParaRPr lang="id-ID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22857" r="25313" b="22821"/>
          <a:stretch/>
        </p:blipFill>
        <p:spPr bwMode="auto">
          <a:xfrm>
            <a:off x="251520" y="1069314"/>
            <a:ext cx="8556577" cy="487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677236623"/>
              </p:ext>
            </p:extLst>
          </p:nvPr>
        </p:nvGraphicFramePr>
        <p:xfrm>
          <a:off x="337038" y="1268760"/>
          <a:ext cx="84406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TUGAS DAN WEWENANG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2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Indikator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Permasalahan</a:t>
            </a:r>
            <a:endParaRPr lang="id-ID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950" y="980389"/>
            <a:ext cx="8513021" cy="5370897"/>
            <a:chOff x="93950" y="980389"/>
            <a:chExt cx="8513021" cy="53708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4" t="36260" r="38912" b="21488"/>
            <a:stretch/>
          </p:blipFill>
          <p:spPr bwMode="auto">
            <a:xfrm>
              <a:off x="323528" y="980389"/>
              <a:ext cx="8283443" cy="4346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t="35997" r="18254" b="52395"/>
            <a:stretch/>
          </p:blipFill>
          <p:spPr bwMode="auto">
            <a:xfrm>
              <a:off x="93950" y="5157192"/>
              <a:ext cx="3976914" cy="1194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t="50446" r="18254" b="40864"/>
            <a:stretch/>
          </p:blipFill>
          <p:spPr bwMode="auto">
            <a:xfrm>
              <a:off x="4630057" y="5457371"/>
              <a:ext cx="3976914" cy="893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1">
            <a:extLst>
              <a:ext uri="{FF2B5EF4-FFF2-40B4-BE49-F238E27FC236}">
                <a16:creationId xmlns:a16="http://schemas.microsoft.com/office/drawing/2014/main" xmlns="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46166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Prinsip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Monev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PA</a:t>
            </a:r>
            <a:endParaRPr lang="id-ID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3" descr="LOGO RISTEKDIKTI.png">
            <a:extLst>
              <a:ext uri="{FF2B5EF4-FFF2-40B4-BE49-F238E27FC236}">
                <a16:creationId xmlns="" xmlns:a16="http://schemas.microsoft.com/office/drawing/2014/main" id="{6BE87865-959B-49CB-BC48-F96FD378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" y="-51795"/>
            <a:ext cx="1021666" cy="10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2407" r="14375" b="19630"/>
          <a:stretch/>
        </p:blipFill>
        <p:spPr bwMode="auto">
          <a:xfrm>
            <a:off x="-2704" y="1484784"/>
            <a:ext cx="9144000" cy="415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35004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rgbClr val="0070C0"/>
                </a:solidFill>
              </a:rPr>
              <a:t>TERIMA </a:t>
            </a:r>
            <a:r>
              <a:rPr lang="id-ID" b="1" dirty="0">
                <a:solidFill>
                  <a:srgbClr val="0070C0"/>
                </a:solidFill>
              </a:rPr>
              <a:t>KASIH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4724406"/>
            <a:ext cx="9146660" cy="2136545"/>
            <a:chOff x="0" y="4724399"/>
            <a:chExt cx="9908882" cy="21365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4978" y="4724399"/>
              <a:ext cx="5993904" cy="213654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5445224"/>
              <a:ext cx="4448944" cy="141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Subtitle 2"/>
          <p:cNvSpPr txBox="1">
            <a:spLocks/>
          </p:cNvSpPr>
          <p:nvPr/>
        </p:nvSpPr>
        <p:spPr>
          <a:xfrm>
            <a:off x="799709" y="5792672"/>
            <a:ext cx="3136413" cy="804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id-ID" sz="1800" b="1" dirty="0">
                <a:solidFill>
                  <a:schemeClr val="bg1"/>
                </a:solidFill>
              </a:rPr>
              <a:t>KEMENTERIAN RISTEK DAN PENDIDIKAN TINGGI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602" y="5819674"/>
            <a:ext cx="677608" cy="6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1353218" cy="501650"/>
          </a:xfrm>
          <a:noFill/>
        </p:spPr>
        <p:txBody>
          <a:bodyPr/>
          <a:lstStyle/>
          <a:p>
            <a:fld id="{0EF1B777-1F0A-4520-9251-70ACF2D1BB36}" type="slidenum">
              <a:rPr lang="en-U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48331248"/>
              </p:ext>
            </p:extLst>
          </p:nvPr>
        </p:nvGraphicFramePr>
        <p:xfrm>
          <a:off x="323528" y="1504628"/>
          <a:ext cx="8440615" cy="437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TUGAS DAN WEWENANG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93">
            <a:extLst>
              <a:ext uri="{FF2B5EF4-FFF2-40B4-BE49-F238E27FC236}">
                <a16:creationId xmlns="" xmlns:a16="http://schemas.microsoft.com/office/drawing/2014/main" id="{4362D543-AB1F-4F06-AC2B-745B3FEABC2A}"/>
              </a:ext>
            </a:extLst>
          </p:cNvPr>
          <p:cNvGrpSpPr>
            <a:grpSpLocks/>
          </p:cNvGrpSpPr>
          <p:nvPr/>
        </p:nvGrpSpPr>
        <p:grpSpPr bwMode="auto">
          <a:xfrm>
            <a:off x="513160" y="3852788"/>
            <a:ext cx="8195071" cy="197347"/>
            <a:chOff x="683559" y="3482898"/>
            <a:chExt cx="10928081" cy="242724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19E8531D-A9B1-4F74-9F45-DB612246AFC4}"/>
                </a:ext>
              </a:extLst>
            </p:cNvPr>
            <p:cNvCxnSpPr>
              <a:cxnSpLocks/>
            </p:cNvCxnSpPr>
            <p:nvPr/>
          </p:nvCxnSpPr>
          <p:spPr>
            <a:xfrm>
              <a:off x="683559" y="3605053"/>
              <a:ext cx="10824882" cy="0"/>
            </a:xfrm>
            <a:prstGeom prst="straightConnector1">
              <a:avLst/>
            </a:prstGeom>
            <a:ln w="19050">
              <a:solidFill>
                <a:schemeClr val="bg2">
                  <a:lumMod val="9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>
              <a:extLst>
                <a:ext uri="{FF2B5EF4-FFF2-40B4-BE49-F238E27FC236}">
                  <a16:creationId xmlns="" xmlns:a16="http://schemas.microsoft.com/office/drawing/2014/main" id="{CDA69878-7462-4CE1-ACC2-21F67B003CB2}"/>
                </a:ext>
              </a:extLst>
            </p:cNvPr>
            <p:cNvSpPr/>
            <p:nvPr/>
          </p:nvSpPr>
          <p:spPr>
            <a:xfrm rot="5400000">
              <a:off x="11311663" y="3425644"/>
              <a:ext cx="242724" cy="35723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" name="Teardrop 52">
            <a:extLst>
              <a:ext uri="{FF2B5EF4-FFF2-40B4-BE49-F238E27FC236}">
                <a16:creationId xmlns="" xmlns:a16="http://schemas.microsoft.com/office/drawing/2014/main" id="{EB3DB8B3-AAE5-43B3-8788-FC2D0C07EBDF}"/>
              </a:ext>
            </a:extLst>
          </p:cNvPr>
          <p:cNvSpPr/>
          <p:nvPr/>
        </p:nvSpPr>
        <p:spPr>
          <a:xfrm rot="18900000">
            <a:off x="628650" y="3796035"/>
            <a:ext cx="285750" cy="309563"/>
          </a:xfrm>
          <a:prstGeom prst="teardrop">
            <a:avLst>
              <a:gd name="adj" fmla="val 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Arrow: Pentagon 6">
            <a:extLst>
              <a:ext uri="{FF2B5EF4-FFF2-40B4-BE49-F238E27FC236}">
                <a16:creationId xmlns="" xmlns:a16="http://schemas.microsoft.com/office/drawing/2014/main" id="{9C9A197A-5A67-410E-8724-92DD2CBC6661}"/>
              </a:ext>
            </a:extLst>
          </p:cNvPr>
          <p:cNvSpPr/>
          <p:nvPr/>
        </p:nvSpPr>
        <p:spPr>
          <a:xfrm>
            <a:off x="767137" y="1796541"/>
            <a:ext cx="2807829" cy="38953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50" b="1" dirty="0" err="1"/>
              <a:t>Ketersediaan</a:t>
            </a:r>
            <a:r>
              <a:rPr lang="en-US" sz="1950" b="1" dirty="0"/>
              <a:t> dana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3ED4CBF0-7DFB-4EFA-B6C1-8148B09BF464}"/>
              </a:ext>
            </a:extLst>
          </p:cNvPr>
          <p:cNvCxnSpPr/>
          <p:nvPr/>
        </p:nvCxnSpPr>
        <p:spPr>
          <a:xfrm flipV="1">
            <a:off x="771525" y="2159224"/>
            <a:ext cx="0" cy="1946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ardrop 55">
            <a:extLst>
              <a:ext uri="{FF2B5EF4-FFF2-40B4-BE49-F238E27FC236}">
                <a16:creationId xmlns="" xmlns:a16="http://schemas.microsoft.com/office/drawing/2014/main" id="{D214C906-C3D5-45B4-9259-69FEE965D93D}"/>
              </a:ext>
            </a:extLst>
          </p:cNvPr>
          <p:cNvSpPr/>
          <p:nvPr/>
        </p:nvSpPr>
        <p:spPr>
          <a:xfrm rot="18900000">
            <a:off x="5133166" y="3796035"/>
            <a:ext cx="285750" cy="309563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Arrow: Pentagon 80">
            <a:extLst>
              <a:ext uri="{FF2B5EF4-FFF2-40B4-BE49-F238E27FC236}">
                <a16:creationId xmlns="" xmlns:a16="http://schemas.microsoft.com/office/drawing/2014/main" id="{AAFFF8F7-B7E4-4BAF-B9E2-FE5ED2228445}"/>
              </a:ext>
            </a:extLst>
          </p:cNvPr>
          <p:cNvSpPr/>
          <p:nvPr/>
        </p:nvSpPr>
        <p:spPr>
          <a:xfrm>
            <a:off x="5276041" y="1856849"/>
            <a:ext cx="2203847" cy="48424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50" b="1" dirty="0" err="1"/>
              <a:t>Akun</a:t>
            </a:r>
            <a:r>
              <a:rPr lang="en-US" sz="1950" b="1" dirty="0"/>
              <a:t> </a:t>
            </a:r>
            <a:r>
              <a:rPr lang="en-US" sz="1950" b="1" dirty="0" err="1" smtClean="0"/>
              <a:t>pembiayaan</a:t>
            </a:r>
            <a:endParaRPr lang="en-US" sz="1950" b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C617751D-DB26-45F2-AD31-80B3EE25B711}"/>
              </a:ext>
            </a:extLst>
          </p:cNvPr>
          <p:cNvCxnSpPr/>
          <p:nvPr/>
        </p:nvCxnSpPr>
        <p:spPr>
          <a:xfrm flipV="1">
            <a:off x="5276041" y="2159224"/>
            <a:ext cx="0" cy="19463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ardrop 58">
            <a:extLst>
              <a:ext uri="{FF2B5EF4-FFF2-40B4-BE49-F238E27FC236}">
                <a16:creationId xmlns="" xmlns:a16="http://schemas.microsoft.com/office/drawing/2014/main" id="{6B37736C-6A64-4BB3-9067-7B9EE8639608}"/>
              </a:ext>
            </a:extLst>
          </p:cNvPr>
          <p:cNvSpPr/>
          <p:nvPr/>
        </p:nvSpPr>
        <p:spPr>
          <a:xfrm rot="2700000" flipV="1">
            <a:off x="1947150" y="3807820"/>
            <a:ext cx="309563" cy="285750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Arrow: Pentagon 93">
            <a:extLst>
              <a:ext uri="{FF2B5EF4-FFF2-40B4-BE49-F238E27FC236}">
                <a16:creationId xmlns="" xmlns:a16="http://schemas.microsoft.com/office/drawing/2014/main" id="{FE8DF1BE-0ABB-428C-935E-BCC0DD0E1A15}"/>
              </a:ext>
            </a:extLst>
          </p:cNvPr>
          <p:cNvSpPr/>
          <p:nvPr/>
        </p:nvSpPr>
        <p:spPr>
          <a:xfrm>
            <a:off x="2090151" y="5465118"/>
            <a:ext cx="3069241" cy="39340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50" b="1" dirty="0" err="1"/>
              <a:t>Terakomodir</a:t>
            </a:r>
            <a:r>
              <a:rPr lang="en-US" sz="1950" b="1" dirty="0"/>
              <a:t> </a:t>
            </a:r>
            <a:r>
              <a:rPr lang="en-US" sz="1950" b="1" dirty="0" err="1"/>
              <a:t>dalam</a:t>
            </a:r>
            <a:r>
              <a:rPr lang="en-US" sz="1950" b="1" dirty="0"/>
              <a:t> RKAKL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EEADCE40-1973-4F10-BF11-2F1ACD6960BA}"/>
              </a:ext>
            </a:extLst>
          </p:cNvPr>
          <p:cNvCxnSpPr/>
          <p:nvPr/>
        </p:nvCxnSpPr>
        <p:spPr>
          <a:xfrm>
            <a:off x="2090152" y="3808933"/>
            <a:ext cx="0" cy="19463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ardrop 61">
            <a:extLst>
              <a:ext uri="{FF2B5EF4-FFF2-40B4-BE49-F238E27FC236}">
                <a16:creationId xmlns="" xmlns:a16="http://schemas.microsoft.com/office/drawing/2014/main" id="{2AAB9911-93FD-40F7-9E96-40E4C6C5A55E}"/>
              </a:ext>
            </a:extLst>
          </p:cNvPr>
          <p:cNvSpPr/>
          <p:nvPr/>
        </p:nvSpPr>
        <p:spPr>
          <a:xfrm rot="2700000" flipV="1">
            <a:off x="5961708" y="3688365"/>
            <a:ext cx="309563" cy="285750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Arrow: Pentagon 90">
            <a:extLst>
              <a:ext uri="{FF2B5EF4-FFF2-40B4-BE49-F238E27FC236}">
                <a16:creationId xmlns="" xmlns:a16="http://schemas.microsoft.com/office/drawing/2014/main" id="{20F6D0BA-71D1-40D8-B6F7-19AFF16410E9}"/>
              </a:ext>
            </a:extLst>
          </p:cNvPr>
          <p:cNvSpPr/>
          <p:nvPr/>
        </p:nvSpPr>
        <p:spPr>
          <a:xfrm>
            <a:off x="6100784" y="5483870"/>
            <a:ext cx="2855171" cy="393403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50" b="1" dirty="0" err="1"/>
              <a:t>Mekanisme</a:t>
            </a:r>
            <a:r>
              <a:rPr lang="en-US" sz="1950" b="1" dirty="0"/>
              <a:t> </a:t>
            </a:r>
            <a:r>
              <a:rPr lang="en-US" sz="1950" b="1" dirty="0" err="1"/>
              <a:t>pembayaran</a:t>
            </a:r>
            <a:endParaRPr lang="en-US" sz="1950" b="1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7A863E62-E1EB-4B33-9CEE-B84581E17799}"/>
              </a:ext>
            </a:extLst>
          </p:cNvPr>
          <p:cNvCxnSpPr>
            <a:cxnSpLocks/>
            <a:endCxn id="63" idx="1"/>
          </p:cNvCxnSpPr>
          <p:nvPr/>
        </p:nvCxnSpPr>
        <p:spPr>
          <a:xfrm flipH="1">
            <a:off x="6100784" y="3731801"/>
            <a:ext cx="15706" cy="19487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002CFC3-6613-42FB-8D1C-263BEFCEEC8A}"/>
              </a:ext>
            </a:extLst>
          </p:cNvPr>
          <p:cNvSpPr txBox="1"/>
          <p:nvPr/>
        </p:nvSpPr>
        <p:spPr>
          <a:xfrm>
            <a:off x="892738" y="2139015"/>
            <a:ext cx="4014559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Tersedia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DIPA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melaksanakan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tersebut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72BEE45-0CCC-4D80-986D-1F24B85293A3}"/>
              </a:ext>
            </a:extLst>
          </p:cNvPr>
          <p:cNvSpPr txBox="1"/>
          <p:nvPr/>
        </p:nvSpPr>
        <p:spPr>
          <a:xfrm>
            <a:off x="5442728" y="2301840"/>
            <a:ext cx="3019200" cy="163121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Akun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pembiayanaan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masing-masing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telah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terakomodir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RKAKL dan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ketersediaan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masing-masing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akun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mencukupi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7E8337B-D104-4E39-A623-273AA4CA692A}"/>
              </a:ext>
            </a:extLst>
          </p:cNvPr>
          <p:cNvSpPr txBox="1"/>
          <p:nvPr/>
        </p:nvSpPr>
        <p:spPr>
          <a:xfrm>
            <a:off x="2220004" y="4144501"/>
            <a:ext cx="2946679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adalah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pelaksanaan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komponen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menunjang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outcome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Eselon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 KL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153BE49-F99B-451C-9C54-D7CA2F185572}"/>
              </a:ext>
            </a:extLst>
          </p:cNvPr>
          <p:cNvSpPr txBox="1"/>
          <p:nvPr/>
        </p:nvSpPr>
        <p:spPr>
          <a:xfrm>
            <a:off x="6233723" y="4169589"/>
            <a:ext cx="2722233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Standar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biaya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ekanisme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pembayaran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sesuai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peraturan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berlaku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5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113459"/>
            <a:ext cx="7164288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Hal-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hal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harus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diperhatikan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sebelum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melaksanakan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kegiatan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4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>
          <a:xfrm>
            <a:off x="1475387" y="2180754"/>
            <a:ext cx="1836364" cy="702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Proses </a:t>
            </a:r>
            <a:r>
              <a:rPr lang="en-US" sz="1600" b="1" dirty="0" err="1">
                <a:solidFill>
                  <a:schemeClr val="tx1"/>
                </a:solidFill>
              </a:rPr>
              <a:t>pertanggungjawaban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lambat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Input </a:t>
            </a:r>
            <a:r>
              <a:rPr lang="en-US" sz="1600" b="1" dirty="0" err="1">
                <a:solidFill>
                  <a:schemeClr val="tx1"/>
                </a:solidFill>
              </a:rPr>
              <a:t>Aplikasi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Terhambat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>
          <a:xfrm>
            <a:off x="1673426" y="4719517"/>
            <a:ext cx="1440285" cy="585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Terhambatnya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penyediaan</a:t>
            </a:r>
            <a:r>
              <a:rPr lang="en-US" sz="1600" b="1" dirty="0">
                <a:solidFill>
                  <a:schemeClr val="tx1"/>
                </a:solidFill>
              </a:rPr>
              <a:t> UP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>
          <a:xfrm>
            <a:off x="647223" y="3389992"/>
            <a:ext cx="1440285" cy="585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</a:rPr>
              <a:t>Banyak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Pembayaran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r>
              <a:rPr lang="en-US" sz="1600" b="1" dirty="0" err="1">
                <a:solidFill>
                  <a:schemeClr val="tx1"/>
                </a:solidFill>
              </a:rPr>
              <a:t>terhutang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4306125" y="3235842"/>
            <a:ext cx="4586356" cy="3217495"/>
          </a:xfrm>
        </p:spPr>
        <p:txBody>
          <a:bodyPr>
            <a:noAutofit/>
          </a:bodyPr>
          <a:lstStyle/>
          <a:p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p</a:t>
            </a:r>
            <a:r>
              <a:rPr lang="en-US" sz="1800" dirty="0" err="1" smtClean="0"/>
              <a:t>ertanggungjawaban</a:t>
            </a:r>
            <a:r>
              <a:rPr lang="en-US" sz="1800" dirty="0" smtClean="0"/>
              <a:t> </a:t>
            </a:r>
            <a:r>
              <a:rPr lang="en-US" sz="1800" dirty="0" err="1"/>
              <a:t>terlambat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input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terhambat</a:t>
            </a:r>
            <a:r>
              <a:rPr lang="en-US" sz="1800" dirty="0"/>
              <a:t> pula.</a:t>
            </a:r>
          </a:p>
          <a:p>
            <a:r>
              <a:rPr lang="en-US" sz="1800" dirty="0" err="1"/>
              <a:t>Penerbitan</a:t>
            </a:r>
            <a:r>
              <a:rPr lang="en-US" sz="1800" dirty="0"/>
              <a:t> SPM </a:t>
            </a:r>
            <a:r>
              <a:rPr lang="en-US" sz="1800" dirty="0" err="1"/>
              <a:t>terhambat</a:t>
            </a:r>
            <a:r>
              <a:rPr lang="en-US" sz="1800" dirty="0"/>
              <a:t> juga.</a:t>
            </a:r>
          </a:p>
          <a:p>
            <a:r>
              <a:rPr lang="en-US" sz="1800" dirty="0" err="1"/>
              <a:t>Penerbitan</a:t>
            </a:r>
            <a:r>
              <a:rPr lang="en-US" sz="1800" dirty="0"/>
              <a:t> SP2D </a:t>
            </a:r>
            <a:r>
              <a:rPr lang="en-US" sz="1800" dirty="0" err="1"/>
              <a:t>oleh</a:t>
            </a:r>
            <a:r>
              <a:rPr lang="en-US" sz="1800" dirty="0"/>
              <a:t> KPPN </a:t>
            </a:r>
            <a:r>
              <a:rPr lang="en-US" sz="1800" dirty="0" err="1"/>
              <a:t>terhambat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Terhambatnya</a:t>
            </a:r>
            <a:r>
              <a:rPr lang="en-US" sz="1800" dirty="0"/>
              <a:t> </a:t>
            </a:r>
            <a:r>
              <a:rPr lang="en-US" sz="1800" dirty="0" err="1"/>
              <a:t>penyediaan</a:t>
            </a:r>
            <a:r>
              <a:rPr lang="en-US" sz="1800" dirty="0"/>
              <a:t> </a:t>
            </a:r>
            <a:r>
              <a:rPr lang="en-US" sz="1800" dirty="0" smtClean="0"/>
              <a:t>UP.</a:t>
            </a:r>
            <a:endParaRPr lang="en-US" sz="1800" dirty="0"/>
          </a:p>
          <a:p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pembayaran</a:t>
            </a:r>
            <a:r>
              <a:rPr lang="en-US" sz="1800" dirty="0"/>
              <a:t> yang </a:t>
            </a:r>
            <a:r>
              <a:rPr lang="en-US" sz="1800" dirty="0" err="1"/>
              <a:t>terutang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Menyebabkan</a:t>
            </a:r>
            <a:r>
              <a:rPr lang="en-US" sz="1800" dirty="0"/>
              <a:t> SPJ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.</a:t>
            </a:r>
          </a:p>
          <a:p>
            <a:r>
              <a:rPr lang="en-US" sz="1800" dirty="0"/>
              <a:t>SPJ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SPJ </a:t>
            </a:r>
            <a:r>
              <a:rPr lang="en-US" sz="1800" dirty="0" err="1" smtClean="0"/>
              <a:t>terlambat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terkait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1494">
            <a:off x="2754877" y="2080529"/>
            <a:ext cx="616597" cy="4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05791" y="1484785"/>
            <a:ext cx="1299147" cy="892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Tidak lengkapnya SPJ</a:t>
            </a:r>
            <a:endParaRPr lang="id-ID" b="1" dirty="0"/>
          </a:p>
        </p:txBody>
      </p:sp>
      <p:sp>
        <p:nvSpPr>
          <p:cNvPr id="19" name="Rectangle 18"/>
          <p:cNvSpPr/>
          <p:nvPr/>
        </p:nvSpPr>
        <p:spPr>
          <a:xfrm>
            <a:off x="69096" y="5751225"/>
            <a:ext cx="2087508" cy="894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SPJ yang hanya bisa dibayarkan mekanisme swakelola terhambat</a:t>
            </a:r>
            <a:r>
              <a:rPr lang="id-ID" sz="1600" b="1" dirty="0"/>
              <a:t>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4712" y="5213052"/>
            <a:ext cx="616597" cy="4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632" flipV="1">
            <a:off x="8139511" y="4295129"/>
            <a:ext cx="1287255" cy="11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1">
            <a:extLst>
              <a:ext uri="{FF2B5EF4-FFF2-40B4-BE49-F238E27FC236}">
                <a16:creationId xmlns="" xmlns:a16="http://schemas.microsoft.com/office/drawing/2014/main" id="{074F605C-73AC-4508-A2E9-F066FE54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88640"/>
            <a:ext cx="716428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NEGATIVE SYSTEM</a:t>
            </a:r>
            <a:endParaRPr lang="id-ID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8864"/>
      </p:ext>
    </p:extLst>
  </p:cSld>
  <p:clrMapOvr>
    <a:masterClrMapping/>
  </p:clrMapOvr>
  <p:transition spd="slow" advTm="742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タイトル 59"/>
          <p:cNvSpPr>
            <a:spLocks noGrp="1"/>
          </p:cNvSpPr>
          <p:nvPr>
            <p:ph type="title"/>
          </p:nvPr>
        </p:nvSpPr>
        <p:spPr>
          <a:xfrm>
            <a:off x="180528" y="212645"/>
            <a:ext cx="9144000" cy="658083"/>
          </a:xfrm>
        </p:spPr>
        <p:txBody>
          <a:bodyPr/>
          <a:lstStyle/>
          <a:p>
            <a:r>
              <a:rPr lang="en-US" dirty="0"/>
              <a:t>REALISASI </a:t>
            </a:r>
            <a:r>
              <a:rPr lang="en-US" dirty="0" smtClean="0"/>
              <a:t>N</a:t>
            </a:r>
            <a:r>
              <a:rPr lang="en-US" dirty="0" smtClean="0">
                <a:solidFill>
                  <a:schemeClr val="accent1"/>
                </a:solidFill>
              </a:rPr>
              <a:t>ASI</a:t>
            </a:r>
            <a:r>
              <a:rPr lang="en-US" dirty="0" smtClean="0"/>
              <a:t>ONAL 2018</a:t>
            </a:r>
            <a:endParaRPr lang="en-US" dirty="0"/>
          </a:p>
        </p:txBody>
      </p:sp>
      <p:graphicFrame>
        <p:nvGraphicFramePr>
          <p:cNvPr id="23" name="表プレースホルダー 22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034381812"/>
              </p:ext>
            </p:extLst>
          </p:nvPr>
        </p:nvGraphicFramePr>
        <p:xfrm>
          <a:off x="1871467" y="1790677"/>
          <a:ext cx="1701726" cy="34813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1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K/L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/>
                        <a:t>MAHKAMAH AGUNG</a:t>
                      </a:r>
                      <a:endParaRPr lang="en-US" sz="105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l"/>
                      <a:r>
                        <a:rPr lang="sv-SE" sz="1050" b="1" dirty="0" smtClean="0"/>
                        <a:t>KOMISI YUDISIAL RI</a:t>
                      </a:r>
                      <a:endParaRPr lang="en-US" sz="105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 err="1"/>
                        <a:t>Dst</a:t>
                      </a:r>
                      <a:r>
                        <a:rPr lang="en-US" sz="1050" b="1" dirty="0"/>
                        <a:t>…</a:t>
                      </a:r>
                      <a:endParaRPr lang="en-US" sz="105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/>
                        <a:t>KEMENTERIAN RISET, </a:t>
                      </a:r>
                      <a:r>
                        <a:rPr lang="en-US" sz="1050" b="1" dirty="0" smtClean="0"/>
                        <a:t>TEKNOLOGI, </a:t>
                      </a:r>
                      <a:r>
                        <a:rPr lang="en-US" sz="1050" b="1" dirty="0"/>
                        <a:t>DAN PENDIDIKAN TINGGI</a:t>
                      </a:r>
                      <a:endParaRPr lang="en-US" sz="105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/>
                        <a:t>Dst</a:t>
                      </a:r>
                      <a:r>
                        <a:rPr lang="en-US" sz="1100" b="1" dirty="0"/>
                        <a:t>…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946"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BADAN PENGUSAHA KAWASAN PERDAGANGAN BEBAS DAN PELABUHAN BEBAS BATAM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TOTAL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テキスト プレースホルダー 60"/>
          <p:cNvSpPr>
            <a:spLocks noGrp="1"/>
          </p:cNvSpPr>
          <p:nvPr>
            <p:ph type="body" sz="quarter" idx="16"/>
          </p:nvPr>
        </p:nvSpPr>
        <p:spPr>
          <a:xfrm>
            <a:off x="1257846" y="5466317"/>
            <a:ext cx="2322460" cy="390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25" b="1" dirty="0" err="1">
                <a:solidFill>
                  <a:schemeClr val="accent1"/>
                </a:solidFill>
              </a:rPr>
              <a:t>Realisasi</a:t>
            </a:r>
            <a:r>
              <a:rPr lang="en-US" sz="1625" b="1" dirty="0">
                <a:solidFill>
                  <a:schemeClr val="accent1"/>
                </a:solidFill>
              </a:rPr>
              <a:t> </a:t>
            </a:r>
            <a:r>
              <a:rPr lang="en-US" sz="1625" b="1" dirty="0" err="1">
                <a:solidFill>
                  <a:schemeClr val="accent1"/>
                </a:solidFill>
              </a:rPr>
              <a:t>Nasional</a:t>
            </a:r>
            <a:r>
              <a:rPr lang="en-US" sz="1625" b="1" dirty="0">
                <a:solidFill>
                  <a:schemeClr val="accent1"/>
                </a:solidFill>
              </a:rPr>
              <a:t> K/L</a:t>
            </a: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7"/>
          </p:nvPr>
        </p:nvSpPr>
        <p:spPr>
          <a:xfrm>
            <a:off x="1689932" y="5817385"/>
            <a:ext cx="1750217" cy="85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75" b="1" dirty="0" smtClean="0">
                <a:solidFill>
                  <a:schemeClr val="accent1"/>
                </a:solidFill>
              </a:rPr>
              <a:t>90.97 </a:t>
            </a:r>
            <a:r>
              <a:rPr lang="en-US" sz="2275" b="1" dirty="0">
                <a:solidFill>
                  <a:schemeClr val="accent1"/>
                </a:solidFill>
              </a:rPr>
              <a:t>%</a:t>
            </a:r>
          </a:p>
        </p:txBody>
      </p:sp>
      <p:graphicFrame>
        <p:nvGraphicFramePr>
          <p:cNvPr id="58" name="表プレースホルダー 22"/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3721379167"/>
              </p:ext>
            </p:extLst>
          </p:nvPr>
        </p:nvGraphicFramePr>
        <p:xfrm>
          <a:off x="3721450" y="1790677"/>
          <a:ext cx="1858662" cy="34462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8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7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Pagu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65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8.478.226.882.000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51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122.421.071.000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516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47.325.863.849.000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600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dirty="0" smtClean="0"/>
                        <a:t>2.046.159.533.000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923.344.380.535.000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" name="テキスト プレースホルダー 62"/>
          <p:cNvSpPr>
            <a:spLocks noGrp="1"/>
          </p:cNvSpPr>
          <p:nvPr>
            <p:ph type="body" sz="quarter" idx="19"/>
          </p:nvPr>
        </p:nvSpPr>
        <p:spPr>
          <a:xfrm>
            <a:off x="3721450" y="5407805"/>
            <a:ext cx="2559392" cy="390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25" b="1" dirty="0">
                <a:solidFill>
                  <a:schemeClr val="accent1"/>
                </a:solidFill>
              </a:rPr>
              <a:t>Rank K/L</a:t>
            </a:r>
          </a:p>
        </p:txBody>
      </p:sp>
      <p:sp>
        <p:nvSpPr>
          <p:cNvPr id="64" name="テキスト プレースホルダー 63"/>
          <p:cNvSpPr>
            <a:spLocks noGrp="1"/>
          </p:cNvSpPr>
          <p:nvPr>
            <p:ph type="body" sz="quarter" idx="20"/>
          </p:nvPr>
        </p:nvSpPr>
        <p:spPr>
          <a:xfrm>
            <a:off x="3742339" y="5700362"/>
            <a:ext cx="2106417" cy="85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25" b="1" dirty="0" err="1">
                <a:solidFill>
                  <a:schemeClr val="accent1"/>
                </a:solidFill>
              </a:rPr>
              <a:t>Kemenristekdikti</a:t>
            </a:r>
            <a:r>
              <a:rPr lang="en-US" sz="1625" b="1" dirty="0">
                <a:solidFill>
                  <a:schemeClr val="accent1"/>
                </a:solidFill>
              </a:rPr>
              <a:t> Ranking </a:t>
            </a:r>
            <a:r>
              <a:rPr lang="en-US" sz="1625" b="1" dirty="0" smtClean="0">
                <a:solidFill>
                  <a:schemeClr val="accent1"/>
                </a:solidFill>
              </a:rPr>
              <a:t>50 </a:t>
            </a:r>
            <a:r>
              <a:rPr lang="en-US" sz="1625" b="1" dirty="0" err="1">
                <a:solidFill>
                  <a:schemeClr val="accent1"/>
                </a:solidFill>
              </a:rPr>
              <a:t>dari</a:t>
            </a:r>
            <a:r>
              <a:rPr lang="en-US" sz="1625" b="1" dirty="0">
                <a:solidFill>
                  <a:schemeClr val="accent1"/>
                </a:solidFill>
              </a:rPr>
              <a:t> 86 K/L </a:t>
            </a:r>
          </a:p>
        </p:txBody>
      </p:sp>
      <p:graphicFrame>
        <p:nvGraphicFramePr>
          <p:cNvPr id="59" name="表プレースホルダー 22"/>
          <p:cNvGraphicFramePr>
            <a:graphicFrameLocks noGrp="1"/>
          </p:cNvGraphicFramePr>
          <p:nvPr>
            <p:ph type="tbl" sz="quarter" idx="21"/>
            <p:extLst>
              <p:ext uri="{D42A27DB-BD31-4B8C-83A1-F6EECF244321}">
                <p14:modId xmlns:p14="http://schemas.microsoft.com/office/powerpoint/2010/main" val="3597996015"/>
              </p:ext>
            </p:extLst>
          </p:nvPr>
        </p:nvGraphicFramePr>
        <p:xfrm>
          <a:off x="5652120" y="1790677"/>
          <a:ext cx="1890129" cy="34462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0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7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Realisasi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8.423.419.085.839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121.611.384.386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43.210.177.530.991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243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dirty="0" smtClean="0"/>
                        <a:t>1.368.887.676.072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marR="0" indent="0" algn="r" defTabSz="91434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839.995.436.426.422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" name="テキスト プレースホルダー 64"/>
          <p:cNvSpPr>
            <a:spLocks noGrp="1"/>
          </p:cNvSpPr>
          <p:nvPr>
            <p:ph type="body" sz="quarter" idx="22"/>
          </p:nvPr>
        </p:nvSpPr>
        <p:spPr>
          <a:xfrm>
            <a:off x="5848756" y="5349294"/>
            <a:ext cx="2205572" cy="390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25" b="1" dirty="0" err="1" smtClean="0">
                <a:solidFill>
                  <a:schemeClr val="accent1"/>
                </a:solidFill>
              </a:rPr>
              <a:t>Kemenristekdikti</a:t>
            </a:r>
            <a:endParaRPr lang="en-US" sz="1625" b="1" dirty="0">
              <a:solidFill>
                <a:schemeClr val="accent1"/>
              </a:solidFill>
            </a:endParaRPr>
          </a:p>
        </p:txBody>
      </p:sp>
      <p:sp>
        <p:nvSpPr>
          <p:cNvPr id="66" name="テキスト プレースホルダー 65"/>
          <p:cNvSpPr>
            <a:spLocks noGrp="1"/>
          </p:cNvSpPr>
          <p:nvPr>
            <p:ph type="body" sz="quarter" idx="23"/>
          </p:nvPr>
        </p:nvSpPr>
        <p:spPr>
          <a:xfrm>
            <a:off x="5956777" y="5603084"/>
            <a:ext cx="2079030" cy="857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 err="1">
                <a:solidFill>
                  <a:schemeClr val="accent1"/>
                </a:solidFill>
              </a:rPr>
              <a:t>Realisasi</a:t>
            </a:r>
            <a:r>
              <a:rPr lang="en-US" sz="1300" b="1" dirty="0">
                <a:solidFill>
                  <a:schemeClr val="accent1"/>
                </a:solidFill>
              </a:rPr>
              <a:t> </a:t>
            </a:r>
            <a:r>
              <a:rPr lang="en-US" sz="1300" b="1" dirty="0" err="1">
                <a:solidFill>
                  <a:schemeClr val="accent1"/>
                </a:solidFill>
              </a:rPr>
              <a:t>Kemeristekdikti</a:t>
            </a:r>
            <a:r>
              <a:rPr lang="en-US" sz="1300" b="1" dirty="0">
                <a:solidFill>
                  <a:schemeClr val="accent1"/>
                </a:solidFill>
              </a:rPr>
              <a:t> </a:t>
            </a:r>
            <a:r>
              <a:rPr lang="en-US" sz="1300" b="1" dirty="0" err="1">
                <a:solidFill>
                  <a:schemeClr val="accent1"/>
                </a:solidFill>
              </a:rPr>
              <a:t>sebesar</a:t>
            </a:r>
            <a:r>
              <a:rPr lang="en-US" sz="1300" b="1" dirty="0">
                <a:solidFill>
                  <a:schemeClr val="accent1"/>
                </a:solidFill>
              </a:rPr>
              <a:t> </a:t>
            </a:r>
            <a:r>
              <a:rPr lang="en-US" sz="1300" b="1" dirty="0" smtClean="0">
                <a:solidFill>
                  <a:schemeClr val="accent1"/>
                </a:solidFill>
              </a:rPr>
              <a:t>91.30%, </a:t>
            </a:r>
            <a:r>
              <a:rPr lang="en-US" sz="1300" b="1" dirty="0" err="1" smtClean="0">
                <a:solidFill>
                  <a:srgbClr val="FF0000"/>
                </a:solidFill>
              </a:rPr>
              <a:t>diatas</a:t>
            </a:r>
            <a:r>
              <a:rPr lang="en-US" sz="1300" b="1" dirty="0" smtClean="0">
                <a:solidFill>
                  <a:srgbClr val="FF0000"/>
                </a:solidFill>
              </a:rPr>
              <a:t> </a:t>
            </a:r>
            <a:r>
              <a:rPr lang="en-US" sz="1300" b="1" dirty="0">
                <a:solidFill>
                  <a:schemeClr val="accent1"/>
                </a:solidFill>
              </a:rPr>
              <a:t>r</a:t>
            </a:r>
            <a:r>
              <a:rPr lang="en-US" sz="1300" b="1" dirty="0" smtClean="0">
                <a:solidFill>
                  <a:schemeClr val="accent1"/>
                </a:solidFill>
              </a:rPr>
              <a:t>ata-rata </a:t>
            </a:r>
            <a:r>
              <a:rPr lang="en-US" sz="1300" b="1" dirty="0" err="1">
                <a:solidFill>
                  <a:schemeClr val="accent1"/>
                </a:solidFill>
              </a:rPr>
              <a:t>Realisasi</a:t>
            </a:r>
            <a:r>
              <a:rPr lang="en-US" sz="1300" b="1" dirty="0">
                <a:solidFill>
                  <a:schemeClr val="accent1"/>
                </a:solidFill>
              </a:rPr>
              <a:t> Nasional</a:t>
            </a:r>
          </a:p>
        </p:txBody>
      </p:sp>
      <p:graphicFrame>
        <p:nvGraphicFramePr>
          <p:cNvPr id="13" name="表プレースホルダー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64708"/>
              </p:ext>
            </p:extLst>
          </p:nvPr>
        </p:nvGraphicFramePr>
        <p:xfrm>
          <a:off x="1049148" y="1790676"/>
          <a:ext cx="768307" cy="28922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8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1.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2.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3 </a:t>
                      </a:r>
                      <a:r>
                        <a:rPr lang="en-US" sz="1600" b="1" dirty="0" err="1"/>
                        <a:t>sd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smtClean="0"/>
                        <a:t>49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92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50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51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/>
                        <a:t>sd</a:t>
                      </a:r>
                      <a:r>
                        <a:rPr lang="en-US" sz="1600" b="1" baseline="0" dirty="0"/>
                        <a:t> 85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992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86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表プレースホルダー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711437"/>
              </p:ext>
            </p:extLst>
          </p:nvPr>
        </p:nvGraphicFramePr>
        <p:xfrm>
          <a:off x="7658890" y="1790677"/>
          <a:ext cx="729534" cy="344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67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4296" marR="34296" marT="24767" marB="2476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41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u="none" strike="noStrike" kern="1200" dirty="0" smtClean="0">
                          <a:effectLst/>
                        </a:rPr>
                        <a:t>99.35</a:t>
                      </a:r>
                      <a:endParaRPr lang="en-US" sz="16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u="none" strike="noStrike" kern="1200" dirty="0" smtClean="0">
                          <a:effectLst/>
                        </a:rPr>
                        <a:t>99.34</a:t>
                      </a:r>
                      <a:endParaRPr lang="en-US" sz="16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</a:rPr>
                        <a:t>91.30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endParaRPr lang="en-US" sz="16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96" marR="34296" marT="24767" marB="2476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243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u="none" strike="noStrike" kern="1200" dirty="0" smtClean="0">
                          <a:effectLst/>
                        </a:rPr>
                        <a:t>66.90</a:t>
                      </a:r>
                      <a:endParaRPr lang="en-US" sz="16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51">
                <a:tc>
                  <a:txBody>
                    <a:bodyPr/>
                    <a:lstStyle/>
                    <a:p>
                      <a:pPr marL="0" algn="r" defTabSz="914342" rtl="0" eaLnBrk="1" fontAlgn="b" latinLnBrk="0" hangingPunct="1"/>
                      <a:r>
                        <a:rPr lang="en-US" sz="1600" b="1" u="none" strike="noStrike" kern="1200" dirty="0" smtClean="0">
                          <a:effectLst/>
                        </a:rPr>
                        <a:t>90.97</a:t>
                      </a:r>
                      <a:endParaRPr lang="en-US" sz="16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5" marR="7145" marT="774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22645"/>
      </p:ext>
    </p:extLst>
  </p:cSld>
  <p:clrMapOvr>
    <a:masterClrMapping/>
  </p:clrMapOvr>
  <p:transition spd="slow" advTm="4213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15617" y="3006798"/>
            <a:ext cx="755264" cy="78337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1674" y="3954520"/>
            <a:ext cx="755264" cy="78337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42622" y="3410432"/>
            <a:ext cx="755264" cy="78337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38"/>
            <a:ext cx="91440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8557" y="130444"/>
            <a:ext cx="6552728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3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Realisasi</a:t>
            </a:r>
            <a:r>
              <a:rPr lang="en-US" sz="3033" b="1" dirty="0">
                <a:solidFill>
                  <a:srgbClr val="002060"/>
                </a:solidFill>
                <a:latin typeface="Trebuchet MS" panose="020B0603020202020204" pitchFamily="34" charset="0"/>
              </a:rPr>
              <a:t> Per </a:t>
            </a:r>
            <a:r>
              <a:rPr lang="en-US" sz="3033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Eselon</a:t>
            </a:r>
            <a:r>
              <a:rPr lang="en-US" sz="3033" b="1" dirty="0">
                <a:solidFill>
                  <a:srgbClr val="002060"/>
                </a:solidFill>
                <a:latin typeface="Trebuchet MS" panose="020B0603020202020204" pitchFamily="34" charset="0"/>
              </a:rPr>
              <a:t> 1</a:t>
            </a:r>
            <a:endParaRPr lang="en-US" sz="2167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472540" y="710794"/>
          <a:ext cx="4230216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71524" y="1236651"/>
            <a:ext cx="22322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total</a:t>
            </a:r>
          </a:p>
          <a:p>
            <a:pPr algn="ctr"/>
            <a:r>
              <a:rPr lang="en-US" sz="39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91,30%</a:t>
            </a:r>
            <a:endParaRPr lang="en-US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3" descr="LOGO RISTEKDIKTI.png">
            <a:extLst>
              <a:ext uri="{FF2B5EF4-FFF2-40B4-BE49-F238E27FC236}">
                <a16:creationId xmlns="" xmlns:a16="http://schemas.microsoft.com/office/drawing/2014/main" id="{0E573DE9-611A-4747-8D8A-6015AC64B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" y="-21"/>
            <a:ext cx="1158454" cy="1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44154309"/>
              </p:ext>
            </p:extLst>
          </p:nvPr>
        </p:nvGraphicFramePr>
        <p:xfrm>
          <a:off x="12982" y="1332446"/>
          <a:ext cx="8692874" cy="552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-11089" y="2852937"/>
            <a:ext cx="462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7886" y="6495728"/>
            <a:ext cx="26346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ESELON 1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スライド番号プレースホルダー 1"/>
          <p:cNvSpPr txBox="1">
            <a:spLocks/>
          </p:cNvSpPr>
          <p:nvPr/>
        </p:nvSpPr>
        <p:spPr>
          <a:xfrm>
            <a:off x="2560010" y="445279"/>
            <a:ext cx="4869819" cy="436486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</a:rPr>
              <a:t>DATA SPAN </a:t>
            </a:r>
            <a:r>
              <a:rPr lang="en-US" sz="2800" b="1" dirty="0" smtClean="0">
                <a:solidFill>
                  <a:srgbClr val="7030A0"/>
                </a:solidFill>
              </a:rPr>
              <a:t>2018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3133</Words>
  <Application>Microsoft Office PowerPoint</Application>
  <PresentationFormat>On-screen Show (4:3)</PresentationFormat>
  <Paragraphs>832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REALISASI NASIONAL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Sasaran Strategis Administrasi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Kemenristekdikti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Zaini Dahlan</dc:creator>
  <cp:lastModifiedBy>Muhammad Zaini Dahlan</cp:lastModifiedBy>
  <cp:revision>71</cp:revision>
  <cp:lastPrinted>2019-02-07T06:34:36Z</cp:lastPrinted>
  <dcterms:created xsi:type="dcterms:W3CDTF">2019-02-07T06:22:07Z</dcterms:created>
  <dcterms:modified xsi:type="dcterms:W3CDTF">2019-03-21T08:45:54Z</dcterms:modified>
</cp:coreProperties>
</file>