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5" r:id="rId4"/>
    <p:sldId id="266" r:id="rId5"/>
    <p:sldId id="270" r:id="rId6"/>
    <p:sldId id="271" r:id="rId7"/>
    <p:sldId id="272" r:id="rId8"/>
    <p:sldId id="273" r:id="rId9"/>
    <p:sldId id="263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696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81D05-9FEA-4DDE-858E-A7088879E41F}" type="datetimeFigureOut">
              <a:rPr lang="en-US" smtClean="0"/>
              <a:t>06-Dec-18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39644-F31C-47C8-B22E-503D1BE9D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25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3047F-0B7D-442F-B1DD-11E63324C12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3047F-0B7D-442F-B1DD-11E63324C12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3047F-0B7D-442F-B1DD-11E63324C12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F5B2-62ED-4B2B-9CA6-3E2025D94329}" type="datetimeFigureOut">
              <a:rPr lang="en-US" smtClean="0"/>
              <a:t>06-Dec-18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B93B-7FEB-4814-8D7C-0E5D3990E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6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F5B2-62ED-4B2B-9CA6-3E2025D94329}" type="datetimeFigureOut">
              <a:rPr lang="en-US" smtClean="0"/>
              <a:t>06-Dec-18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B93B-7FEB-4814-8D7C-0E5D3990E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96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F5B2-62ED-4B2B-9CA6-3E2025D94329}" type="datetimeFigureOut">
              <a:rPr lang="en-US" smtClean="0"/>
              <a:t>06-Dec-18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B93B-7FEB-4814-8D7C-0E5D3990E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60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F5B2-62ED-4B2B-9CA6-3E2025D94329}" type="datetimeFigureOut">
              <a:rPr lang="en-US" smtClean="0"/>
              <a:t>06-Dec-18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B93B-7FEB-4814-8D7C-0E5D3990E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8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F5B2-62ED-4B2B-9CA6-3E2025D94329}" type="datetimeFigureOut">
              <a:rPr lang="en-US" smtClean="0"/>
              <a:t>06-Dec-18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B93B-7FEB-4814-8D7C-0E5D3990E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54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F5B2-62ED-4B2B-9CA6-3E2025D94329}" type="datetimeFigureOut">
              <a:rPr lang="en-US" smtClean="0"/>
              <a:t>06-Dec-18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B93B-7FEB-4814-8D7C-0E5D3990E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14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F5B2-62ED-4B2B-9CA6-3E2025D94329}" type="datetimeFigureOut">
              <a:rPr lang="en-US" smtClean="0"/>
              <a:t>06-Dec-18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B93B-7FEB-4814-8D7C-0E5D3990E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F5B2-62ED-4B2B-9CA6-3E2025D94329}" type="datetimeFigureOut">
              <a:rPr lang="en-US" smtClean="0"/>
              <a:t>06-Dec-18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B93B-7FEB-4814-8D7C-0E5D3990E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5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F5B2-62ED-4B2B-9CA6-3E2025D94329}" type="datetimeFigureOut">
              <a:rPr lang="en-US" smtClean="0"/>
              <a:t>06-Dec-18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B93B-7FEB-4814-8D7C-0E5D3990E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860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F5B2-62ED-4B2B-9CA6-3E2025D94329}" type="datetimeFigureOut">
              <a:rPr lang="en-US" smtClean="0"/>
              <a:t>06-Dec-18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B93B-7FEB-4814-8D7C-0E5D3990E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39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F5B2-62ED-4B2B-9CA6-3E2025D94329}" type="datetimeFigureOut">
              <a:rPr lang="en-US" smtClean="0"/>
              <a:t>06-Dec-18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BB93B-7FEB-4814-8D7C-0E5D3990E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4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4F5B2-62ED-4B2B-9CA6-3E2025D94329}" type="datetimeFigureOut">
              <a:rPr lang="en-US" smtClean="0"/>
              <a:t>06-Dec-18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BB93B-7FEB-4814-8D7C-0E5D3990E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4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3000" y="1199039"/>
            <a:ext cx="9144000" cy="16557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PROGRAM </a:t>
            </a:r>
            <a:r>
              <a:rPr lang="en-US" sz="3600" b="1" dirty="0" smtClean="0"/>
              <a:t>KERJASAMA</a:t>
            </a:r>
          </a:p>
          <a:p>
            <a:r>
              <a:rPr lang="en-US" sz="3600" b="1" dirty="0" smtClean="0"/>
              <a:t>UNIVERSITAS PENDIDIKAN GANESHA</a:t>
            </a:r>
          </a:p>
          <a:p>
            <a:r>
              <a:rPr lang="en-US" sz="3600" b="1" dirty="0" smtClean="0"/>
              <a:t>TAHUN </a:t>
            </a:r>
            <a:r>
              <a:rPr lang="en-US" sz="3600" b="1" dirty="0" smtClean="0"/>
              <a:t>2020</a:t>
            </a:r>
            <a:endParaRPr lang="en-US" sz="3600" b="1" dirty="0"/>
          </a:p>
        </p:txBody>
      </p:sp>
      <p:sp>
        <p:nvSpPr>
          <p:cNvPr id="5" name="Isosceles Triangle 4"/>
          <p:cNvSpPr/>
          <p:nvPr/>
        </p:nvSpPr>
        <p:spPr>
          <a:xfrm>
            <a:off x="-15240" y="15240"/>
            <a:ext cx="8343900" cy="6842760"/>
          </a:xfrm>
          <a:prstGeom prst="triangle">
            <a:avLst>
              <a:gd name="adj" fmla="val 0"/>
            </a:avLst>
          </a:prstGeom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Isosceles Triangle 1"/>
          <p:cNvSpPr/>
          <p:nvPr/>
        </p:nvSpPr>
        <p:spPr>
          <a:xfrm>
            <a:off x="4495800" y="2026920"/>
            <a:ext cx="7696200" cy="483108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4495800" y="5471160"/>
            <a:ext cx="3832860" cy="1386840"/>
          </a:xfrm>
          <a:prstGeom prst="triangle">
            <a:avLst>
              <a:gd name="adj" fmla="val 56093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867400" y="5870258"/>
            <a:ext cx="6146800" cy="698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/>
              <a:t>I </a:t>
            </a:r>
            <a:r>
              <a:rPr lang="en-US" sz="3600" b="1" dirty="0" err="1" smtClean="0"/>
              <a:t>Wayan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Suarnajaya</a:t>
            </a:r>
            <a:r>
              <a:rPr lang="en-US" sz="3600" b="1" dirty="0" smtClean="0"/>
              <a:t>, Ph.D.</a:t>
            </a:r>
            <a:endParaRPr lang="en-US" sz="3600" b="1" dirty="0"/>
          </a:p>
        </p:txBody>
      </p:sp>
      <p:pic>
        <p:nvPicPr>
          <p:cNvPr id="1026" name="Picture 2" descr="D:\3. PENTING SAI ALIH\UNDIKSHA color NEw grap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02" y="2755107"/>
            <a:ext cx="3530279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706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1848" y="2967335"/>
            <a:ext cx="75216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*** TERIMA KASIH ***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37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62" y="428605"/>
            <a:ext cx="5204708" cy="749313"/>
          </a:xfrm>
          <a:prstGeom prst="rect">
            <a:avLst/>
          </a:prstGeom>
          <a:noFill/>
        </p:spPr>
        <p:txBody>
          <a:bodyPr wrap="square" lIns="117226" tIns="58613" rIns="117226" bIns="58613" rtlCol="0">
            <a:spAutoFit/>
          </a:bodyPr>
          <a:lstStyle/>
          <a:p>
            <a:r>
              <a:rPr lang="en-US" sz="4100" b="1" dirty="0" err="1"/>
              <a:t>Rasional</a:t>
            </a:r>
            <a:endParaRPr lang="en-US" sz="4100" dirty="0">
              <a:latin typeface="Adobe Gothic Std B" pitchFamily="34" charset="-128"/>
              <a:ea typeface="Adobe Gothic Std B" pitchFamily="34" charset="-12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66712" y="171427"/>
            <a:ext cx="952507" cy="1906"/>
          </a:xfrm>
          <a:prstGeom prst="line">
            <a:avLst/>
          </a:prstGeom>
          <a:ln w="28575">
            <a:solidFill>
              <a:srgbClr val="3BB7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613911" y="4350412"/>
            <a:ext cx="6220394" cy="1549532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117226" tIns="58613" rIns="117226" bIns="58613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100" b="1" dirty="0" smtClean="0">
                <a:solidFill>
                  <a:sysClr val="windowText" lastClr="000000"/>
                </a:solidFill>
              </a:rPr>
              <a:t>Program </a:t>
            </a:r>
            <a:r>
              <a:rPr lang="en-US" sz="3100" b="1" dirty="0" err="1" smtClean="0">
                <a:solidFill>
                  <a:sysClr val="windowText" lastClr="000000"/>
                </a:solidFill>
              </a:rPr>
              <a:t>Akademik</a:t>
            </a:r>
            <a:endParaRPr lang="en-US" sz="3100" b="1" dirty="0" smtClean="0">
              <a:solidFill>
                <a:sysClr val="windowText" lastClr="000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3100" b="1" dirty="0" smtClean="0">
              <a:solidFill>
                <a:sysClr val="windowText" lastClr="000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100" b="1" dirty="0" smtClean="0">
                <a:solidFill>
                  <a:sysClr val="windowText" lastClr="000000"/>
                </a:solidFill>
              </a:rPr>
              <a:t>Program </a:t>
            </a:r>
            <a:r>
              <a:rPr lang="en-US" sz="3100" b="1" dirty="0" err="1" smtClean="0">
                <a:solidFill>
                  <a:sysClr val="windowText" lastClr="000000"/>
                </a:solidFill>
              </a:rPr>
              <a:t>Kerjasama</a:t>
            </a:r>
            <a:r>
              <a:rPr lang="en-US" sz="3100" b="1" dirty="0" smtClean="0">
                <a:solidFill>
                  <a:sysClr val="windowText" lastClr="000000"/>
                </a:solidFill>
              </a:rPr>
              <a:t> / </a:t>
            </a:r>
            <a:r>
              <a:rPr lang="en-US" sz="3100" b="1" dirty="0" err="1" smtClean="0">
                <a:solidFill>
                  <a:sysClr val="windowText" lastClr="000000"/>
                </a:solidFill>
              </a:rPr>
              <a:t>Kolaborasi</a:t>
            </a:r>
            <a:endParaRPr lang="en-US" sz="3100" b="1" dirty="0">
              <a:solidFill>
                <a:sysClr val="windowText" lastClr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6211" y="1371600"/>
            <a:ext cx="4572032" cy="502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rtlCol="0" anchor="ctr"/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 err="1">
                <a:solidFill>
                  <a:schemeClr val="tx1"/>
                </a:solidFill>
              </a:rPr>
              <a:t>Peran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utama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universitas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dalam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merealisasikan</a:t>
            </a:r>
            <a:r>
              <a:rPr lang="en-US" sz="3200" b="1" dirty="0">
                <a:solidFill>
                  <a:schemeClr val="tx1"/>
                </a:solidFill>
              </a:rPr>
              <a:t> Tri </a:t>
            </a:r>
            <a:r>
              <a:rPr lang="en-US" sz="3200" b="1" dirty="0" err="1">
                <a:solidFill>
                  <a:schemeClr val="tx1"/>
                </a:solidFill>
              </a:rPr>
              <a:t>Darma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Perguruan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Tinggi</a:t>
            </a:r>
            <a:endParaRPr lang="en-US" sz="3200" b="1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 err="1" smtClean="0">
                <a:solidFill>
                  <a:schemeClr val="tx1"/>
                </a:solidFill>
              </a:rPr>
              <a:t>Visi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perguruan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tinggi</a:t>
            </a:r>
            <a:endParaRPr lang="en-US" sz="3200" b="1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Kebijakan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jangka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pendek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pemimpin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perguruan</a:t>
            </a:r>
            <a:r>
              <a:rPr lang="en-US" sz="3200" b="1" dirty="0">
                <a:solidFill>
                  <a:schemeClr val="tx1"/>
                </a:solidFill>
              </a:rPr>
              <a:t>   </a:t>
            </a:r>
            <a:r>
              <a:rPr lang="en-US" sz="3200" b="1" dirty="0" err="1">
                <a:solidFill>
                  <a:schemeClr val="tx1"/>
                </a:solidFill>
              </a:rPr>
              <a:t>tinggi</a:t>
            </a:r>
            <a:r>
              <a:rPr lang="en-US" sz="3200" b="1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20" name="Bent Arrow 19"/>
          <p:cNvSpPr/>
          <p:nvPr/>
        </p:nvSpPr>
        <p:spPr>
          <a:xfrm rot="5400000">
            <a:off x="7061388" y="-238136"/>
            <a:ext cx="685805" cy="3905277"/>
          </a:xfrm>
          <a:prstGeom prst="bentArrow">
            <a:avLst>
              <a:gd name="adj1" fmla="val 32392"/>
              <a:gd name="adj2" fmla="val 35085"/>
              <a:gd name="adj3" fmla="val 29852"/>
              <a:gd name="adj4" fmla="val 318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13911" y="2300281"/>
            <a:ext cx="6220394" cy="15859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rtlCol="0" anchor="ctr"/>
          <a:lstStyle/>
          <a:p>
            <a:r>
              <a:rPr lang="en-US" sz="3100" b="1" dirty="0" err="1">
                <a:solidFill>
                  <a:schemeClr val="tx1"/>
                </a:solidFill>
              </a:rPr>
              <a:t>Dalam</a:t>
            </a:r>
            <a:r>
              <a:rPr lang="en-US" sz="3100" b="1" dirty="0">
                <a:solidFill>
                  <a:schemeClr val="tx1"/>
                </a:solidFill>
              </a:rPr>
              <a:t> </a:t>
            </a:r>
            <a:r>
              <a:rPr lang="en-US" sz="3100" b="1" dirty="0" err="1">
                <a:solidFill>
                  <a:schemeClr val="tx1"/>
                </a:solidFill>
              </a:rPr>
              <a:t>rangka</a:t>
            </a:r>
            <a:r>
              <a:rPr lang="en-US" sz="3100" b="1" dirty="0">
                <a:solidFill>
                  <a:schemeClr val="tx1"/>
                </a:solidFill>
              </a:rPr>
              <a:t> </a:t>
            </a:r>
            <a:r>
              <a:rPr lang="en-US" sz="3100" b="1" dirty="0" err="1">
                <a:solidFill>
                  <a:schemeClr val="tx1"/>
                </a:solidFill>
              </a:rPr>
              <a:t>mendorong</a:t>
            </a:r>
            <a:r>
              <a:rPr lang="en-US" sz="3100" b="1" dirty="0">
                <a:solidFill>
                  <a:schemeClr val="tx1"/>
                </a:solidFill>
              </a:rPr>
              <a:t> </a:t>
            </a:r>
            <a:r>
              <a:rPr lang="en-US" sz="3100" b="1" dirty="0" err="1">
                <a:solidFill>
                  <a:schemeClr val="tx1"/>
                </a:solidFill>
              </a:rPr>
              <a:t>kemajuan</a:t>
            </a:r>
            <a:r>
              <a:rPr lang="en-US" sz="3100" b="1" dirty="0">
                <a:solidFill>
                  <a:schemeClr val="tx1"/>
                </a:solidFill>
              </a:rPr>
              <a:t> </a:t>
            </a:r>
            <a:r>
              <a:rPr lang="en-US" sz="3100" b="1" dirty="0" err="1">
                <a:solidFill>
                  <a:schemeClr val="tx1"/>
                </a:solidFill>
              </a:rPr>
              <a:t>atau</a:t>
            </a:r>
            <a:r>
              <a:rPr lang="en-US" sz="3100" b="1" dirty="0">
                <a:solidFill>
                  <a:schemeClr val="tx1"/>
                </a:solidFill>
              </a:rPr>
              <a:t> </a:t>
            </a:r>
            <a:r>
              <a:rPr lang="en-US" sz="3100" b="1" dirty="0" err="1">
                <a:solidFill>
                  <a:schemeClr val="tx1"/>
                </a:solidFill>
              </a:rPr>
              <a:t>penguatan</a:t>
            </a:r>
            <a:r>
              <a:rPr lang="en-US" sz="3100" b="1" dirty="0">
                <a:solidFill>
                  <a:schemeClr val="tx1"/>
                </a:solidFill>
              </a:rPr>
              <a:t> </a:t>
            </a:r>
            <a:r>
              <a:rPr lang="en-US" sz="3100" b="1" dirty="0" err="1">
                <a:solidFill>
                  <a:schemeClr val="tx1"/>
                </a:solidFill>
              </a:rPr>
              <a:t>suatu</a:t>
            </a:r>
            <a:r>
              <a:rPr lang="en-US" sz="3100" b="1" dirty="0">
                <a:solidFill>
                  <a:schemeClr val="tx1"/>
                </a:solidFill>
              </a:rPr>
              <a:t> </a:t>
            </a:r>
            <a:r>
              <a:rPr lang="en-US" sz="3100" b="1" dirty="0" err="1">
                <a:solidFill>
                  <a:schemeClr val="tx1"/>
                </a:solidFill>
              </a:rPr>
              <a:t>perguruan</a:t>
            </a:r>
            <a:r>
              <a:rPr lang="en-US" sz="3100" b="1" dirty="0">
                <a:solidFill>
                  <a:schemeClr val="tx1"/>
                </a:solidFill>
              </a:rPr>
              <a:t> </a:t>
            </a:r>
            <a:r>
              <a:rPr lang="en-US" sz="3100" b="1" dirty="0" err="1">
                <a:solidFill>
                  <a:schemeClr val="tx1"/>
                </a:solidFill>
              </a:rPr>
              <a:t>tinggi</a:t>
            </a:r>
            <a:endParaRPr lang="en-US" sz="3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95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0963" y="257153"/>
            <a:ext cx="8667808" cy="749313"/>
          </a:xfrm>
          <a:prstGeom prst="rect">
            <a:avLst/>
          </a:prstGeom>
          <a:noFill/>
        </p:spPr>
        <p:txBody>
          <a:bodyPr wrap="square" lIns="117226" tIns="58613" rIns="117226" bIns="58613" rtlCol="0">
            <a:spAutoFit/>
          </a:bodyPr>
          <a:lstStyle/>
          <a:p>
            <a:r>
              <a:rPr lang="en-US" sz="4100" b="1" dirty="0" smtClean="0"/>
              <a:t>Mobility Program (</a:t>
            </a:r>
            <a:r>
              <a:rPr lang="en-US" sz="4100" b="1" dirty="0" err="1"/>
              <a:t>U</a:t>
            </a:r>
            <a:r>
              <a:rPr lang="en-US" sz="4100" b="1" dirty="0" err="1" smtClean="0"/>
              <a:t>nggulan</a:t>
            </a:r>
            <a:r>
              <a:rPr lang="en-US" sz="4100" b="1" dirty="0" smtClean="0"/>
              <a:t>)</a:t>
            </a:r>
            <a:endParaRPr lang="en-US" sz="4100" b="1" dirty="0">
              <a:latin typeface="Adobe Gothic Std B" pitchFamily="34" charset="-128"/>
              <a:ea typeface="Adobe Gothic Std B" pitchFamily="34" charset="-12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66712" y="171427"/>
            <a:ext cx="952507" cy="1906"/>
          </a:xfrm>
          <a:prstGeom prst="line">
            <a:avLst/>
          </a:prstGeom>
          <a:ln w="28575">
            <a:solidFill>
              <a:srgbClr val="3BB7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66712" y="1801907"/>
            <a:ext cx="10763288" cy="381896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226" tIns="58613" rIns="117226" bIns="58613" rtlCol="0" anchor="ctr"/>
          <a:lstStyle/>
          <a:p>
            <a:pPr marL="514350" lvl="0" indent="-514350">
              <a:buFont typeface="+mj-lt"/>
              <a:buAutoNum type="arabicPeriod"/>
            </a:pPr>
            <a:r>
              <a:rPr lang="en-US" sz="3200" b="1" dirty="0" err="1" smtClean="0"/>
              <a:t>Realisasi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MoU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MoA</a:t>
            </a:r>
            <a:endParaRPr lang="en-US" sz="3200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200" b="1" dirty="0" smtClean="0"/>
              <a:t>Program </a:t>
            </a:r>
            <a:r>
              <a:rPr lang="en-US" sz="3200" b="1" dirty="0" err="1"/>
              <a:t>mobilitas</a:t>
            </a:r>
            <a:r>
              <a:rPr lang="en-US" sz="3200" b="1" dirty="0"/>
              <a:t> </a:t>
            </a:r>
            <a:r>
              <a:rPr lang="en-US" sz="3200" b="1" dirty="0" err="1"/>
              <a:t>Dalam</a:t>
            </a:r>
            <a:r>
              <a:rPr lang="en-US" sz="3200" b="1" dirty="0"/>
              <a:t> </a:t>
            </a:r>
            <a:r>
              <a:rPr lang="en-US" sz="3200" b="1" dirty="0" err="1"/>
              <a:t>Negeri</a:t>
            </a:r>
            <a:endParaRPr lang="en-US" sz="32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3200" b="1" dirty="0"/>
              <a:t>Program </a:t>
            </a:r>
            <a:r>
              <a:rPr lang="en-US" sz="3200" b="1" dirty="0" err="1"/>
              <a:t>mobilitas</a:t>
            </a:r>
            <a:r>
              <a:rPr lang="en-US" sz="3200" b="1" dirty="0"/>
              <a:t> </a:t>
            </a:r>
            <a:r>
              <a:rPr lang="en-US" sz="3200" b="1" dirty="0" err="1"/>
              <a:t>Luar</a:t>
            </a:r>
            <a:r>
              <a:rPr lang="en-US" sz="3200" b="1" dirty="0"/>
              <a:t> </a:t>
            </a:r>
            <a:r>
              <a:rPr lang="en-US" sz="3200" b="1" dirty="0" err="1"/>
              <a:t>Negeri</a:t>
            </a:r>
            <a:endParaRPr lang="en-US" sz="32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3200" b="1" dirty="0"/>
              <a:t>Program “visiting professors/scholars/teachers”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b="1" dirty="0"/>
              <a:t>Joint Publications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b="1" dirty="0"/>
              <a:t>Joint Researches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b="1" dirty="0"/>
              <a:t>Joint Curriculum</a:t>
            </a:r>
          </a:p>
        </p:txBody>
      </p:sp>
    </p:spTree>
    <p:extLst>
      <p:ext uri="{BB962C8B-B14F-4D97-AF65-F5344CB8AC3E}">
        <p14:creationId xmlns:p14="http://schemas.microsoft.com/office/powerpoint/2010/main" val="121645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0722"/>
            <a:ext cx="10515600" cy="6185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094" y="3896472"/>
            <a:ext cx="10515600" cy="4351338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endParaRPr lang="en-US" sz="3200" b="1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63880" y="1310640"/>
            <a:ext cx="11003280" cy="990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ID" sz="2400" b="1" dirty="0" smtClean="0">
                <a:solidFill>
                  <a:schemeClr val="tx1"/>
                </a:solidFill>
              </a:rPr>
              <a:t>1. </a:t>
            </a:r>
            <a:r>
              <a:rPr lang="en-ID" sz="2400" b="1" dirty="0" err="1" smtClean="0">
                <a:solidFill>
                  <a:schemeClr val="tx1"/>
                </a:solidFill>
              </a:rPr>
              <a:t>Kerjasama</a:t>
            </a:r>
            <a:r>
              <a:rPr lang="en-ID" sz="2400" b="1" dirty="0" smtClean="0">
                <a:solidFill>
                  <a:schemeClr val="tx1"/>
                </a:solidFill>
              </a:rPr>
              <a:t> </a:t>
            </a:r>
            <a:r>
              <a:rPr lang="en-ID" sz="2400" b="1" dirty="0" err="1">
                <a:solidFill>
                  <a:schemeClr val="tx1"/>
                </a:solidFill>
              </a:rPr>
              <a:t>Undiksha</a:t>
            </a:r>
            <a:r>
              <a:rPr lang="en-ID" sz="2400" b="1" dirty="0">
                <a:solidFill>
                  <a:schemeClr val="tx1"/>
                </a:solidFill>
              </a:rPr>
              <a:t> </a:t>
            </a:r>
            <a:r>
              <a:rPr lang="en-ID" sz="2400" b="1" dirty="0" err="1">
                <a:solidFill>
                  <a:schemeClr val="tx1"/>
                </a:solidFill>
              </a:rPr>
              <a:t>dengan</a:t>
            </a:r>
            <a:r>
              <a:rPr lang="en-ID" sz="2400" b="1" dirty="0">
                <a:solidFill>
                  <a:schemeClr val="tx1"/>
                </a:solidFill>
              </a:rPr>
              <a:t> </a:t>
            </a:r>
            <a:r>
              <a:rPr lang="en-ID" sz="2400" b="1" dirty="0" err="1" smtClean="0">
                <a:solidFill>
                  <a:schemeClr val="tx1"/>
                </a:solidFill>
              </a:rPr>
              <a:t>Instansi</a:t>
            </a:r>
            <a:r>
              <a:rPr lang="en-ID" sz="2400" b="1" dirty="0" smtClean="0">
                <a:solidFill>
                  <a:schemeClr val="tx1"/>
                </a:solidFill>
              </a:rPr>
              <a:t> </a:t>
            </a:r>
            <a:r>
              <a:rPr lang="en-ID" sz="2400" b="1" dirty="0" err="1">
                <a:solidFill>
                  <a:schemeClr val="tx1"/>
                </a:solidFill>
              </a:rPr>
              <a:t>P</a:t>
            </a:r>
            <a:r>
              <a:rPr lang="en-ID" sz="2400" b="1" dirty="0" err="1" smtClean="0">
                <a:solidFill>
                  <a:schemeClr val="tx1"/>
                </a:solidFill>
              </a:rPr>
              <a:t>emerintah</a:t>
            </a:r>
            <a:endParaRPr lang="en-ID" sz="2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3880" y="2590800"/>
            <a:ext cx="11003280" cy="39014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914400" lvl="1" indent="-457200">
              <a:buFont typeface="Arial" pitchFamily="34" charset="0"/>
              <a:buChar char="•"/>
            </a:pPr>
            <a:r>
              <a:rPr lang="en-ID" sz="3200" dirty="0" err="1"/>
              <a:t>Memperlancar</a:t>
            </a:r>
            <a:r>
              <a:rPr lang="en-ID" sz="3200" dirty="0"/>
              <a:t> </a:t>
            </a:r>
            <a:r>
              <a:rPr lang="en-ID" sz="3200" dirty="0" err="1"/>
              <a:t>kegiatan</a:t>
            </a:r>
            <a:r>
              <a:rPr lang="en-ID" sz="3200" dirty="0"/>
              <a:t> </a:t>
            </a:r>
            <a:r>
              <a:rPr lang="en-ID" sz="3200" dirty="0" err="1"/>
              <a:t>pengajaran</a:t>
            </a:r>
            <a:r>
              <a:rPr lang="en-ID" sz="3200" dirty="0"/>
              <a:t>, </a:t>
            </a:r>
            <a:r>
              <a:rPr lang="en-ID" sz="3200" dirty="0" err="1"/>
              <a:t>penelitian</a:t>
            </a:r>
            <a:r>
              <a:rPr lang="en-ID" sz="3200" dirty="0"/>
              <a:t> </a:t>
            </a:r>
            <a:r>
              <a:rPr lang="en-ID" sz="3200" dirty="0" err="1"/>
              <a:t>lapangan</a:t>
            </a:r>
            <a:r>
              <a:rPr lang="en-ID" sz="3200" dirty="0"/>
              <a:t>, </a:t>
            </a:r>
            <a:r>
              <a:rPr lang="en-ID" sz="3200" dirty="0" err="1"/>
              <a:t>dan</a:t>
            </a:r>
            <a:r>
              <a:rPr lang="en-ID" sz="3200" dirty="0"/>
              <a:t> </a:t>
            </a:r>
            <a:r>
              <a:rPr lang="en-ID" sz="3200" dirty="0" err="1"/>
              <a:t>pengabdian</a:t>
            </a:r>
            <a:r>
              <a:rPr lang="en-ID" sz="3200" dirty="0"/>
              <a:t> </a:t>
            </a:r>
            <a:r>
              <a:rPr lang="en-ID" sz="3200" dirty="0" err="1"/>
              <a:t>masyarakat</a:t>
            </a:r>
            <a:r>
              <a:rPr lang="en-ID" sz="3200" dirty="0"/>
              <a:t>/</a:t>
            </a:r>
            <a:r>
              <a:rPr lang="en-ID" sz="3200" dirty="0" err="1"/>
              <a:t>kegiatan</a:t>
            </a:r>
            <a:r>
              <a:rPr lang="en-ID" sz="3200" dirty="0"/>
              <a:t> </a:t>
            </a:r>
            <a:r>
              <a:rPr lang="en-ID" sz="3200" dirty="0" err="1"/>
              <a:t>sosial</a:t>
            </a:r>
            <a:r>
              <a:rPr lang="en-ID" sz="3200" dirty="0"/>
              <a:t> yang </a:t>
            </a:r>
            <a:r>
              <a:rPr lang="en-ID" sz="3200" dirty="0" err="1"/>
              <a:t>melibatkan</a:t>
            </a:r>
            <a:r>
              <a:rPr lang="en-ID" sz="3200" dirty="0"/>
              <a:t> </a:t>
            </a:r>
            <a:r>
              <a:rPr lang="en-ID" sz="3200" dirty="0" err="1"/>
              <a:t>masyarakat</a:t>
            </a:r>
            <a:r>
              <a:rPr lang="en-ID" sz="3200" dirty="0"/>
              <a:t> </a:t>
            </a:r>
            <a:r>
              <a:rPr lang="en-ID" sz="3200" dirty="0" err="1"/>
              <a:t>umum</a:t>
            </a:r>
            <a:endParaRPr lang="en-US" sz="3200" dirty="0"/>
          </a:p>
          <a:p>
            <a:pPr marL="914400" lvl="1" indent="-457200">
              <a:buFont typeface="Arial" pitchFamily="34" charset="0"/>
              <a:buChar char="•"/>
            </a:pPr>
            <a:r>
              <a:rPr lang="en-ID" sz="3200" dirty="0" err="1"/>
              <a:t>Peningkatan</a:t>
            </a:r>
            <a:r>
              <a:rPr lang="en-ID" sz="3200" dirty="0"/>
              <a:t> </a:t>
            </a:r>
            <a:r>
              <a:rPr lang="en-ID" sz="3200" i="1" dirty="0"/>
              <a:t>student body</a:t>
            </a:r>
            <a:r>
              <a:rPr lang="en-ID" sz="3200" dirty="0"/>
              <a:t>, </a:t>
            </a:r>
            <a:r>
              <a:rPr lang="en-ID" sz="3200" dirty="0" err="1"/>
              <a:t>dengan</a:t>
            </a:r>
            <a:r>
              <a:rPr lang="en-ID" sz="3200" dirty="0"/>
              <a:t> </a:t>
            </a:r>
            <a:r>
              <a:rPr lang="en-ID" sz="3200" dirty="0" err="1"/>
              <a:t>menjalin</a:t>
            </a:r>
            <a:r>
              <a:rPr lang="en-ID" sz="3200" dirty="0"/>
              <a:t> </a:t>
            </a:r>
            <a:r>
              <a:rPr lang="en-ID" sz="3200" dirty="0" err="1"/>
              <a:t>kerjasama</a:t>
            </a:r>
            <a:r>
              <a:rPr lang="en-ID" sz="3200" dirty="0"/>
              <a:t> </a:t>
            </a:r>
            <a:r>
              <a:rPr lang="en-ID" sz="3200" dirty="0" err="1"/>
              <a:t>dengan</a:t>
            </a:r>
            <a:r>
              <a:rPr lang="en-ID" sz="3200" dirty="0"/>
              <a:t> </a:t>
            </a:r>
            <a:r>
              <a:rPr lang="en-ID" sz="3200" dirty="0" err="1"/>
              <a:t>pemerintah</a:t>
            </a:r>
            <a:r>
              <a:rPr lang="en-ID" sz="3200" dirty="0"/>
              <a:t> </a:t>
            </a:r>
            <a:r>
              <a:rPr lang="en-ID" sz="3200" dirty="0" err="1"/>
              <a:t>Kabupaten</a:t>
            </a:r>
            <a:r>
              <a:rPr lang="en-ID" sz="3200" dirty="0"/>
              <a:t> di  </a:t>
            </a:r>
            <a:r>
              <a:rPr lang="en-ID" sz="3200" dirty="0" err="1"/>
              <a:t>luar</a:t>
            </a:r>
            <a:r>
              <a:rPr lang="en-ID" sz="3200" dirty="0"/>
              <a:t> </a:t>
            </a:r>
            <a:r>
              <a:rPr lang="en-ID" sz="3200" dirty="0" err="1"/>
              <a:t>propinsi</a:t>
            </a:r>
            <a:r>
              <a:rPr lang="en-ID" sz="3200" dirty="0"/>
              <a:t> Bali.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186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0722"/>
            <a:ext cx="10515600" cy="6185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094" y="3896472"/>
            <a:ext cx="10515600" cy="4351338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endParaRPr lang="en-US" sz="3200" b="1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63880" y="1310640"/>
            <a:ext cx="11003280" cy="990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ID" sz="2400" b="1" dirty="0">
                <a:solidFill>
                  <a:schemeClr val="tx1"/>
                </a:solidFill>
              </a:rPr>
              <a:t>2</a:t>
            </a:r>
            <a:r>
              <a:rPr lang="en-ID" sz="2400" b="1" dirty="0" smtClean="0">
                <a:solidFill>
                  <a:schemeClr val="tx1"/>
                </a:solidFill>
              </a:rPr>
              <a:t>. </a:t>
            </a:r>
            <a:r>
              <a:rPr lang="en-ID" sz="2400" b="1" dirty="0" err="1" smtClean="0">
                <a:solidFill>
                  <a:schemeClr val="tx1"/>
                </a:solidFill>
              </a:rPr>
              <a:t>Kerjasama</a:t>
            </a:r>
            <a:r>
              <a:rPr lang="en-ID" sz="2400" b="1" dirty="0" smtClean="0">
                <a:solidFill>
                  <a:schemeClr val="tx1"/>
                </a:solidFill>
              </a:rPr>
              <a:t> </a:t>
            </a:r>
            <a:r>
              <a:rPr lang="en-ID" sz="2400" b="1" dirty="0" err="1">
                <a:solidFill>
                  <a:schemeClr val="tx1"/>
                </a:solidFill>
              </a:rPr>
              <a:t>Undiksha</a:t>
            </a:r>
            <a:r>
              <a:rPr lang="en-ID" sz="2400" b="1" dirty="0">
                <a:solidFill>
                  <a:schemeClr val="tx1"/>
                </a:solidFill>
              </a:rPr>
              <a:t> </a:t>
            </a:r>
            <a:r>
              <a:rPr lang="en-ID" sz="2400" b="1" dirty="0" err="1">
                <a:solidFill>
                  <a:schemeClr val="tx1"/>
                </a:solidFill>
              </a:rPr>
              <a:t>dengan</a:t>
            </a:r>
            <a:r>
              <a:rPr lang="en-ID" sz="2400" b="1" dirty="0">
                <a:solidFill>
                  <a:schemeClr val="tx1"/>
                </a:solidFill>
              </a:rPr>
              <a:t> </a:t>
            </a:r>
            <a:r>
              <a:rPr lang="en-ID" sz="2400" b="1" dirty="0" err="1" smtClean="0">
                <a:solidFill>
                  <a:schemeClr val="tx1"/>
                </a:solidFill>
              </a:rPr>
              <a:t>Universitas</a:t>
            </a:r>
            <a:r>
              <a:rPr lang="en-ID" sz="2400" b="1" dirty="0" smtClean="0">
                <a:solidFill>
                  <a:schemeClr val="tx1"/>
                </a:solidFill>
              </a:rPr>
              <a:t> </a:t>
            </a:r>
            <a:r>
              <a:rPr lang="en-ID" sz="2400" b="1" dirty="0" err="1" smtClean="0">
                <a:solidFill>
                  <a:schemeClr val="tx1"/>
                </a:solidFill>
              </a:rPr>
              <a:t>Dalam</a:t>
            </a:r>
            <a:r>
              <a:rPr lang="en-ID" sz="2400" b="1" dirty="0" smtClean="0">
                <a:solidFill>
                  <a:schemeClr val="tx1"/>
                </a:solidFill>
              </a:rPr>
              <a:t> </a:t>
            </a:r>
            <a:r>
              <a:rPr lang="en-ID" sz="2400" b="1" dirty="0" err="1" smtClean="0">
                <a:solidFill>
                  <a:schemeClr val="tx1"/>
                </a:solidFill>
              </a:rPr>
              <a:t>Negeri</a:t>
            </a:r>
            <a:endParaRPr lang="en-ID" sz="2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3880" y="2484120"/>
            <a:ext cx="11003280" cy="40081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914400"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ID" sz="2400" b="1" dirty="0" err="1" smtClean="0"/>
              <a:t>Menambah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wawasan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bidang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Akademik</a:t>
            </a:r>
            <a:r>
              <a:rPr lang="en-ID" sz="2400" b="1" dirty="0" smtClean="0"/>
              <a:t>. </a:t>
            </a:r>
            <a:r>
              <a:rPr lang="en-ID" sz="2400" b="1" dirty="0" err="1" smtClean="0"/>
              <a:t>Ilmu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Penegtahuan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dan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Teknologi</a:t>
            </a:r>
            <a:r>
              <a:rPr lang="en-ID" sz="2400" b="1" dirty="0" smtClean="0"/>
              <a:t>.</a:t>
            </a:r>
            <a:endParaRPr lang="en-US" sz="2400" b="1" dirty="0"/>
          </a:p>
          <a:p>
            <a:pPr marL="914400"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ID" sz="2400" b="1" dirty="0" err="1"/>
              <a:t>Menambah</a:t>
            </a:r>
            <a:r>
              <a:rPr lang="en-ID" sz="2400" b="1" dirty="0"/>
              <a:t> </a:t>
            </a:r>
            <a:r>
              <a:rPr lang="en-ID" sz="2400" b="1" dirty="0" err="1"/>
              <a:t>wawasan</a:t>
            </a:r>
            <a:r>
              <a:rPr lang="en-ID" sz="2400" b="1" dirty="0"/>
              <a:t> </a:t>
            </a:r>
            <a:r>
              <a:rPr lang="en-ID" sz="2400" b="1" dirty="0" err="1" smtClean="0"/>
              <a:t>tentang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kebudayaan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nusantara</a:t>
            </a:r>
            <a:r>
              <a:rPr lang="en-ID" sz="2400" b="1" dirty="0" smtClean="0"/>
              <a:t>, rasa </a:t>
            </a:r>
            <a:r>
              <a:rPr lang="en-ID" sz="2400" b="1" dirty="0" err="1" smtClean="0"/>
              <a:t>nasionalisme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dan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toleransi</a:t>
            </a:r>
            <a:r>
              <a:rPr lang="en-ID" sz="2400" b="1" dirty="0" smtClean="0"/>
              <a:t>.</a:t>
            </a:r>
            <a:endParaRPr lang="en-US" sz="2400" b="1" dirty="0"/>
          </a:p>
          <a:p>
            <a:pPr marL="914400"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ID" sz="2400" b="1" dirty="0"/>
              <a:t>Men</a:t>
            </a:r>
            <a:r>
              <a:rPr lang="id-ID" sz="2400" b="1" dirty="0"/>
              <a:t>j</a:t>
            </a:r>
            <a:r>
              <a:rPr lang="en-ID" sz="2400" b="1" dirty="0" err="1"/>
              <a:t>alin</a:t>
            </a:r>
            <a:r>
              <a:rPr lang="en-ID" sz="2400" b="1" dirty="0"/>
              <a:t> </a:t>
            </a:r>
            <a:r>
              <a:rPr lang="en-ID" sz="2400" b="1" dirty="0" err="1" smtClean="0"/>
              <a:t>persahabatandengan</a:t>
            </a:r>
            <a:r>
              <a:rPr lang="en-ID" sz="2400" b="1" dirty="0" smtClean="0"/>
              <a:t> </a:t>
            </a:r>
            <a:r>
              <a:rPr lang="id-ID" sz="2400" b="1" dirty="0"/>
              <a:t>civitas</a:t>
            </a:r>
            <a:r>
              <a:rPr lang="en-ID" sz="2400" b="1" dirty="0"/>
              <a:t> </a:t>
            </a:r>
            <a:r>
              <a:rPr lang="en-ID" sz="2400" b="1" dirty="0" err="1"/>
              <a:t>akademika</a:t>
            </a:r>
            <a:r>
              <a:rPr lang="en-ID" sz="2400" b="1" dirty="0"/>
              <a:t> </a:t>
            </a:r>
            <a:r>
              <a:rPr lang="en-ID" sz="2400" b="1" dirty="0" err="1"/>
              <a:t>dari</a:t>
            </a:r>
            <a:r>
              <a:rPr lang="en-ID" sz="2400" b="1" dirty="0"/>
              <a:t> </a:t>
            </a:r>
            <a:r>
              <a:rPr lang="en-ID" sz="2400" b="1" dirty="0" err="1"/>
              <a:t>universitas</a:t>
            </a:r>
            <a:r>
              <a:rPr lang="en-ID" sz="2400" b="1" dirty="0"/>
              <a:t> lain.</a:t>
            </a:r>
            <a:endParaRPr lang="en-US" sz="2400" b="1" dirty="0"/>
          </a:p>
          <a:p>
            <a:pPr marL="914400"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ID" sz="2400" b="1" dirty="0" err="1"/>
              <a:t>Melakukan</a:t>
            </a:r>
            <a:r>
              <a:rPr lang="en-ID" sz="2400" b="1" dirty="0"/>
              <a:t> </a:t>
            </a:r>
            <a:r>
              <a:rPr lang="en-ID" sz="2400" b="1" dirty="0" err="1"/>
              <a:t>aktifitas</a:t>
            </a:r>
            <a:r>
              <a:rPr lang="en-ID" sz="2400" b="1" dirty="0"/>
              <a:t> visiting professors </a:t>
            </a:r>
            <a:r>
              <a:rPr lang="en-ID" sz="2400" b="1" dirty="0" err="1"/>
              <a:t>atau</a:t>
            </a:r>
            <a:r>
              <a:rPr lang="en-ID" sz="2400" b="1" dirty="0"/>
              <a:t> scholars </a:t>
            </a:r>
            <a:r>
              <a:rPr lang="en-ID" sz="2400" b="1" dirty="0" err="1"/>
              <a:t>antar</a:t>
            </a:r>
            <a:r>
              <a:rPr lang="en-ID" sz="2400" b="1" dirty="0"/>
              <a:t> </a:t>
            </a:r>
            <a:r>
              <a:rPr lang="en-ID" sz="2400" b="1" dirty="0" err="1" smtClean="0"/>
              <a:t>universitas</a:t>
            </a:r>
            <a:r>
              <a:rPr lang="en-ID" sz="2400" b="1" dirty="0" smtClean="0"/>
              <a:t> DN</a:t>
            </a:r>
            <a:endParaRPr lang="en-US" sz="2400" b="1" dirty="0"/>
          </a:p>
          <a:p>
            <a:pPr marL="914400"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ID" sz="2400" b="1" dirty="0" err="1"/>
              <a:t>Melaksanakan</a:t>
            </a:r>
            <a:r>
              <a:rPr lang="en-ID" sz="2400" b="1" dirty="0"/>
              <a:t> </a:t>
            </a:r>
            <a:r>
              <a:rPr lang="en-ID" sz="2400" b="1" dirty="0" err="1"/>
              <a:t>penelitian</a:t>
            </a:r>
            <a:r>
              <a:rPr lang="en-ID" sz="2400" b="1" dirty="0"/>
              <a:t>/</a:t>
            </a:r>
            <a:r>
              <a:rPr lang="en-ID" sz="2400" b="1" dirty="0" err="1"/>
              <a:t>publikasi</a:t>
            </a:r>
            <a:r>
              <a:rPr lang="en-ID" sz="2400" b="1" dirty="0"/>
              <a:t> </a:t>
            </a:r>
            <a:r>
              <a:rPr lang="en-ID" sz="2400" b="1" dirty="0" err="1"/>
              <a:t>kolaboratif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9271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0722"/>
            <a:ext cx="10515600" cy="6185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094" y="3896472"/>
            <a:ext cx="10515600" cy="4351338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endParaRPr lang="en-US" sz="3200" b="1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63880" y="1310640"/>
            <a:ext cx="11003280" cy="990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ID" sz="2400" b="1" dirty="0" smtClean="0">
                <a:solidFill>
                  <a:schemeClr val="tx1"/>
                </a:solidFill>
              </a:rPr>
              <a:t>3. </a:t>
            </a:r>
            <a:r>
              <a:rPr lang="en-ID" sz="2400" b="1" dirty="0" err="1" smtClean="0">
                <a:solidFill>
                  <a:schemeClr val="tx1"/>
                </a:solidFill>
              </a:rPr>
              <a:t>Kerjasama</a:t>
            </a:r>
            <a:r>
              <a:rPr lang="en-ID" sz="2400" b="1" dirty="0" smtClean="0">
                <a:solidFill>
                  <a:schemeClr val="tx1"/>
                </a:solidFill>
              </a:rPr>
              <a:t> </a:t>
            </a:r>
            <a:r>
              <a:rPr lang="en-ID" sz="2400" b="1" dirty="0" err="1">
                <a:solidFill>
                  <a:schemeClr val="tx1"/>
                </a:solidFill>
              </a:rPr>
              <a:t>Undiksha</a:t>
            </a:r>
            <a:r>
              <a:rPr lang="en-ID" sz="2400" b="1" dirty="0">
                <a:solidFill>
                  <a:schemeClr val="tx1"/>
                </a:solidFill>
              </a:rPr>
              <a:t> </a:t>
            </a:r>
            <a:r>
              <a:rPr lang="en-ID" sz="2400" b="1" dirty="0" err="1">
                <a:solidFill>
                  <a:schemeClr val="tx1"/>
                </a:solidFill>
              </a:rPr>
              <a:t>dengan</a:t>
            </a:r>
            <a:r>
              <a:rPr lang="en-ID" sz="2400" b="1" dirty="0">
                <a:solidFill>
                  <a:schemeClr val="tx1"/>
                </a:solidFill>
              </a:rPr>
              <a:t> </a:t>
            </a:r>
            <a:r>
              <a:rPr lang="en-ID" sz="2400" b="1" dirty="0" err="1" smtClean="0">
                <a:solidFill>
                  <a:schemeClr val="tx1"/>
                </a:solidFill>
              </a:rPr>
              <a:t>Universitas</a:t>
            </a:r>
            <a:r>
              <a:rPr lang="en-ID" sz="2400" b="1" dirty="0" smtClean="0">
                <a:solidFill>
                  <a:schemeClr val="tx1"/>
                </a:solidFill>
              </a:rPr>
              <a:t> </a:t>
            </a:r>
            <a:r>
              <a:rPr lang="en-ID" sz="2400" b="1" dirty="0" err="1" smtClean="0">
                <a:solidFill>
                  <a:schemeClr val="tx1"/>
                </a:solidFill>
              </a:rPr>
              <a:t>Luar</a:t>
            </a:r>
            <a:r>
              <a:rPr lang="en-ID" sz="2400" b="1" dirty="0" smtClean="0">
                <a:solidFill>
                  <a:schemeClr val="tx1"/>
                </a:solidFill>
              </a:rPr>
              <a:t> </a:t>
            </a:r>
            <a:r>
              <a:rPr lang="en-ID" sz="2400" b="1" dirty="0" err="1" smtClean="0">
                <a:solidFill>
                  <a:schemeClr val="tx1"/>
                </a:solidFill>
              </a:rPr>
              <a:t>Negeri</a:t>
            </a:r>
            <a:endParaRPr lang="en-ID" sz="2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3880" y="2484120"/>
            <a:ext cx="11003280" cy="400812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914400"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ID" sz="2000" b="1" dirty="0" err="1" smtClean="0"/>
              <a:t>Menambah</a:t>
            </a:r>
            <a:r>
              <a:rPr lang="en-ID" sz="2000" b="1" dirty="0" smtClean="0"/>
              <a:t> </a:t>
            </a:r>
            <a:r>
              <a:rPr lang="en-ID" sz="2000" b="1" dirty="0" err="1" smtClean="0"/>
              <a:t>wawasan</a:t>
            </a:r>
            <a:r>
              <a:rPr lang="en-ID" sz="2000" b="1" dirty="0" smtClean="0"/>
              <a:t> </a:t>
            </a:r>
            <a:r>
              <a:rPr lang="en-ID" sz="2000" b="1" dirty="0" err="1" smtClean="0"/>
              <a:t>bidang</a:t>
            </a:r>
            <a:r>
              <a:rPr lang="en-ID" sz="2000" b="1" dirty="0" smtClean="0"/>
              <a:t> </a:t>
            </a:r>
            <a:r>
              <a:rPr lang="en-ID" sz="2000" b="1" dirty="0" err="1" smtClean="0"/>
              <a:t>Akademik</a:t>
            </a:r>
            <a:r>
              <a:rPr lang="en-ID" sz="2000" b="1" dirty="0" smtClean="0"/>
              <a:t>. </a:t>
            </a:r>
            <a:r>
              <a:rPr lang="en-ID" sz="2000" b="1" dirty="0" err="1" smtClean="0"/>
              <a:t>Ilmu</a:t>
            </a:r>
            <a:r>
              <a:rPr lang="en-ID" sz="2000" b="1" dirty="0" smtClean="0"/>
              <a:t> </a:t>
            </a:r>
            <a:r>
              <a:rPr lang="en-ID" sz="2000" b="1" dirty="0" err="1" smtClean="0"/>
              <a:t>Penegtahuan</a:t>
            </a:r>
            <a:r>
              <a:rPr lang="en-ID" sz="2000" b="1" dirty="0" smtClean="0"/>
              <a:t> </a:t>
            </a:r>
            <a:r>
              <a:rPr lang="en-ID" sz="2000" b="1" dirty="0" err="1" smtClean="0"/>
              <a:t>dan</a:t>
            </a:r>
            <a:r>
              <a:rPr lang="en-ID" sz="2000" b="1" dirty="0" smtClean="0"/>
              <a:t> </a:t>
            </a:r>
            <a:r>
              <a:rPr lang="en-ID" sz="2000" b="1" dirty="0" err="1" smtClean="0"/>
              <a:t>Teknologi</a:t>
            </a:r>
            <a:r>
              <a:rPr lang="en-ID" sz="2000" b="1" dirty="0" smtClean="0"/>
              <a:t> </a:t>
            </a:r>
            <a:r>
              <a:rPr lang="en-ID" sz="2000" b="1" dirty="0" err="1" smtClean="0"/>
              <a:t>tingkat</a:t>
            </a:r>
            <a:r>
              <a:rPr lang="en-ID" sz="2000" b="1" dirty="0" smtClean="0"/>
              <a:t> </a:t>
            </a:r>
            <a:r>
              <a:rPr lang="en-ID" sz="2000" b="1" dirty="0" err="1" smtClean="0"/>
              <a:t>Internasional</a:t>
            </a:r>
            <a:r>
              <a:rPr lang="en-ID" sz="2000" b="1" dirty="0" smtClean="0"/>
              <a:t>.</a:t>
            </a:r>
            <a:endParaRPr lang="en-US" sz="2000" b="1" dirty="0"/>
          </a:p>
          <a:p>
            <a:pPr marL="914400"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ID" sz="2000" b="1" dirty="0" err="1"/>
              <a:t>Menjalin</a:t>
            </a:r>
            <a:r>
              <a:rPr lang="en-ID" sz="2000" b="1" dirty="0"/>
              <a:t> </a:t>
            </a:r>
            <a:r>
              <a:rPr lang="en-ID" sz="2000" b="1" dirty="0" err="1" smtClean="0"/>
              <a:t>persahabatan</a:t>
            </a:r>
            <a:r>
              <a:rPr lang="en-ID" sz="2000" b="1" dirty="0"/>
              <a:t> </a:t>
            </a:r>
            <a:r>
              <a:rPr lang="en-ID" sz="2000" b="1" dirty="0" err="1" smtClean="0"/>
              <a:t>antar</a:t>
            </a:r>
            <a:r>
              <a:rPr lang="en-ID" sz="2000" b="1" dirty="0" smtClean="0"/>
              <a:t> </a:t>
            </a:r>
            <a:r>
              <a:rPr lang="en-ID" sz="2000" b="1" dirty="0" err="1"/>
              <a:t>universitas</a:t>
            </a:r>
            <a:r>
              <a:rPr lang="en-ID" sz="2000" b="1" dirty="0"/>
              <a:t> yang  </a:t>
            </a:r>
            <a:r>
              <a:rPr lang="en-ID" sz="2000" b="1" dirty="0" err="1"/>
              <a:t>berkolaborasi</a:t>
            </a:r>
            <a:r>
              <a:rPr lang="en-ID" sz="2000" b="1" dirty="0"/>
              <a:t>.</a:t>
            </a:r>
          </a:p>
          <a:p>
            <a:pPr marL="914400"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ID" sz="2000" b="1" dirty="0" err="1"/>
              <a:t>Memahami</a:t>
            </a:r>
            <a:r>
              <a:rPr lang="en-ID" sz="2000" b="1" dirty="0"/>
              <a:t> </a:t>
            </a:r>
            <a:r>
              <a:rPr lang="en-ID" sz="2000" b="1" dirty="0" err="1"/>
              <a:t>budaya</a:t>
            </a:r>
            <a:r>
              <a:rPr lang="en-ID" sz="2000" b="1" dirty="0"/>
              <a:t>/</a:t>
            </a:r>
            <a:r>
              <a:rPr lang="en-ID" sz="2000" b="1" dirty="0" err="1"/>
              <a:t>cara</a:t>
            </a:r>
            <a:r>
              <a:rPr lang="en-ID" sz="2000" b="1" dirty="0"/>
              <a:t> </a:t>
            </a:r>
            <a:r>
              <a:rPr lang="en-ID" sz="2000" b="1" dirty="0" err="1"/>
              <a:t>hidup</a:t>
            </a:r>
            <a:r>
              <a:rPr lang="en-ID" sz="2000" b="1" dirty="0"/>
              <a:t> </a:t>
            </a:r>
            <a:r>
              <a:rPr lang="en-ID" sz="2000" b="1" dirty="0" err="1"/>
              <a:t>komunitas</a:t>
            </a:r>
            <a:r>
              <a:rPr lang="en-ID" sz="2000" b="1" dirty="0"/>
              <a:t> yang </a:t>
            </a:r>
            <a:r>
              <a:rPr lang="en-ID" sz="2000" b="1" dirty="0" err="1"/>
              <a:t>ada</a:t>
            </a:r>
            <a:r>
              <a:rPr lang="en-ID" sz="2000" b="1" dirty="0"/>
              <a:t> di </a:t>
            </a:r>
            <a:r>
              <a:rPr lang="en-ID" sz="2000" b="1" dirty="0" err="1"/>
              <a:t>negara</a:t>
            </a:r>
            <a:r>
              <a:rPr lang="en-ID" sz="2000" b="1" dirty="0"/>
              <a:t> </a:t>
            </a:r>
            <a:r>
              <a:rPr lang="en-ID" sz="2000" b="1" dirty="0" err="1" smtClean="0"/>
              <a:t>asing</a:t>
            </a:r>
            <a:r>
              <a:rPr lang="en-ID" sz="2000" b="1" dirty="0" smtClean="0"/>
              <a:t> </a:t>
            </a:r>
            <a:r>
              <a:rPr lang="en-ID" sz="2000" b="1" dirty="0" err="1" smtClean="0"/>
              <a:t>dan</a:t>
            </a:r>
            <a:r>
              <a:rPr lang="en-ID" sz="2000" b="1" dirty="0" smtClean="0"/>
              <a:t> </a:t>
            </a:r>
            <a:r>
              <a:rPr lang="en-ID" sz="2000" b="1" dirty="0" err="1" smtClean="0"/>
              <a:t>memperkenalkan</a:t>
            </a:r>
            <a:r>
              <a:rPr lang="en-ID" sz="2000" b="1" dirty="0" smtClean="0"/>
              <a:t> </a:t>
            </a:r>
            <a:r>
              <a:rPr lang="en-ID" sz="2000" b="1" dirty="0" err="1" smtClean="0"/>
              <a:t>udaya</a:t>
            </a:r>
            <a:r>
              <a:rPr lang="en-ID" sz="2000" b="1" dirty="0" smtClean="0"/>
              <a:t> Bali </a:t>
            </a:r>
            <a:r>
              <a:rPr lang="en-ID" sz="2000" b="1" dirty="0" err="1" smtClean="0"/>
              <a:t>dan</a:t>
            </a:r>
            <a:r>
              <a:rPr lang="en-ID" sz="2000" b="1" dirty="0" smtClean="0"/>
              <a:t> Indonesia </a:t>
            </a:r>
            <a:r>
              <a:rPr lang="en-ID" sz="2000" b="1" dirty="0" err="1" smtClean="0"/>
              <a:t>ke</a:t>
            </a:r>
            <a:r>
              <a:rPr lang="en-ID" sz="2000" b="1" dirty="0" smtClean="0"/>
              <a:t> </a:t>
            </a:r>
            <a:r>
              <a:rPr lang="en-ID" sz="2000" b="1" dirty="0" err="1" smtClean="0"/>
              <a:t>dunia</a:t>
            </a:r>
            <a:r>
              <a:rPr lang="en-ID" sz="2000" b="1" dirty="0" smtClean="0"/>
              <a:t> </a:t>
            </a:r>
            <a:r>
              <a:rPr lang="en-ID" sz="2000" b="1" dirty="0" err="1" smtClean="0"/>
              <a:t>internasional</a:t>
            </a:r>
            <a:endParaRPr lang="en-ID" sz="2000" b="1" dirty="0" smtClean="0"/>
          </a:p>
          <a:p>
            <a:pPr marL="914400"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ID" sz="2000" b="1" dirty="0" err="1" smtClean="0"/>
              <a:t>Melakukan</a:t>
            </a:r>
            <a:r>
              <a:rPr lang="en-ID" sz="2000" b="1" dirty="0" smtClean="0"/>
              <a:t> visiting professors/lecturers</a:t>
            </a:r>
            <a:endParaRPr lang="en-ID" sz="2000" b="1" dirty="0"/>
          </a:p>
          <a:p>
            <a:pPr marL="914400"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ID" sz="2000" b="1" dirty="0" err="1"/>
              <a:t>Melakukan</a:t>
            </a:r>
            <a:r>
              <a:rPr lang="en-ID" sz="2000" b="1" dirty="0"/>
              <a:t> </a:t>
            </a:r>
            <a:r>
              <a:rPr lang="en-ID" sz="2000" b="1" dirty="0" err="1"/>
              <a:t>penelitian</a:t>
            </a:r>
            <a:r>
              <a:rPr lang="en-ID" sz="2000" b="1" dirty="0"/>
              <a:t> </a:t>
            </a:r>
            <a:r>
              <a:rPr lang="en-ID" sz="2000" b="1" dirty="0" err="1"/>
              <a:t>dan</a:t>
            </a:r>
            <a:r>
              <a:rPr lang="en-ID" sz="2000" b="1" dirty="0"/>
              <a:t> </a:t>
            </a:r>
            <a:r>
              <a:rPr lang="en-ID" sz="2000" b="1" dirty="0" err="1"/>
              <a:t>publikasi</a:t>
            </a:r>
            <a:r>
              <a:rPr lang="en-ID" sz="2000" b="1" dirty="0"/>
              <a:t> </a:t>
            </a:r>
            <a:r>
              <a:rPr lang="en-ID" sz="2000" b="1" dirty="0" err="1"/>
              <a:t>kolaboratif</a:t>
            </a:r>
            <a:endParaRPr lang="en-ID" sz="2000" b="1" dirty="0"/>
          </a:p>
        </p:txBody>
      </p:sp>
    </p:spTree>
    <p:extLst>
      <p:ext uri="{BB962C8B-B14F-4D97-AF65-F5344CB8AC3E}">
        <p14:creationId xmlns:p14="http://schemas.microsoft.com/office/powerpoint/2010/main" val="133130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0722"/>
            <a:ext cx="10515600" cy="618566"/>
          </a:xfrm>
        </p:spPr>
        <p:txBody>
          <a:bodyPr>
            <a:noAutofit/>
          </a:bodyPr>
          <a:lstStyle/>
          <a:p>
            <a:r>
              <a:rPr lang="en-US" sz="2400" b="1" dirty="0"/>
              <a:t>PROGRAM </a:t>
            </a:r>
            <a:r>
              <a:rPr lang="en-US" sz="2400" b="1" dirty="0" smtClean="0"/>
              <a:t>PRIORITAS </a:t>
            </a:r>
            <a:r>
              <a:rPr lang="en-US" sz="2400" b="1" dirty="0"/>
              <a:t>BIDANG KERJASAMA 2020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094" y="3896472"/>
            <a:ext cx="10515600" cy="4351338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endParaRPr lang="en-US" sz="3200" b="1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3880" y="1158240"/>
            <a:ext cx="11003280" cy="53340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/>
              <a:t>Program English Speaking and Conversation Class (ICEE)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/>
              <a:t>Mobility Program DN (PERMATA, Credit Transfer, PPL, training/</a:t>
            </a:r>
            <a:r>
              <a:rPr lang="en-US" sz="2400" b="1" dirty="0" err="1" smtClean="0"/>
              <a:t>magang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KKN </a:t>
            </a:r>
            <a:r>
              <a:rPr lang="en-US" sz="2400" b="1" dirty="0" err="1" smtClean="0"/>
              <a:t>Kebangsaan</a:t>
            </a:r>
            <a:endParaRPr lang="en-US" sz="2400" b="1" dirty="0" smtClean="0"/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/>
              <a:t>Mobility Program LN (Cultural Camp, Credit Transfer, PPL, PKL, KKN, </a:t>
            </a:r>
            <a:r>
              <a:rPr lang="en-US" sz="2400" b="1" dirty="0" err="1" smtClean="0"/>
              <a:t>Shortcourse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Magang</a:t>
            </a:r>
            <a:r>
              <a:rPr lang="en-US" sz="2400" b="1" dirty="0" smtClean="0"/>
              <a:t>/training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err="1" smtClean="0"/>
              <a:t>Persiapan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Menuju</a:t>
            </a:r>
            <a:r>
              <a:rPr lang="en-US" sz="2400" b="1" dirty="0" smtClean="0"/>
              <a:t> WCU </a:t>
            </a:r>
            <a:r>
              <a:rPr lang="en-US" sz="2400" b="1" dirty="0" err="1" smtClean="0"/>
              <a:t>melalui</a:t>
            </a:r>
            <a:r>
              <a:rPr lang="en-US" sz="2400" b="1" dirty="0" smtClean="0"/>
              <a:t> Program: </a:t>
            </a:r>
            <a:r>
              <a:rPr lang="en-US" sz="2400" dirty="0"/>
              <a:t>BIPA, </a:t>
            </a:r>
            <a:r>
              <a:rPr lang="en-US" sz="2400" dirty="0" err="1"/>
              <a:t>Darmasiswa</a:t>
            </a:r>
            <a:r>
              <a:rPr lang="en-US" sz="2400" dirty="0"/>
              <a:t>, Program KNB (</a:t>
            </a:r>
            <a:r>
              <a:rPr lang="en-US" sz="2400" dirty="0" err="1"/>
              <a:t>Kemitraan</a:t>
            </a:r>
            <a:r>
              <a:rPr lang="en-US" sz="2400" dirty="0"/>
              <a:t> Negara </a:t>
            </a:r>
            <a:r>
              <a:rPr lang="en-US" sz="2400" dirty="0" err="1"/>
              <a:t>Berkembang</a:t>
            </a:r>
            <a:r>
              <a:rPr lang="en-US" sz="2400" dirty="0"/>
              <a:t>),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Asing</a:t>
            </a:r>
            <a:r>
              <a:rPr lang="en-US" sz="2400" dirty="0"/>
              <a:t> Program </a:t>
            </a:r>
            <a:r>
              <a:rPr lang="en-US" sz="2400" dirty="0" err="1"/>
              <a:t>Reguler</a:t>
            </a:r>
            <a:r>
              <a:rPr lang="en-US" sz="2400" dirty="0"/>
              <a:t> (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jenjang</a:t>
            </a:r>
            <a:r>
              <a:rPr lang="en-US" sz="2400" dirty="0"/>
              <a:t> D3, S1, S2 </a:t>
            </a:r>
            <a:r>
              <a:rPr lang="en-US" sz="2400" dirty="0" err="1"/>
              <a:t>dan</a:t>
            </a:r>
            <a:r>
              <a:rPr lang="en-US" sz="2400" dirty="0"/>
              <a:t> S3), Short Course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akademik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non-</a:t>
            </a:r>
            <a:r>
              <a:rPr lang="en-US" sz="2400" dirty="0" err="1"/>
              <a:t>akademik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smtClean="0"/>
              <a:t>training/</a:t>
            </a:r>
            <a:r>
              <a:rPr lang="en-US" sz="2400" dirty="0" err="1" smtClean="0"/>
              <a:t>magang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21394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0722"/>
            <a:ext cx="10515600" cy="618566"/>
          </a:xfrm>
        </p:spPr>
        <p:txBody>
          <a:bodyPr>
            <a:noAutofit/>
          </a:bodyPr>
          <a:lstStyle/>
          <a:p>
            <a:r>
              <a:rPr lang="en-US" sz="2400" b="1" dirty="0"/>
              <a:t>PROGRAM </a:t>
            </a:r>
            <a:r>
              <a:rPr lang="en-US" sz="2400" b="1" dirty="0" smtClean="0"/>
              <a:t>PRIORITAS </a:t>
            </a:r>
            <a:r>
              <a:rPr lang="en-US" sz="2400" b="1" dirty="0"/>
              <a:t>BIDANG KERJASAMA 2020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094" y="3896472"/>
            <a:ext cx="10515600" cy="4351338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endParaRPr lang="en-US" sz="3200" b="1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5153" y="1158240"/>
            <a:ext cx="11618259" cy="543081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914400" lvl="1" indent="-457200">
              <a:lnSpc>
                <a:spcPct val="150000"/>
              </a:lnSpc>
              <a:buFont typeface="+mj-lt"/>
              <a:buAutoNum type="arabicPeriod" startAt="5"/>
            </a:pPr>
            <a:r>
              <a:rPr lang="en-US" sz="2400" b="1" dirty="0" err="1" smtClean="0"/>
              <a:t>Perbaharui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MoU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Kabupaten</a:t>
            </a:r>
            <a:r>
              <a:rPr lang="en-US" sz="2400" b="1" dirty="0" smtClean="0"/>
              <a:t> di Bali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merealisasikan</a:t>
            </a:r>
            <a:r>
              <a:rPr lang="en-US" sz="2400" b="1" dirty="0" smtClean="0"/>
              <a:t> Program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 startAt="5"/>
            </a:pPr>
            <a:r>
              <a:rPr lang="en-US" sz="2400" b="1" dirty="0" err="1" smtClean="0"/>
              <a:t>Kerjasama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Instansi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Industri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Swasta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Pemerintah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program </a:t>
            </a:r>
            <a:r>
              <a:rPr lang="en-US" sz="2400" b="1" dirty="0" err="1" smtClean="0"/>
              <a:t>magang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perekrutan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lulusan</a:t>
            </a:r>
            <a:endParaRPr lang="en-US" sz="2400" b="1" dirty="0" smtClean="0"/>
          </a:p>
          <a:p>
            <a:pPr marL="914400" lvl="1" indent="-457200">
              <a:lnSpc>
                <a:spcPct val="150000"/>
              </a:lnSpc>
              <a:buFont typeface="+mj-lt"/>
              <a:buAutoNum type="arabicPeriod" startAt="5"/>
            </a:pPr>
            <a:r>
              <a:rPr lang="en-US" sz="2400" b="1" dirty="0" err="1" smtClean="0"/>
              <a:t>Penguatan</a:t>
            </a:r>
            <a:r>
              <a:rPr lang="en-US" sz="2400" b="1" dirty="0" smtClean="0"/>
              <a:t> Program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Instansi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Kesehatan</a:t>
            </a:r>
            <a:r>
              <a:rPr lang="en-US" sz="2400" b="1" dirty="0" smtClean="0"/>
              <a:t> (Prodi </a:t>
            </a:r>
            <a:r>
              <a:rPr lang="en-US" sz="2400" b="1" dirty="0" err="1" smtClean="0"/>
              <a:t>Kedoktyeran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Kebidanan</a:t>
            </a:r>
            <a:r>
              <a:rPr lang="en-US" sz="2400" b="1" dirty="0" smtClean="0"/>
              <a:t>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 startAt="5"/>
            </a:pPr>
            <a:r>
              <a:rPr lang="en-US" sz="2400" b="1" dirty="0" err="1" smtClean="0"/>
              <a:t>Penguatan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Kerjasama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Overseas Adventure and Treasure (</a:t>
            </a:r>
            <a:r>
              <a:rPr lang="en-US" sz="2400" b="1" dirty="0" err="1" smtClean="0"/>
              <a:t>Promosi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praktek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berbahasa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Asing</a:t>
            </a:r>
            <a:r>
              <a:rPr lang="en-US" sz="2400" b="1" dirty="0" smtClean="0"/>
              <a:t>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 startAt="5"/>
            </a:pPr>
            <a:r>
              <a:rPr lang="en-US" sz="2400" b="1" dirty="0" err="1" smtClean="0"/>
              <a:t>Kursus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Bahasa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Inggris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Mahasiswa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Dosen</a:t>
            </a:r>
            <a:endParaRPr lang="en-US" sz="2400" b="1" dirty="0" smtClean="0"/>
          </a:p>
          <a:p>
            <a:pPr marL="914400" lvl="1" indent="-457200">
              <a:lnSpc>
                <a:spcPct val="150000"/>
              </a:lnSpc>
              <a:buFont typeface="+mj-lt"/>
              <a:buAutoNum type="arabicPeriod" startAt="5"/>
            </a:pPr>
            <a:r>
              <a:rPr lang="en-US" sz="2400" b="1" dirty="0" err="1" smtClean="0"/>
              <a:t>Dukungan</a:t>
            </a:r>
            <a:r>
              <a:rPr lang="en-US" sz="2400" b="1" dirty="0" smtClean="0"/>
              <a:t> Visiting </a:t>
            </a:r>
            <a:r>
              <a:rPr lang="en-US" sz="2400" b="1" dirty="0" err="1" smtClean="0"/>
              <a:t>Profesor</a:t>
            </a:r>
            <a:r>
              <a:rPr lang="en-US" sz="2400" b="1" dirty="0" smtClean="0"/>
              <a:t>, Joint Publication, Joint Research and Joint Community Service</a:t>
            </a:r>
          </a:p>
        </p:txBody>
      </p:sp>
    </p:spTree>
    <p:extLst>
      <p:ext uri="{BB962C8B-B14F-4D97-AF65-F5344CB8AC3E}">
        <p14:creationId xmlns:p14="http://schemas.microsoft.com/office/powerpoint/2010/main" val="39296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0963" y="257153"/>
            <a:ext cx="10763323" cy="749313"/>
          </a:xfrm>
          <a:prstGeom prst="rect">
            <a:avLst/>
          </a:prstGeom>
          <a:noFill/>
        </p:spPr>
        <p:txBody>
          <a:bodyPr wrap="square" lIns="117226" tIns="58613" rIns="117226" bIns="58613" rtlCol="0">
            <a:spAutoFit/>
          </a:bodyPr>
          <a:lstStyle/>
          <a:p>
            <a:r>
              <a:rPr lang="en-US" sz="4100" b="1" dirty="0" err="1" smtClean="0"/>
              <a:t>Analisis</a:t>
            </a:r>
            <a:r>
              <a:rPr lang="en-US" sz="4100" b="1" dirty="0" smtClean="0"/>
              <a:t> SWOT</a:t>
            </a:r>
            <a:endParaRPr lang="en-US" sz="41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66712" y="171427"/>
            <a:ext cx="952507" cy="1906"/>
          </a:xfrm>
          <a:prstGeom prst="line">
            <a:avLst/>
          </a:prstGeom>
          <a:ln w="28575">
            <a:solidFill>
              <a:srgbClr val="3BB7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561722"/>
              </p:ext>
            </p:extLst>
          </p:nvPr>
        </p:nvGraphicFramePr>
        <p:xfrm>
          <a:off x="666713" y="1006466"/>
          <a:ext cx="10976646" cy="561049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488323"/>
                <a:gridCol w="5488323"/>
              </a:tblGrid>
              <a:tr h="4718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  <a:tabLst>
                          <a:tab pos="360045" algn="l"/>
                        </a:tabLst>
                      </a:pPr>
                      <a:r>
                        <a:rPr lang="en-AU" sz="2000" dirty="0">
                          <a:effectLst/>
                        </a:rPr>
                        <a:t>STRENGTHS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  <a:tabLst>
                          <a:tab pos="360045" algn="l"/>
                        </a:tabLst>
                      </a:pPr>
                      <a:r>
                        <a:rPr lang="en-AU" sz="2000" dirty="0">
                          <a:effectLst/>
                        </a:rPr>
                        <a:t>WEAKNESSES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70683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  <a:tabLst>
                          <a:tab pos="217170" algn="l"/>
                        </a:tabLst>
                      </a:pPr>
                      <a:r>
                        <a:rPr lang="en-AU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Universitas</a:t>
                      </a:r>
                      <a:r>
                        <a:rPr lang="en-A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AU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negeri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  <a:tabLst>
                          <a:tab pos="217170" algn="l"/>
                        </a:tabLst>
                      </a:pPr>
                      <a:r>
                        <a:rPr lang="en-AU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Jumlah</a:t>
                      </a:r>
                      <a:r>
                        <a:rPr lang="en-A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AU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mahasiswa</a:t>
                      </a:r>
                      <a:r>
                        <a:rPr lang="en-A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AU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cukup</a:t>
                      </a:r>
                      <a:r>
                        <a:rPr lang="en-A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AU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banyak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  <a:tabLst>
                          <a:tab pos="217170" algn="l"/>
                        </a:tabLst>
                      </a:pPr>
                      <a:r>
                        <a:rPr lang="en-AU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Banyaknya</a:t>
                      </a:r>
                      <a:r>
                        <a:rPr lang="en-A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SDM </a:t>
                      </a:r>
                      <a:r>
                        <a:rPr lang="en-AU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dalam</a:t>
                      </a:r>
                      <a:r>
                        <a:rPr lang="en-A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AU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bidang</a:t>
                      </a:r>
                      <a:r>
                        <a:rPr lang="en-A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AU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pendidikan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  <a:tabLst>
                          <a:tab pos="217170" algn="l"/>
                        </a:tabLst>
                      </a:pPr>
                      <a:r>
                        <a:rPr lang="en-AU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Lokasi</a:t>
                      </a:r>
                      <a:r>
                        <a:rPr lang="en-A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AU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universitas</a:t>
                      </a:r>
                      <a:r>
                        <a:rPr lang="en-A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AU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strategis</a:t>
                      </a:r>
                      <a:r>
                        <a:rPr lang="en-A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AU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dan</a:t>
                      </a:r>
                      <a:r>
                        <a:rPr lang="en-A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AU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menarik</a:t>
                      </a:r>
                      <a:r>
                        <a:rPr lang="en-A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(Bali)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  <a:tabLst>
                          <a:tab pos="208915" algn="l"/>
                        </a:tabLst>
                      </a:pPr>
                      <a:r>
                        <a:rPr lang="en-AU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Anggaran</a:t>
                      </a:r>
                      <a:r>
                        <a:rPr lang="en-A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yang </a:t>
                      </a:r>
                      <a:r>
                        <a:rPr lang="en-AU" sz="2000" dirty="0" err="1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kurang</a:t>
                      </a:r>
                      <a:r>
                        <a:rPr lang="en-AU" sz="20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AU" sz="2000" dirty="0" err="1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memadai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  <a:tabLst>
                          <a:tab pos="208915" algn="l"/>
                        </a:tabLst>
                      </a:pPr>
                      <a:r>
                        <a:rPr lang="en-AU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Infrastruktur</a:t>
                      </a:r>
                      <a:r>
                        <a:rPr lang="en-A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yang </a:t>
                      </a:r>
                      <a:r>
                        <a:rPr lang="en-AU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perlu</a:t>
                      </a:r>
                      <a:r>
                        <a:rPr lang="en-A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AU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ditingkatkan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  <a:tabLst>
                          <a:tab pos="208915" algn="l"/>
                        </a:tabLst>
                      </a:pPr>
                      <a:r>
                        <a:rPr lang="en-AU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Kemampuan</a:t>
                      </a:r>
                      <a:r>
                        <a:rPr lang="en-A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AU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Servise</a:t>
                      </a:r>
                      <a:r>
                        <a:rPr lang="en-A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AU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dan</a:t>
                      </a:r>
                      <a:r>
                        <a:rPr lang="en-A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AU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Bahasa</a:t>
                      </a:r>
                      <a:r>
                        <a:rPr lang="en-A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AU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Inggris</a:t>
                      </a:r>
                      <a:r>
                        <a:rPr lang="en-A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AU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dari</a:t>
                      </a:r>
                      <a:r>
                        <a:rPr lang="en-A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SDM yang </a:t>
                      </a:r>
                      <a:r>
                        <a:rPr lang="en-AU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belum</a:t>
                      </a:r>
                      <a:r>
                        <a:rPr lang="en-A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AU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memadai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  <a:tabLst>
                          <a:tab pos="208915" algn="l"/>
                        </a:tabLst>
                      </a:pPr>
                      <a:r>
                        <a:rPr lang="en-AU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Perlu</a:t>
                      </a:r>
                      <a:r>
                        <a:rPr lang="en-A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AU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adanya</a:t>
                      </a:r>
                      <a:r>
                        <a:rPr lang="en-A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AU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standarisasi</a:t>
                      </a:r>
                      <a:r>
                        <a:rPr lang="en-AU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AU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kerjasama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7523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OPPORTUNITIES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THREATS</a:t>
                      </a:r>
                      <a:endParaRPr lang="en-US" sz="2000" b="1" dirty="0"/>
                    </a:p>
                  </a:txBody>
                  <a:tcPr/>
                </a:tc>
              </a:tr>
              <a:tr h="1560521"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Dukungan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pemerintah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masyarakat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kuat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Bali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terkenal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dengan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pariwisata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budayanya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Terbuka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terhadap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komunikasi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internasional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Kebutuhan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masyarakat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pendidikan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Regulasi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perubahan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lingkungan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pendidikan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sangat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cepat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Persaingan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yang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sangat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ketat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baik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dalam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luar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negeri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Aplikasi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ICT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bidang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pendidikan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37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491</Words>
  <Application>Microsoft Office PowerPoint</Application>
  <PresentationFormat>Custom</PresentationFormat>
  <Paragraphs>74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Program Bidang Kerja Sama tahun 2020</vt:lpstr>
      <vt:lpstr>Program Bidang Kerja Sama tahun 2020</vt:lpstr>
      <vt:lpstr>Program Bidang Kerja Sama tahun 2020</vt:lpstr>
      <vt:lpstr>PROGRAM PRIORITAS BIDANG KERJASAMA 2020</vt:lpstr>
      <vt:lpstr>PROGRAM PRIORITAS BIDANG KERJASAMA 2020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UPT-TIK</cp:lastModifiedBy>
  <cp:revision>11</cp:revision>
  <dcterms:created xsi:type="dcterms:W3CDTF">2018-12-04T19:02:32Z</dcterms:created>
  <dcterms:modified xsi:type="dcterms:W3CDTF">2018-12-06T02:21:11Z</dcterms:modified>
</cp:coreProperties>
</file>