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4" r:id="rId3"/>
  </p:sldMasterIdLst>
  <p:handoutMasterIdLst>
    <p:handoutMasterId r:id="rId23"/>
  </p:handoutMasterIdLst>
  <p:sldIdLst>
    <p:sldId id="299" r:id="rId4"/>
    <p:sldId id="285" r:id="rId5"/>
    <p:sldId id="258" r:id="rId6"/>
    <p:sldId id="311" r:id="rId7"/>
    <p:sldId id="267" r:id="rId8"/>
    <p:sldId id="302" r:id="rId9"/>
    <p:sldId id="303" r:id="rId10"/>
    <p:sldId id="289" r:id="rId11"/>
    <p:sldId id="304" r:id="rId12"/>
    <p:sldId id="266" r:id="rId13"/>
    <p:sldId id="305" r:id="rId14"/>
    <p:sldId id="306" r:id="rId15"/>
    <p:sldId id="307" r:id="rId16"/>
    <p:sldId id="262" r:id="rId17"/>
    <p:sldId id="308" r:id="rId18"/>
    <p:sldId id="309" r:id="rId19"/>
    <p:sldId id="310" r:id="rId20"/>
    <p:sldId id="276" r:id="rId21"/>
    <p:sldId id="291" r:id="rId22"/>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624"/>
    <a:srgbClr val="1C7DE1"/>
    <a:srgbClr val="F4BD2D"/>
    <a:srgbClr val="1ED4DE"/>
    <a:srgbClr val="E62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howGuides="1">
      <p:cViewPr varScale="1">
        <p:scale>
          <a:sx n="115" d="100"/>
          <a:sy n="115" d="100"/>
        </p:scale>
        <p:origin x="708" y="102"/>
      </p:cViewPr>
      <p:guideLst>
        <p:guide orient="horz" pos="1620"/>
        <p:guide pos="2880"/>
      </p:guideLst>
    </p:cSldViewPr>
  </p:slideViewPr>
  <p:notesTextViewPr>
    <p:cViewPr>
      <p:scale>
        <a:sx n="1" d="1"/>
        <a:sy n="1" d="1"/>
      </p:scale>
      <p:origin x="0" y="0"/>
    </p:cViewPr>
  </p:notesTextViewPr>
  <p:notesViewPr>
    <p:cSldViewPr showGuides="1">
      <p:cViewPr varScale="1">
        <p:scale>
          <a:sx n="83" d="100"/>
          <a:sy n="83" d="100"/>
        </p:scale>
        <p:origin x="5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452B2B-0BBC-4845-BD5C-6186374697E3}" type="datetimeFigureOut">
              <a:rPr lang="ko-KR" altLang="en-US" smtClean="0"/>
              <a:t>2018-12-05</a:t>
            </a:fld>
            <a:endParaRPr lang="ko-KR"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153E3-D943-4A51-8AD5-41FA50EBC5B2}" type="slidenum">
              <a:rPr lang="ko-KR" altLang="en-US" smtClean="0"/>
              <a:t>‹#›</a:t>
            </a:fld>
            <a:endParaRPr lang="ko-KR" altLang="en-US" dirty="0"/>
          </a:p>
        </p:txBody>
      </p:sp>
    </p:spTree>
    <p:extLst>
      <p:ext uri="{BB962C8B-B14F-4D97-AF65-F5344CB8AC3E}">
        <p14:creationId xmlns:p14="http://schemas.microsoft.com/office/powerpoint/2010/main" val="11595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27534"/>
            <a:ext cx="9144000" cy="533308"/>
          </a:xfrm>
          <a:prstGeom prst="rect">
            <a:avLst/>
          </a:prstGeom>
        </p:spPr>
        <p:txBody>
          <a:bodyPr anchor="ctr"/>
          <a:lstStyle>
            <a:lvl1pPr>
              <a:buFontTx/>
              <a:buNone/>
              <a:defRPr sz="3600" b="1">
                <a:solidFill>
                  <a:schemeClr val="tx1">
                    <a:lumMod val="75000"/>
                    <a:lumOff val="25000"/>
                  </a:schemeClr>
                </a:solidFill>
                <a:latin typeface="+mj-lt"/>
                <a:cs typeface="Arial" pitchFamily="34" charset="0"/>
              </a:defRPr>
            </a:lvl1pPr>
          </a:lstStyle>
          <a:p>
            <a:r>
              <a:rPr lang="en-US" altLang="ko-KR" dirty="0">
                <a:ea typeface="맑은 고딕" pitchFamily="50" charset="-127"/>
              </a:rPr>
              <a:t>FREE PPT TEMPLATES</a:t>
            </a:r>
            <a:endParaRPr lang="ko-KR" altLang="en-US" dirty="0"/>
          </a:p>
        </p:txBody>
      </p:sp>
      <p:sp>
        <p:nvSpPr>
          <p:cNvPr id="4" name="Text Placeholder 9">
            <a:extLst>
              <a:ext uri="{FF2B5EF4-FFF2-40B4-BE49-F238E27FC236}">
                <a16:creationId xmlns="" xmlns:a16="http://schemas.microsoft.com/office/drawing/2014/main" id="{B3F0AB86-7940-4230-BC06-4EF20DC497B6}"/>
              </a:ext>
            </a:extLst>
          </p:cNvPr>
          <p:cNvSpPr>
            <a:spLocks noGrp="1"/>
          </p:cNvSpPr>
          <p:nvPr>
            <p:ph type="body" sz="quarter" idx="12" hasCustomPrompt="1"/>
          </p:nvPr>
        </p:nvSpPr>
        <p:spPr>
          <a:xfrm>
            <a:off x="0" y="1203598"/>
            <a:ext cx="9143999" cy="432000"/>
          </a:xfrm>
          <a:prstGeom prst="rect">
            <a:avLst/>
          </a:prstGeom>
        </p:spPr>
        <p:txBody>
          <a:bodyPr lIns="108000" anchor="ctr"/>
          <a:lstStyle>
            <a:lvl1pPr marL="0" indent="0" algn="ctr">
              <a:buNone/>
              <a:defRPr sz="1200" b="1" baseline="0">
                <a:solidFill>
                  <a:schemeClr val="tx1"/>
                </a:solidFill>
                <a:effectLst/>
                <a:latin typeface="+mn-lt"/>
                <a:cs typeface="Arial" pitchFamily="34" charset="0"/>
              </a:defRPr>
            </a:lvl1pPr>
          </a:lstStyle>
          <a:p>
            <a:pPr lvl="0"/>
            <a:r>
              <a:rPr lang="en-US" altLang="ko-KR" dirty="0"/>
              <a:t>INSTERT THE TITLE</a:t>
            </a:r>
          </a:p>
          <a:p>
            <a:pPr lvl="0"/>
            <a:r>
              <a:rPr lang="en-US" altLang="ko-KR" dirty="0"/>
              <a:t>OF YOUR PRESENTATION HERE</a:t>
            </a:r>
            <a:endParaRPr lang="ko-KR" altLang="en-US" dirty="0"/>
          </a:p>
        </p:txBody>
      </p:sp>
    </p:spTree>
    <p:extLst>
      <p:ext uri="{BB962C8B-B14F-4D97-AF65-F5344CB8AC3E}">
        <p14:creationId xmlns:p14="http://schemas.microsoft.com/office/powerpoint/2010/main" val="390461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0" y="-1"/>
            <a:ext cx="9144000" cy="271621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50202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Picture Placeholder 2"/>
          <p:cNvSpPr>
            <a:spLocks noGrp="1"/>
          </p:cNvSpPr>
          <p:nvPr>
            <p:ph type="pic" idx="13" hasCustomPrompt="1"/>
          </p:nvPr>
        </p:nvSpPr>
        <p:spPr>
          <a:xfrm>
            <a:off x="548178" y="557440"/>
            <a:ext cx="2592000" cy="40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4" hasCustomPrompt="1"/>
          </p:nvPr>
        </p:nvSpPr>
        <p:spPr>
          <a:xfrm>
            <a:off x="6012448" y="557440"/>
            <a:ext cx="2592000" cy="40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5" hasCustomPrompt="1"/>
          </p:nvPr>
        </p:nvSpPr>
        <p:spPr>
          <a:xfrm>
            <a:off x="3280313" y="557440"/>
            <a:ext cx="2592000" cy="4032000"/>
          </a:xfrm>
          <a:prstGeom prst="rect">
            <a:avLst/>
          </a:prstGeom>
          <a:solidFill>
            <a:schemeClr val="bg1">
              <a:lumMod val="7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2820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Picture Placeholder 2"/>
          <p:cNvSpPr>
            <a:spLocks noGrp="1"/>
          </p:cNvSpPr>
          <p:nvPr>
            <p:ph type="pic" idx="13" hasCustomPrompt="1"/>
          </p:nvPr>
        </p:nvSpPr>
        <p:spPr>
          <a:xfrm>
            <a:off x="3059900" y="1"/>
            <a:ext cx="30242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4" hasCustomPrompt="1"/>
          </p:nvPr>
        </p:nvSpPr>
        <p:spPr>
          <a:xfrm>
            <a:off x="4572100" y="2571750"/>
            <a:ext cx="15120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5" hasCustomPrompt="1"/>
          </p:nvPr>
        </p:nvSpPr>
        <p:spPr>
          <a:xfrm>
            <a:off x="3059900" y="2571750"/>
            <a:ext cx="15120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776476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2426012"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3" hasCustomPrompt="1"/>
          </p:nvPr>
        </p:nvSpPr>
        <p:spPr>
          <a:xfrm>
            <a:off x="553804"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4" hasCustomPrompt="1"/>
          </p:nvPr>
        </p:nvSpPr>
        <p:spPr>
          <a:xfrm>
            <a:off x="4298220"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646261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0" y="-1"/>
            <a:ext cx="9144000" cy="5143501"/>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9691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그림 개체 틀 5">
            <a:extLst>
              <a:ext uri="{FF2B5EF4-FFF2-40B4-BE49-F238E27FC236}">
                <a16:creationId xmlns="" xmlns:a16="http://schemas.microsoft.com/office/drawing/2014/main" id="{C7304401-68B8-4E0E-A9DB-540B76DF928B}"/>
              </a:ext>
            </a:extLst>
          </p:cNvPr>
          <p:cNvSpPr>
            <a:spLocks noGrp="1"/>
          </p:cNvSpPr>
          <p:nvPr>
            <p:ph type="pic" idx="14" hasCustomPrompt="1"/>
          </p:nvPr>
        </p:nvSpPr>
        <p:spPr>
          <a:xfrm>
            <a:off x="3563888" y="638650"/>
            <a:ext cx="4320480" cy="4504851"/>
          </a:xfrm>
          <a:custGeom>
            <a:avLst/>
            <a:gdLst>
              <a:gd name="connsiteX0" fmla="*/ 2160240 w 4320480"/>
              <a:gd name="connsiteY0" fmla="*/ 0 h 4504851"/>
              <a:gd name="connsiteX1" fmla="*/ 4320480 w 4320480"/>
              <a:gd name="connsiteY1" fmla="*/ 4504851 h 4504851"/>
              <a:gd name="connsiteX2" fmla="*/ 0 w 4320480"/>
              <a:gd name="connsiteY2" fmla="*/ 4504851 h 4504851"/>
            </a:gdLst>
            <a:ahLst/>
            <a:cxnLst>
              <a:cxn ang="0">
                <a:pos x="connsiteX0" y="connsiteY0"/>
              </a:cxn>
              <a:cxn ang="0">
                <a:pos x="connsiteX1" y="connsiteY1"/>
              </a:cxn>
              <a:cxn ang="0">
                <a:pos x="connsiteX2" y="connsiteY2"/>
              </a:cxn>
            </a:cxnLst>
            <a:rect l="l" t="t" r="r" b="b"/>
            <a:pathLst>
              <a:path w="4320480" h="4504851">
                <a:moveTo>
                  <a:pt x="2160240" y="0"/>
                </a:moveTo>
                <a:lnTo>
                  <a:pt x="4320480" y="4504851"/>
                </a:lnTo>
                <a:lnTo>
                  <a:pt x="0" y="450485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그림 개체 틀 7">
            <a:extLst>
              <a:ext uri="{FF2B5EF4-FFF2-40B4-BE49-F238E27FC236}">
                <a16:creationId xmlns="" xmlns:a16="http://schemas.microsoft.com/office/drawing/2014/main" id="{D2ABAD60-FE41-4786-B9AF-4454375D2129}"/>
              </a:ext>
            </a:extLst>
          </p:cNvPr>
          <p:cNvSpPr>
            <a:spLocks noGrp="1"/>
          </p:cNvSpPr>
          <p:nvPr>
            <p:ph type="pic" idx="11" hasCustomPrompt="1"/>
          </p:nvPr>
        </p:nvSpPr>
        <p:spPr>
          <a:xfrm>
            <a:off x="5635630" y="1"/>
            <a:ext cx="3508370" cy="4339267"/>
          </a:xfrm>
          <a:custGeom>
            <a:avLst/>
            <a:gdLst>
              <a:gd name="connsiteX0" fmla="*/ 0 w 3508370"/>
              <a:gd name="connsiteY0" fmla="*/ 0 h 4339267"/>
              <a:gd name="connsiteX1" fmla="*/ 3508370 w 3508370"/>
              <a:gd name="connsiteY1" fmla="*/ 0 h 4339267"/>
              <a:gd name="connsiteX2" fmla="*/ 3504823 w 3508370"/>
              <a:gd name="connsiteY2" fmla="*/ 1594801 h 4339267"/>
              <a:gd name="connsiteX3" fmla="*/ 2097974 w 3508370"/>
              <a:gd name="connsiteY3" fmla="*/ 4339267 h 4339267"/>
            </a:gdLst>
            <a:ahLst/>
            <a:cxnLst>
              <a:cxn ang="0">
                <a:pos x="connsiteX0" y="connsiteY0"/>
              </a:cxn>
              <a:cxn ang="0">
                <a:pos x="connsiteX1" y="connsiteY1"/>
              </a:cxn>
              <a:cxn ang="0">
                <a:pos x="connsiteX2" y="connsiteY2"/>
              </a:cxn>
              <a:cxn ang="0">
                <a:pos x="connsiteX3" y="connsiteY3"/>
              </a:cxn>
            </a:cxnLst>
            <a:rect l="l" t="t" r="r" b="b"/>
            <a:pathLst>
              <a:path w="3508370" h="4339267">
                <a:moveTo>
                  <a:pt x="0" y="0"/>
                </a:moveTo>
                <a:lnTo>
                  <a:pt x="3508370" y="0"/>
                </a:lnTo>
                <a:cubicBezTo>
                  <a:pt x="3507188" y="531600"/>
                  <a:pt x="3506005" y="1063201"/>
                  <a:pt x="3504823" y="1594801"/>
                </a:cubicBezTo>
                <a:lnTo>
                  <a:pt x="2097974" y="4339267"/>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172180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Picture Placeholder 2"/>
          <p:cNvSpPr>
            <a:spLocks noGrp="1"/>
          </p:cNvSpPr>
          <p:nvPr>
            <p:ph type="pic" idx="11" hasCustomPrompt="1"/>
          </p:nvPr>
        </p:nvSpPr>
        <p:spPr>
          <a:xfrm>
            <a:off x="0" y="0"/>
            <a:ext cx="5076056" cy="5143500"/>
          </a:xfrm>
          <a:prstGeom prst="rect">
            <a:avLst/>
          </a:prstGeom>
          <a:solidFill>
            <a:schemeClr val="bg1">
              <a:lumMod val="7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65729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45239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3" name="Rounded Rectangle 12"/>
          <p:cNvSpPr/>
          <p:nvPr userDrawn="1"/>
        </p:nvSpPr>
        <p:spPr>
          <a:xfrm>
            <a:off x="354008" y="1131589"/>
            <a:ext cx="2849840" cy="3649171"/>
          </a:xfrm>
          <a:prstGeom prst="roundRect">
            <a:avLst>
              <a:gd name="adj" fmla="val 39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ounded Rectangle 15"/>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bg1"/>
              </a:solidFill>
            </a:endParaRPr>
          </a:p>
        </p:txBody>
      </p:sp>
      <p:sp>
        <p:nvSpPr>
          <p:cNvPr id="17" name="Half Frame 16"/>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latin typeface="+mn-lt"/>
            </a:endParaRPr>
          </a:p>
        </p:txBody>
      </p:sp>
    </p:spTree>
    <p:extLst>
      <p:ext uri="{BB962C8B-B14F-4D97-AF65-F5344CB8AC3E}">
        <p14:creationId xmlns:p14="http://schemas.microsoft.com/office/powerpoint/2010/main" val="3165604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lumMod val="20000"/>
            <a:lumOff val="80000"/>
            <a:alpha val="50000"/>
          </a:schemeClr>
        </a:solidFill>
        <a:effectLst/>
      </p:bgPr>
    </p:bg>
    <p:spTree>
      <p:nvGrpSpPr>
        <p:cNvPr id="1" name=""/>
        <p:cNvGrpSpPr/>
        <p:nvPr/>
      </p:nvGrpSpPr>
      <p:grpSpPr>
        <a:xfrm>
          <a:off x="0" y="0"/>
          <a:ext cx="0" cy="0"/>
          <a:chOff x="0" y="0"/>
          <a:chExt cx="0" cy="0"/>
        </a:xfrm>
      </p:grpSpPr>
      <p:sp>
        <p:nvSpPr>
          <p:cNvPr id="3" name="Diamond 10"/>
          <p:cNvSpPr/>
          <p:nvPr userDrawn="1"/>
        </p:nvSpPr>
        <p:spPr>
          <a:xfrm rot="10800000">
            <a:off x="3222000" y="3337155"/>
            <a:ext cx="2700000" cy="1806344"/>
          </a:xfrm>
          <a:custGeom>
            <a:avLst/>
            <a:gdLst/>
            <a:ahLst/>
            <a:cxnLst/>
            <a:rect l="l" t="t" r="r" b="b"/>
            <a:pathLst>
              <a:path w="2700000" h="1806344">
                <a:moveTo>
                  <a:pt x="456344" y="0"/>
                </a:moveTo>
                <a:lnTo>
                  <a:pt x="2243656" y="0"/>
                </a:lnTo>
                <a:lnTo>
                  <a:pt x="2700000" y="456344"/>
                </a:lnTo>
                <a:lnTo>
                  <a:pt x="1350000" y="1806344"/>
                </a:lnTo>
                <a:lnTo>
                  <a:pt x="0" y="4563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 name="Isosceles Triangle 4"/>
          <p:cNvSpPr/>
          <p:nvPr userDrawn="1"/>
        </p:nvSpPr>
        <p:spPr>
          <a:xfrm rot="10800000">
            <a:off x="3746892" y="0"/>
            <a:ext cx="1650216" cy="81226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6" name="Isosceles Triangle 5"/>
          <p:cNvSpPr/>
          <p:nvPr userDrawn="1"/>
        </p:nvSpPr>
        <p:spPr>
          <a:xfrm rot="10800000">
            <a:off x="4041648" y="99959"/>
            <a:ext cx="1060704" cy="5543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그림 개체 틀 7">
            <a:extLst>
              <a:ext uri="{FF2B5EF4-FFF2-40B4-BE49-F238E27FC236}">
                <a16:creationId xmlns="" xmlns:a16="http://schemas.microsoft.com/office/drawing/2014/main" id="{8E48000A-B218-4CCF-8C0E-D9ACDAFA26B8}"/>
              </a:ext>
            </a:extLst>
          </p:cNvPr>
          <p:cNvSpPr>
            <a:spLocks noGrp="1"/>
          </p:cNvSpPr>
          <p:nvPr>
            <p:ph type="pic" idx="12" hasCustomPrompt="1"/>
          </p:nvPr>
        </p:nvSpPr>
        <p:spPr>
          <a:xfrm>
            <a:off x="3312000" y="3430238"/>
            <a:ext cx="2520000" cy="1713262"/>
          </a:xfrm>
          <a:custGeom>
            <a:avLst/>
            <a:gdLst>
              <a:gd name="connsiteX0" fmla="*/ 1260000 w 2520000"/>
              <a:gd name="connsiteY0" fmla="*/ 0 h 1713262"/>
              <a:gd name="connsiteX1" fmla="*/ 2520000 w 2520000"/>
              <a:gd name="connsiteY1" fmla="*/ 1260000 h 1713262"/>
              <a:gd name="connsiteX2" fmla="*/ 2066250 w 2520000"/>
              <a:gd name="connsiteY2" fmla="*/ 1713262 h 1713262"/>
              <a:gd name="connsiteX3" fmla="*/ 439730 w 2520000"/>
              <a:gd name="connsiteY3" fmla="*/ 1706453 h 1713262"/>
              <a:gd name="connsiteX4" fmla="*/ 0 w 2520000"/>
              <a:gd name="connsiteY4" fmla="*/ 1260000 h 1713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1713262">
                <a:moveTo>
                  <a:pt x="1260000" y="0"/>
                </a:moveTo>
                <a:lnTo>
                  <a:pt x="2520000" y="1260000"/>
                </a:lnTo>
                <a:lnTo>
                  <a:pt x="2066250" y="1713262"/>
                </a:lnTo>
                <a:lnTo>
                  <a:pt x="439730" y="1706453"/>
                </a:lnTo>
                <a:lnTo>
                  <a:pt x="0" y="126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06530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381503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mj-lt"/>
                <a:cs typeface="Arial" pitchFamily="34" charset="0"/>
              </a:defRPr>
            </a:lvl1pPr>
          </a:lstStyle>
          <a:p>
            <a:r>
              <a:rPr lang="en-US" altLang="ko-KR" dirty="0"/>
              <a:t>Free PPT _ Click to add title</a:t>
            </a:r>
            <a:endParaRPr lang="ko-KR" altLang="en-US" dirty="0"/>
          </a:p>
        </p:txBody>
      </p:sp>
    </p:spTree>
    <p:extLst>
      <p:ext uri="{BB962C8B-B14F-4D97-AF65-F5344CB8AC3E}">
        <p14:creationId xmlns:p14="http://schemas.microsoft.com/office/powerpoint/2010/main" val="60125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257155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lumMod val="20000"/>
            <a:lumOff val="80000"/>
            <a:alpha val="50000"/>
          </a:schemeClr>
        </a:solidFill>
        <a:effectLst/>
      </p:bgPr>
    </p:bg>
    <p:spTree>
      <p:nvGrpSpPr>
        <p:cNvPr id="1" name=""/>
        <p:cNvGrpSpPr/>
        <p:nvPr/>
      </p:nvGrpSpPr>
      <p:grpSpPr>
        <a:xfrm>
          <a:off x="0" y="0"/>
          <a:ext cx="0" cy="0"/>
          <a:chOff x="0" y="0"/>
          <a:chExt cx="0" cy="0"/>
        </a:xfrm>
      </p:grpSpPr>
      <p:sp>
        <p:nvSpPr>
          <p:cNvPr id="3" name="Diamond 10"/>
          <p:cNvSpPr/>
          <p:nvPr userDrawn="1"/>
        </p:nvSpPr>
        <p:spPr>
          <a:xfrm>
            <a:off x="3203848" y="-2322"/>
            <a:ext cx="2700000" cy="1806344"/>
          </a:xfrm>
          <a:custGeom>
            <a:avLst/>
            <a:gdLst/>
            <a:ahLst/>
            <a:cxnLst/>
            <a:rect l="l" t="t" r="r" b="b"/>
            <a:pathLst>
              <a:path w="2700000" h="1806344">
                <a:moveTo>
                  <a:pt x="456344" y="0"/>
                </a:moveTo>
                <a:lnTo>
                  <a:pt x="2243656" y="0"/>
                </a:lnTo>
                <a:lnTo>
                  <a:pt x="2700000" y="456344"/>
                </a:lnTo>
                <a:lnTo>
                  <a:pt x="1350000" y="1806344"/>
                </a:lnTo>
                <a:lnTo>
                  <a:pt x="0" y="4563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 name="Isosceles Triangle 4"/>
          <p:cNvSpPr/>
          <p:nvPr userDrawn="1"/>
        </p:nvSpPr>
        <p:spPr>
          <a:xfrm>
            <a:off x="3746892" y="4331240"/>
            <a:ext cx="1650216" cy="81226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6" name="Isosceles Triangle 5"/>
          <p:cNvSpPr/>
          <p:nvPr userDrawn="1"/>
        </p:nvSpPr>
        <p:spPr>
          <a:xfrm>
            <a:off x="4041648" y="4493810"/>
            <a:ext cx="1060704" cy="5543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그림 개체 틀 7">
            <a:extLst>
              <a:ext uri="{FF2B5EF4-FFF2-40B4-BE49-F238E27FC236}">
                <a16:creationId xmlns="" xmlns:a16="http://schemas.microsoft.com/office/drawing/2014/main" id="{28FC5FB3-D739-474A-9148-1ABF4FC27690}"/>
              </a:ext>
            </a:extLst>
          </p:cNvPr>
          <p:cNvSpPr>
            <a:spLocks noGrp="1"/>
          </p:cNvSpPr>
          <p:nvPr>
            <p:ph type="pic" idx="12" hasCustomPrompt="1"/>
          </p:nvPr>
        </p:nvSpPr>
        <p:spPr>
          <a:xfrm>
            <a:off x="3293848" y="1"/>
            <a:ext cx="2520000" cy="1711155"/>
          </a:xfrm>
          <a:custGeom>
            <a:avLst/>
            <a:gdLst>
              <a:gd name="connsiteX0" fmla="*/ 442968 w 2520000"/>
              <a:gd name="connsiteY0" fmla="*/ 0 h 1711155"/>
              <a:gd name="connsiteX1" fmla="*/ 985757 w 2520000"/>
              <a:gd name="connsiteY1" fmla="*/ 0 h 1711155"/>
              <a:gd name="connsiteX2" fmla="*/ 2080270 w 2520000"/>
              <a:gd name="connsiteY2" fmla="*/ 4702 h 1711155"/>
              <a:gd name="connsiteX3" fmla="*/ 2520000 w 2520000"/>
              <a:gd name="connsiteY3" fmla="*/ 451155 h 1711155"/>
              <a:gd name="connsiteX4" fmla="*/ 1260000 w 2520000"/>
              <a:gd name="connsiteY4" fmla="*/ 1711155 h 1711155"/>
              <a:gd name="connsiteX5" fmla="*/ 0 w 2520000"/>
              <a:gd name="connsiteY5" fmla="*/ 451155 h 1711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000" h="1711155">
                <a:moveTo>
                  <a:pt x="442968" y="0"/>
                </a:moveTo>
                <a:lnTo>
                  <a:pt x="985757" y="0"/>
                </a:lnTo>
                <a:lnTo>
                  <a:pt x="2080270" y="4702"/>
                </a:lnTo>
                <a:lnTo>
                  <a:pt x="2520000" y="451155"/>
                </a:lnTo>
                <a:lnTo>
                  <a:pt x="1260000" y="1711155"/>
                </a:lnTo>
                <a:lnTo>
                  <a:pt x="0" y="45115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93945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n-lt"/>
                <a:cs typeface="Arial" pitchFamily="34" charset="0"/>
              </a:defRPr>
            </a:lvl1pPr>
          </a:lstStyle>
          <a:p>
            <a:r>
              <a:rPr lang="en-US" altLang="ko-KR" dirty="0"/>
              <a:t> Free PPT _ Click to add title</a:t>
            </a:r>
            <a:endParaRPr lang="ko-KR" altLang="en-US" dirty="0"/>
          </a:p>
        </p:txBody>
      </p:sp>
      <p:sp>
        <p:nvSpPr>
          <p:cNvPr id="2" name="Rectangle 1"/>
          <p:cNvSpPr/>
          <p:nvPr userDrawn="1"/>
        </p:nvSpPr>
        <p:spPr>
          <a:xfrm>
            <a:off x="565878" y="1176692"/>
            <a:ext cx="1871760" cy="30512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 name="Rectangle 9"/>
          <p:cNvSpPr/>
          <p:nvPr userDrawn="1"/>
        </p:nvSpPr>
        <p:spPr>
          <a:xfrm>
            <a:off x="2612855" y="1176061"/>
            <a:ext cx="1871760" cy="3051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 name="Rectangle 10"/>
          <p:cNvSpPr/>
          <p:nvPr userDrawn="1"/>
        </p:nvSpPr>
        <p:spPr>
          <a:xfrm>
            <a:off x="4659832" y="1175430"/>
            <a:ext cx="1871760" cy="30512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 name="Rectangle 11"/>
          <p:cNvSpPr/>
          <p:nvPr userDrawn="1"/>
        </p:nvSpPr>
        <p:spPr>
          <a:xfrm>
            <a:off x="6706810" y="1174799"/>
            <a:ext cx="1871760" cy="3051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4" name="Picture Placeholder 2"/>
          <p:cNvSpPr>
            <a:spLocks noGrp="1"/>
          </p:cNvSpPr>
          <p:nvPr>
            <p:ph type="pic" idx="11" hasCustomPrompt="1"/>
          </p:nvPr>
        </p:nvSpPr>
        <p:spPr>
          <a:xfrm>
            <a:off x="825475"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2" hasCustomPrompt="1"/>
          </p:nvPr>
        </p:nvSpPr>
        <p:spPr>
          <a:xfrm>
            <a:off x="6966407"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6" name="Picture Placeholder 2"/>
          <p:cNvSpPr>
            <a:spLocks noGrp="1"/>
          </p:cNvSpPr>
          <p:nvPr>
            <p:ph type="pic" idx="13" hasCustomPrompt="1"/>
          </p:nvPr>
        </p:nvSpPr>
        <p:spPr>
          <a:xfrm>
            <a:off x="2872452"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7" name="Picture Placeholder 2"/>
          <p:cNvSpPr>
            <a:spLocks noGrp="1"/>
          </p:cNvSpPr>
          <p:nvPr>
            <p:ph type="pic" idx="14" hasCustomPrompt="1"/>
          </p:nvPr>
        </p:nvSpPr>
        <p:spPr>
          <a:xfrm>
            <a:off x="4919429"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90497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2" descr="D:\KBM-정애\014-Fullppt\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3754" y="451443"/>
            <a:ext cx="3282039" cy="3272435"/>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2"/>
          <p:cNvSpPr>
            <a:spLocks noGrp="1"/>
          </p:cNvSpPr>
          <p:nvPr>
            <p:ph type="pic" idx="11" hasCustomPrompt="1"/>
          </p:nvPr>
        </p:nvSpPr>
        <p:spPr>
          <a:xfrm>
            <a:off x="1363708" y="584771"/>
            <a:ext cx="2991584" cy="2076779"/>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2" hasCustomPrompt="1"/>
          </p:nvPr>
        </p:nvSpPr>
        <p:spPr>
          <a:xfrm>
            <a:off x="4143454" y="1295867"/>
            <a:ext cx="3055840" cy="223137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04814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pic>
        <p:nvPicPr>
          <p:cNvPr id="11" name="Picture 4" descr="D:\KBM-정애\014-Fullppt\PNG이미지\노트북.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71800" y="2499742"/>
            <a:ext cx="3600400" cy="1831222"/>
          </a:xfrm>
          <a:prstGeom prst="rect">
            <a:avLst/>
          </a:prstGeom>
          <a:noFill/>
          <a:extLst>
            <a:ext uri="{909E8E84-426E-40DD-AFC4-6F175D3DCCD1}">
              <a14:hiddenFill xmlns:a14="http://schemas.microsoft.com/office/drawing/2010/main">
                <a:solidFill>
                  <a:srgbClr val="FFFFFF"/>
                </a:solidFill>
              </a14:hiddenFill>
            </a:ext>
          </a:extLst>
        </p:spPr>
      </p:pic>
      <p:sp>
        <p:nvSpPr>
          <p:cNvPr id="12" name="Picture Placeholder 2"/>
          <p:cNvSpPr>
            <a:spLocks noGrp="1"/>
          </p:cNvSpPr>
          <p:nvPr>
            <p:ph type="pic" idx="12" hasCustomPrompt="1"/>
          </p:nvPr>
        </p:nvSpPr>
        <p:spPr>
          <a:xfrm>
            <a:off x="3753800" y="2764640"/>
            <a:ext cx="1711407" cy="124967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00998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216585"/>
      </p:ext>
    </p:extLst>
  </p:cSld>
  <p:clrMap bg1="lt1" tx1="dk1" bg2="lt2" tx2="dk2" accent1="accent1" accent2="accent2" accent3="accent3" accent4="accent4" accent5="accent5" accent6="accent6" hlink="hlink" folHlink="folHlink"/>
  <p:sldLayoutIdLst>
    <p:sldLayoutId id="2147483650" r:id="rId1"/>
    <p:sldLayoutId id="2147483672"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156179"/>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7" r:id="rId3"/>
    <p:sldLayoutId id="2147483671" r:id="rId4"/>
    <p:sldLayoutId id="2147483658" r:id="rId5"/>
    <p:sldLayoutId id="2147483659" r:id="rId6"/>
    <p:sldLayoutId id="2147483673" r:id="rId7"/>
    <p:sldLayoutId id="2147483662" r:id="rId8"/>
    <p:sldLayoutId id="2147483663" r:id="rId9"/>
    <p:sldLayoutId id="2147483664" r:id="rId10"/>
    <p:sldLayoutId id="2147483665" r:id="rId11"/>
    <p:sldLayoutId id="2147483666" r:id="rId12"/>
    <p:sldLayoutId id="2147483667" r:id="rId13"/>
    <p:sldLayoutId id="2147483668" r:id="rId14"/>
    <p:sldLayoutId id="2147483675" r:id="rId15"/>
    <p:sldLayoutId id="2147483674"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709296"/>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a:t>PAPARAN WAKIL REKTOR BIDANG AKADEMIK</a:t>
            </a:r>
            <a:endParaRPr lang="ko-KR" altLang="en-US" sz="2800" dirty="0"/>
          </a:p>
        </p:txBody>
      </p:sp>
      <p:sp>
        <p:nvSpPr>
          <p:cNvPr id="3" name="Text Placeholder 2"/>
          <p:cNvSpPr>
            <a:spLocks noGrp="1"/>
          </p:cNvSpPr>
          <p:nvPr>
            <p:ph type="body" sz="quarter" idx="12"/>
          </p:nvPr>
        </p:nvSpPr>
        <p:spPr>
          <a:prstGeom prst="rect">
            <a:avLst/>
          </a:prstGeom>
        </p:spPr>
        <p:txBody>
          <a:bodyPr/>
          <a:lstStyle/>
          <a:p>
            <a:pPr>
              <a:spcBef>
                <a:spcPts val="0"/>
              </a:spcBef>
              <a:defRPr/>
            </a:pPr>
            <a:r>
              <a:rPr lang="id-ID" sz="1800" dirty="0" smtClean="0"/>
              <a:t>UNIVERSITAS </a:t>
            </a:r>
            <a:r>
              <a:rPr lang="id-ID" sz="1800" dirty="0"/>
              <a:t>PENDIDIKAN GANESHA DALAM RAKORBANG DESEMBER 2018</a:t>
            </a:r>
            <a:endParaRPr lang="en-US" altLang="ko-KR" sz="1800" b="1" dirty="0">
              <a:solidFill>
                <a:schemeClr val="tx1">
                  <a:lumMod val="75000"/>
                  <a:lumOff val="25000"/>
                </a:schemeClr>
              </a:solidFill>
            </a:endParaRPr>
          </a:p>
        </p:txBody>
      </p:sp>
      <p:sp>
        <p:nvSpPr>
          <p:cNvPr id="7" name="Text Placeholder 2"/>
          <p:cNvSpPr txBox="1">
            <a:spLocks/>
          </p:cNvSpPr>
          <p:nvPr/>
        </p:nvSpPr>
        <p:spPr>
          <a:xfrm>
            <a:off x="7485" y="1563686"/>
            <a:ext cx="9143999" cy="432000"/>
          </a:xfrm>
          <a:prstGeom prst="rect">
            <a:avLst/>
          </a:prstGeom>
        </p:spPr>
        <p:txBody>
          <a:bodyPr lIns="108000" anchor="ctr"/>
          <a:lstStyle>
            <a:lvl1pPr marL="0" indent="0" algn="ctr" defTabSz="914400" rtl="0" eaLnBrk="1" latinLnBrk="1" hangingPunct="1">
              <a:spcBef>
                <a:spcPct val="20000"/>
              </a:spcBef>
              <a:buFont typeface="Arial" pitchFamily="34" charset="0"/>
              <a:buNone/>
              <a:defRPr sz="1200" b="1" kern="1200" baseline="0">
                <a:solidFill>
                  <a:schemeClr val="tx1"/>
                </a:solidFill>
                <a:effectLst/>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id-ID" sz="1800" i="1" dirty="0"/>
              <a:t>Ida Bagus Putu Arnyana</a:t>
            </a:r>
            <a:endParaRPr lang="en-US" altLang="ko-KR" sz="1800" dirty="0">
              <a:solidFill>
                <a:schemeClr val="tx1">
                  <a:lumMod val="75000"/>
                  <a:lumOff val="25000"/>
                </a:schemeClr>
              </a:solidFill>
            </a:endParaRPr>
          </a:p>
        </p:txBody>
      </p:sp>
    </p:spTree>
    <p:extLst>
      <p:ext uri="{BB962C8B-B14F-4D97-AF65-F5344CB8AC3E}">
        <p14:creationId xmlns:p14="http://schemas.microsoft.com/office/powerpoint/2010/main" val="37843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616" y="-184924"/>
            <a:ext cx="9144000" cy="884466"/>
          </a:xfrm>
        </p:spPr>
        <p:txBody>
          <a:bodyPr/>
          <a:lstStyle/>
          <a:p>
            <a:pPr lvl="0">
              <a:lnSpc>
                <a:spcPct val="150000"/>
              </a:lnSpc>
              <a:spcAft>
                <a:spcPts val="800"/>
              </a:spcAft>
            </a:pPr>
            <a:r>
              <a:rPr lang="id-ID" sz="3200" b="1" dirty="0">
                <a:latin typeface="Times New Roman" panose="02020603050405020304" pitchFamily="18" charset="0"/>
                <a:ea typeface="Calibri" panose="020F0502020204030204" pitchFamily="34" charset="0"/>
                <a:cs typeface="Times New Roman" panose="02020603050405020304" pitchFamily="18" charset="0"/>
              </a:rPr>
              <a:t>II. Capaian Undiksha Tahun 2018</a:t>
            </a:r>
            <a:endParaRPr lang="id-ID"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p:nvPr/>
        </p:nvSpPr>
        <p:spPr>
          <a:xfrm>
            <a:off x="1169748" y="539530"/>
            <a:ext cx="5867888" cy="388696"/>
          </a:xfrm>
          <a:prstGeom prst="rect">
            <a:avLst/>
          </a:prstGeom>
        </p:spPr>
        <p:txBody>
          <a:bodyPr wrap="none">
            <a:spAutoFit/>
          </a:bodyPr>
          <a:lstStyle/>
          <a:p>
            <a:pPr algn="just">
              <a:lnSpc>
                <a:spcPct val="107000"/>
              </a:lnSpc>
              <a:spcAft>
                <a:spcPts val="0"/>
              </a:spcAft>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Tabel 1: </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Data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Capaian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Kinerja</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Tahun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2018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Bidang</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Akademik</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7" name="Table 36"/>
          <p:cNvGraphicFramePr>
            <a:graphicFrameLocks noGrp="1"/>
          </p:cNvGraphicFramePr>
          <p:nvPr>
            <p:extLst>
              <p:ext uri="{D42A27DB-BD31-4B8C-83A1-F6EECF244321}">
                <p14:modId xmlns:p14="http://schemas.microsoft.com/office/powerpoint/2010/main" val="3570805575"/>
              </p:ext>
            </p:extLst>
          </p:nvPr>
        </p:nvGraphicFramePr>
        <p:xfrm>
          <a:off x="539554" y="1084709"/>
          <a:ext cx="8424934" cy="3863305"/>
        </p:xfrm>
        <a:graphic>
          <a:graphicData uri="http://schemas.openxmlformats.org/drawingml/2006/table">
            <a:tbl>
              <a:tblPr firstRow="1" firstCol="1" bandRow="1">
                <a:tableStyleId>{5C22544A-7EE6-4342-B048-85BDC9FD1C3A}</a:tableStyleId>
              </a:tblPr>
              <a:tblGrid>
                <a:gridCol w="507225"/>
                <a:gridCol w="3702507"/>
                <a:gridCol w="996363"/>
                <a:gridCol w="914583"/>
                <a:gridCol w="2304256"/>
              </a:tblGrid>
              <a:tr h="131140">
                <a:tc rowSpan="2">
                  <a:txBody>
                    <a:bodyPr/>
                    <a:lstStyle/>
                    <a:p>
                      <a:pPr algn="ctr">
                        <a:lnSpc>
                          <a:spcPct val="107000"/>
                        </a:lnSpc>
                        <a:spcAft>
                          <a:spcPts val="0"/>
                        </a:spcAft>
                      </a:pPr>
                      <a:r>
                        <a:rPr lang="id-ID" sz="800" b="1" dirty="0">
                          <a:effectLst/>
                        </a:rPr>
                        <a:t>No.</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rowSpan="2">
                  <a:txBody>
                    <a:bodyPr/>
                    <a:lstStyle/>
                    <a:p>
                      <a:pPr algn="ctr">
                        <a:lnSpc>
                          <a:spcPct val="107000"/>
                        </a:lnSpc>
                        <a:spcAft>
                          <a:spcPts val="0"/>
                        </a:spcAft>
                      </a:pPr>
                      <a:r>
                        <a:rPr lang="id-ID" sz="800" b="1">
                          <a:effectLst/>
                        </a:rPr>
                        <a:t>Indikator Kinerja</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gridSpan="2">
                  <a:txBody>
                    <a:bodyPr/>
                    <a:lstStyle/>
                    <a:p>
                      <a:pPr algn="ctr">
                        <a:lnSpc>
                          <a:spcPct val="107000"/>
                        </a:lnSpc>
                        <a:spcAft>
                          <a:spcPts val="0"/>
                        </a:spcAft>
                      </a:pPr>
                      <a:r>
                        <a:rPr lang="id-ID" sz="800" b="1">
                          <a:effectLst/>
                        </a:rPr>
                        <a:t>Target</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hMerge="1">
                  <a:txBody>
                    <a:bodyPr/>
                    <a:lstStyle/>
                    <a:p>
                      <a:endParaRPr lang="id-ID"/>
                    </a:p>
                  </a:txBody>
                  <a:tcPr/>
                </a:tc>
                <a:tc rowSpan="2">
                  <a:txBody>
                    <a:bodyPr/>
                    <a:lstStyle/>
                    <a:p>
                      <a:pPr algn="l">
                        <a:lnSpc>
                          <a:spcPct val="107000"/>
                        </a:lnSpc>
                        <a:spcAft>
                          <a:spcPts val="0"/>
                        </a:spcAft>
                      </a:pPr>
                      <a:r>
                        <a:rPr lang="id-ID" sz="800" b="1">
                          <a:effectLst/>
                        </a:rPr>
                        <a:t>Keterangan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31140">
                <a:tc vMerge="1">
                  <a:txBody>
                    <a:bodyPr/>
                    <a:lstStyle/>
                    <a:p>
                      <a:endParaRPr lang="id-ID"/>
                    </a:p>
                  </a:txBody>
                  <a:tcPr/>
                </a:tc>
                <a:tc vMerge="1">
                  <a:txBody>
                    <a:bodyPr/>
                    <a:lstStyle/>
                    <a:p>
                      <a:endParaRPr lang="id-ID"/>
                    </a:p>
                  </a:txBody>
                  <a:tcPr/>
                </a:tc>
                <a:tc>
                  <a:txBody>
                    <a:bodyPr/>
                    <a:lstStyle/>
                    <a:p>
                      <a:pPr algn="ctr">
                        <a:lnSpc>
                          <a:spcPct val="107000"/>
                        </a:lnSpc>
                        <a:spcAft>
                          <a:spcPts val="0"/>
                        </a:spcAft>
                      </a:pPr>
                      <a:r>
                        <a:rPr lang="en-AU" sz="800" b="1">
                          <a:effectLst/>
                        </a:rPr>
                        <a:t>Renstra</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Realisasi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vMerge="1">
                  <a:txBody>
                    <a:bodyPr/>
                    <a:lstStyle/>
                    <a:p>
                      <a:endParaRPr lang="id-ID"/>
                    </a:p>
                  </a:txBody>
                  <a:tcPr/>
                </a:tc>
              </a:tr>
              <a:tr h="262280">
                <a:tc>
                  <a:txBody>
                    <a:bodyPr/>
                    <a:lstStyle/>
                    <a:p>
                      <a:pPr algn="ctr">
                        <a:lnSpc>
                          <a:spcPct val="107000"/>
                        </a:lnSpc>
                        <a:spcAft>
                          <a:spcPts val="0"/>
                        </a:spcAft>
                      </a:pPr>
                      <a:r>
                        <a:rPr lang="id-ID" sz="800" b="1">
                          <a:effectLst/>
                        </a:rPr>
                        <a:t>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Jumlah Mahasiswa terdaftar (orang)</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14300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12566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Menyesuaikan dengan sarpras, mningkatkan promosi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2</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Daya tampung mahasiswa baru</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3600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2385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dirty="0">
                          <a:effectLst/>
                        </a:rPr>
                        <a:t>Menyesuaikan dengan sarpras, </a:t>
                      </a:r>
                      <a:r>
                        <a:rPr lang="id-ID" sz="800" b="1" dirty="0" smtClean="0">
                          <a:effectLst/>
                        </a:rPr>
                        <a:t>meningkatkan </a:t>
                      </a:r>
                      <a:r>
                        <a:rPr lang="id-ID" sz="800" b="1" dirty="0">
                          <a:effectLst/>
                        </a:rPr>
                        <a:t>promosi</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dirty="0">
                          <a:effectLst/>
                        </a:rPr>
                        <a:t>Tambahan jumlah fakultas baru yang prosektif dalam mendukung </a:t>
                      </a:r>
                      <a:r>
                        <a:rPr lang="id-ID" sz="800" b="1" dirty="0" smtClean="0">
                          <a:effectLst/>
                        </a:rPr>
                        <a:t>         </a:t>
                      </a:r>
                      <a:r>
                        <a:rPr lang="id-ID" sz="800" b="1" dirty="0" smtClean="0">
                          <a:effectLst/>
                        </a:rPr>
                        <a:t>     peningkatan </a:t>
                      </a:r>
                      <a:r>
                        <a:rPr lang="id-ID" sz="800" b="1" dirty="0">
                          <a:effectLst/>
                        </a:rPr>
                        <a:t>jumlah mahasiswa (buah)</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Fakultas Kedokteran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4</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dirty="0">
                          <a:effectLst/>
                        </a:rPr>
                        <a:t>Tambahan Program studi baru yang yang prosektif dalam </a:t>
                      </a:r>
                      <a:r>
                        <a:rPr lang="id-ID" sz="800" b="1" dirty="0" smtClean="0">
                          <a:effectLst/>
                        </a:rPr>
                        <a:t>mendukung   </a:t>
                      </a:r>
                      <a:r>
                        <a:rPr lang="id-ID" sz="800" b="1" dirty="0" smtClean="0">
                          <a:effectLst/>
                        </a:rPr>
                        <a:t>    peningkatan </a:t>
                      </a:r>
                      <a:r>
                        <a:rPr lang="id-ID" sz="800" b="1" dirty="0">
                          <a:effectLst/>
                        </a:rPr>
                        <a:t>jumlah mahasiswa</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Ilkom, Teknik Informasi, Biologi, Matematika, PDTA, PDTP</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Rasio keketatan persaingan seleksi masuk mahasiswa baru</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5,1 : 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3,2 : 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Ditingkatkan dengan menggalakkan kegiatan promosi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43189">
                <a:tc>
                  <a:txBody>
                    <a:bodyPr/>
                    <a:lstStyle/>
                    <a:p>
                      <a:pPr algn="ctr">
                        <a:lnSpc>
                          <a:spcPct val="107000"/>
                        </a:lnSpc>
                        <a:spcAft>
                          <a:spcPts val="0"/>
                        </a:spcAft>
                      </a:pPr>
                      <a:r>
                        <a:rPr lang="id-ID" sz="800" b="1">
                          <a:effectLst/>
                        </a:rPr>
                        <a:t>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Jumlah lokasi pusat layanan pendidikan (buah)</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Di LPPM</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43189">
                <a:tc>
                  <a:txBody>
                    <a:bodyPr/>
                    <a:lstStyle/>
                    <a:p>
                      <a:pPr algn="ctr">
                        <a:lnSpc>
                          <a:spcPct val="107000"/>
                        </a:lnSpc>
                        <a:spcAft>
                          <a:spcPts val="0"/>
                        </a:spcAft>
                      </a:pPr>
                      <a:r>
                        <a:rPr lang="id-ID" sz="800" b="1">
                          <a:effectLst/>
                        </a:rPr>
                        <a:t>7</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kualifikasi dosen yang telah S2</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100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100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Sesuai dengan regulasi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8</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kualifikasi dosen yang telah S3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45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35,08</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Mendorong dosen muda melajutkan ke S3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9</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kualifikasi dosen yang telah guru besar</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10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9,3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Dilakukan pendampingan usulan profesor</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10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dirty="0">
                          <a:effectLst/>
                        </a:rPr>
                        <a:t>Persentase (%) Dosen Penerima SK Kenaikan </a:t>
                      </a:r>
                      <a:r>
                        <a:rPr lang="id-ID" sz="800" b="1" dirty="0" smtClean="0">
                          <a:effectLst/>
                        </a:rPr>
                        <a:t>Pangkat/Jabatan</a:t>
                      </a:r>
                      <a:r>
                        <a:rPr lang="id-ID" sz="800" b="1" baseline="0" dirty="0" smtClean="0">
                          <a:effectLst/>
                        </a:rPr>
                        <a:t> </a:t>
                      </a:r>
                      <a:r>
                        <a:rPr lang="id-ID" sz="800" b="1" dirty="0" smtClean="0">
                          <a:effectLst/>
                        </a:rPr>
                        <a:t>Fungsional</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4</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Pendampingan usulan lektor kepala</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43189">
                <a:tc>
                  <a:txBody>
                    <a:bodyPr/>
                    <a:lstStyle/>
                    <a:p>
                      <a:pPr algn="ctr">
                        <a:lnSpc>
                          <a:spcPct val="107000"/>
                        </a:lnSpc>
                        <a:spcAft>
                          <a:spcPts val="0"/>
                        </a:spcAft>
                      </a:pPr>
                      <a:r>
                        <a:rPr lang="id-ID" sz="800" b="1">
                          <a:effectLst/>
                        </a:rPr>
                        <a:t>11</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dosen yang telah tersertifikasi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90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96,75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Doen muda belum tersertifikasi</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12</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dosen yang telah menambah wawasan bidang ilmu </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97</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99</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Pelatihan dosen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43189">
                <a:tc>
                  <a:txBody>
                    <a:bodyPr/>
                    <a:lstStyle/>
                    <a:p>
                      <a:pPr algn="ctr">
                        <a:lnSpc>
                          <a:spcPct val="107000"/>
                        </a:lnSpc>
                        <a:spcAft>
                          <a:spcPts val="0"/>
                        </a:spcAft>
                      </a:pPr>
                      <a:r>
                        <a:rPr lang="id-ID" sz="800" b="1">
                          <a:effectLst/>
                        </a:rPr>
                        <a:t>13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dosen yang menguasai bahasa asing aktif</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43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17,08</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Harus ditingkatkan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143189">
                <a:tc>
                  <a:txBody>
                    <a:bodyPr/>
                    <a:lstStyle/>
                    <a:p>
                      <a:pPr algn="ctr">
                        <a:lnSpc>
                          <a:spcPct val="107000"/>
                        </a:lnSpc>
                        <a:spcAft>
                          <a:spcPts val="0"/>
                        </a:spcAft>
                      </a:pPr>
                      <a:r>
                        <a:rPr lang="id-ID" sz="800" b="1">
                          <a:effectLst/>
                        </a:rPr>
                        <a:t>14</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lama studi S1 &lt; 54 bulan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87</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82</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Terjadi di pasca, FOK, dan FE</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15</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lulusan tiap tahun dengan IPK lulusan &gt; 3.0</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dirty="0">
                          <a:effectLst/>
                        </a:rPr>
                        <a:t>97</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92</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Peningkatan kulaitas perkuliahan, sarpras</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r h="262280">
                <a:tc>
                  <a:txBody>
                    <a:bodyPr/>
                    <a:lstStyle/>
                    <a:p>
                      <a:pPr algn="ctr">
                        <a:lnSpc>
                          <a:spcPct val="107000"/>
                        </a:lnSpc>
                        <a:spcAft>
                          <a:spcPts val="0"/>
                        </a:spcAft>
                      </a:pPr>
                      <a:r>
                        <a:rPr lang="id-ID" sz="800" b="1">
                          <a:effectLst/>
                        </a:rPr>
                        <a:t>16</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a:effectLst/>
                        </a:rPr>
                        <a:t>Persentase (%) masa tunggu lulusan &lt; 6 bulan per tahun</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id-ID" sz="800" b="1">
                          <a:effectLst/>
                        </a:rPr>
                        <a:t>83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ctr">
                        <a:lnSpc>
                          <a:spcPct val="107000"/>
                        </a:lnSpc>
                        <a:spcAft>
                          <a:spcPts val="0"/>
                        </a:spcAft>
                      </a:pPr>
                      <a:r>
                        <a:rPr lang="en-AU" sz="800" b="1">
                          <a:effectLst/>
                        </a:rPr>
                        <a:t>33,93</a:t>
                      </a:r>
                      <a:endParaRPr lang="id-ID" sz="800" b="1">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c>
                  <a:txBody>
                    <a:bodyPr/>
                    <a:lstStyle/>
                    <a:p>
                      <a:pPr algn="l">
                        <a:lnSpc>
                          <a:spcPct val="107000"/>
                        </a:lnSpc>
                        <a:spcAft>
                          <a:spcPts val="0"/>
                        </a:spcAft>
                      </a:pPr>
                      <a:r>
                        <a:rPr lang="id-ID" sz="800" b="1" dirty="0">
                          <a:effectLst/>
                        </a:rPr>
                        <a:t>Penyesuaian kurikulum, peningkatan kualitas perkuliahan</a:t>
                      </a:r>
                      <a:endParaRPr lang="id-ID"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088" marR="25088" marT="0" marB="0" anchor="ctr"/>
                </a:tc>
              </a:tr>
            </a:tbl>
          </a:graphicData>
        </a:graphic>
      </p:graphicFrame>
    </p:spTree>
    <p:extLst>
      <p:ext uri="{BB962C8B-B14F-4D97-AF65-F5344CB8AC3E}">
        <p14:creationId xmlns:p14="http://schemas.microsoft.com/office/powerpoint/2010/main" val="3963596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616" y="-184924"/>
            <a:ext cx="9144000" cy="884466"/>
          </a:xfrm>
        </p:spPr>
        <p:txBody>
          <a:bodyPr/>
          <a:lstStyle/>
          <a:p>
            <a:pPr lvl="0">
              <a:lnSpc>
                <a:spcPct val="150000"/>
              </a:lnSpc>
              <a:spcAft>
                <a:spcPts val="800"/>
              </a:spcAft>
            </a:pPr>
            <a:r>
              <a:rPr lang="id-ID" sz="3200" b="1" dirty="0">
                <a:latin typeface="Times New Roman" panose="02020603050405020304" pitchFamily="18" charset="0"/>
                <a:ea typeface="Calibri" panose="020F0502020204030204" pitchFamily="34" charset="0"/>
                <a:cs typeface="Times New Roman" panose="02020603050405020304" pitchFamily="18" charset="0"/>
              </a:rPr>
              <a:t>II. Capaian Undiksha Tahun 2018</a:t>
            </a:r>
            <a:endParaRPr lang="id-ID"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p:nvPr/>
        </p:nvSpPr>
        <p:spPr>
          <a:xfrm>
            <a:off x="692054" y="539530"/>
            <a:ext cx="6823278" cy="388696"/>
          </a:xfrm>
          <a:prstGeom prst="rect">
            <a:avLst/>
          </a:prstGeom>
        </p:spPr>
        <p:txBody>
          <a:bodyPr wrap="none">
            <a:spAutoFit/>
          </a:bodyPr>
          <a:lstStyle/>
          <a:p>
            <a:pPr algn="just">
              <a:lnSpc>
                <a:spcPct val="107000"/>
              </a:lnSpc>
              <a:spcAft>
                <a:spcPts val="0"/>
              </a:spcAft>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Tabel 1: </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Data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Capaian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Kinerja</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Tahun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2018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Bidang</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Akademik (lanjutan)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78891355"/>
              </p:ext>
            </p:extLst>
          </p:nvPr>
        </p:nvGraphicFramePr>
        <p:xfrm>
          <a:off x="107505" y="961113"/>
          <a:ext cx="8784976" cy="4086526"/>
        </p:xfrm>
        <a:graphic>
          <a:graphicData uri="http://schemas.openxmlformats.org/drawingml/2006/table">
            <a:tbl>
              <a:tblPr firstRow="1" firstCol="1" bandRow="1">
                <a:tableStyleId>{5C22544A-7EE6-4342-B048-85BDC9FD1C3A}</a:tableStyleId>
              </a:tblPr>
              <a:tblGrid>
                <a:gridCol w="605741"/>
                <a:gridCol w="3638751"/>
                <a:gridCol w="996376"/>
                <a:gridCol w="1097048"/>
                <a:gridCol w="2447060"/>
              </a:tblGrid>
              <a:tr h="226052">
                <a:tc>
                  <a:txBody>
                    <a:bodyPr/>
                    <a:lstStyle/>
                    <a:p>
                      <a:pPr algn="ctr">
                        <a:lnSpc>
                          <a:spcPct val="107000"/>
                        </a:lnSpc>
                        <a:spcAft>
                          <a:spcPts val="0"/>
                        </a:spcAft>
                      </a:pPr>
                      <a:r>
                        <a:rPr lang="id-ID" sz="800" dirty="0">
                          <a:effectLst/>
                        </a:rPr>
                        <a:t>17</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Layanan kelas Internasional/kelas Unggul (kelas)</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 untuk menyongsong blobalisasi</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18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buku ajar/referensi dosen yang ber-ISBN (buah)</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65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3</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Sangat perlu ditingkatkan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19</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dirty="0">
                          <a:effectLst/>
                        </a:rPr>
                        <a:t>Persentase (%) Prodi/Jurusan yang telah memiliki SKL sesuai kebutuhan </a:t>
                      </a:r>
                      <a:r>
                        <a:rPr lang="id-ID" sz="800" dirty="0" smtClean="0">
                          <a:effectLst/>
                        </a:rPr>
                        <a:t>      masyarakat</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Penyesuaian kurikulum</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20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Tersedianya sarana pelayanan bimbingan konseling yang memadai (unit)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 kinerjanya</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113026">
                <a:tc>
                  <a:txBody>
                    <a:bodyPr/>
                    <a:lstStyle/>
                    <a:p>
                      <a:pPr algn="ctr">
                        <a:lnSpc>
                          <a:spcPct val="107000"/>
                        </a:lnSpc>
                        <a:spcAft>
                          <a:spcPts val="0"/>
                        </a:spcAft>
                      </a:pPr>
                      <a:r>
                        <a:rPr lang="id-ID" sz="800">
                          <a:effectLst/>
                        </a:rPr>
                        <a:t>21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Persentase (%) program studi yang terakreditasi B</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85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85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Reakreditasi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113026">
                <a:tc>
                  <a:txBody>
                    <a:bodyPr/>
                    <a:lstStyle/>
                    <a:p>
                      <a:pPr algn="ctr">
                        <a:lnSpc>
                          <a:spcPct val="107000"/>
                        </a:lnSpc>
                        <a:spcAft>
                          <a:spcPts val="0"/>
                        </a:spcAft>
                      </a:pPr>
                      <a:r>
                        <a:rPr lang="id-ID" sz="800">
                          <a:effectLst/>
                        </a:rPr>
                        <a:t>22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prodi yang terakreditasi A (prodi)</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Reakreditasi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113026">
                <a:tc>
                  <a:txBody>
                    <a:bodyPr/>
                    <a:lstStyle/>
                    <a:p>
                      <a:pPr algn="ctr">
                        <a:lnSpc>
                          <a:spcPct val="107000"/>
                        </a:lnSpc>
                        <a:spcAft>
                          <a:spcPts val="0"/>
                        </a:spcAft>
                      </a:pPr>
                      <a:r>
                        <a:rPr lang="id-ID" sz="800">
                          <a:effectLst/>
                        </a:rPr>
                        <a:t>23</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Peringkat versi TOP Webometricas</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2300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5691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semua kegiatan berbasis 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dirty="0">
                          <a:effectLst/>
                        </a:rPr>
                        <a:t>24</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dirty="0">
                          <a:effectLst/>
                        </a:rPr>
                        <a:t>Jumlah prodi yang mengimplementasikan Kurikulum Berbasis Kompetensi </a:t>
                      </a:r>
                      <a:r>
                        <a:rPr lang="id-ID" sz="800" dirty="0" smtClean="0">
                          <a:effectLst/>
                        </a:rPr>
                        <a:t>      (</a:t>
                      </a:r>
                      <a:r>
                        <a:rPr lang="id-ID" sz="800" dirty="0">
                          <a:effectLst/>
                        </a:rPr>
                        <a:t>KKB) dan KKNI (prodi)</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60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63</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Penyesuaian kurikulum</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25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dirty="0">
                          <a:effectLst/>
                        </a:rPr>
                        <a:t>Persentase (%) jumlah judul buku referensi dan jurnal yang tersedia sesuai </a:t>
                      </a:r>
                      <a:r>
                        <a:rPr lang="id-ID" sz="800" dirty="0" smtClean="0">
                          <a:effectLst/>
                        </a:rPr>
                        <a:t>    dengan </a:t>
                      </a:r>
                      <a:r>
                        <a:rPr lang="id-ID" sz="800" dirty="0">
                          <a:effectLst/>
                        </a:rPr>
                        <a:t>mata kuliah (%)</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98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98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Dukungan terhadap perpustakaan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26</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jam layanan perpustakaan per hari kerja (jam/hari)</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11,5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Agar ditambah waktu pelayannya</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tc>
              </a:tr>
              <a:tr h="226052">
                <a:tc>
                  <a:txBody>
                    <a:bodyPr/>
                    <a:lstStyle/>
                    <a:p>
                      <a:pPr algn="ctr">
                        <a:lnSpc>
                          <a:spcPct val="107000"/>
                        </a:lnSpc>
                        <a:spcAft>
                          <a:spcPts val="0"/>
                        </a:spcAft>
                      </a:pPr>
                      <a:r>
                        <a:rPr lang="id-ID" sz="800">
                          <a:effectLst/>
                        </a:rPr>
                        <a:t>27</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dirty="0">
                          <a:effectLst/>
                        </a:rPr>
                        <a:t>Daya tampung komputer sebagai layanan internet dan jaringan perpustakaan </a:t>
                      </a:r>
                      <a:r>
                        <a:rPr lang="id-ID" sz="800" dirty="0" smtClean="0">
                          <a:effectLst/>
                        </a:rPr>
                        <a:t>  (</a:t>
                      </a:r>
                      <a:r>
                        <a:rPr lang="id-ID" sz="800" dirty="0">
                          <a:effectLst/>
                        </a:rPr>
                        <a:t>orang) </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16</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30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Ditambahkan sarpras perpustakaan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tc>
              </a:tr>
              <a:tr h="113026">
                <a:tc>
                  <a:txBody>
                    <a:bodyPr/>
                    <a:lstStyle/>
                    <a:p>
                      <a:pPr algn="ctr">
                        <a:lnSpc>
                          <a:spcPct val="107000"/>
                        </a:lnSpc>
                        <a:spcAft>
                          <a:spcPts val="0"/>
                        </a:spcAft>
                      </a:pPr>
                      <a:r>
                        <a:rPr lang="id-ID" sz="800">
                          <a:effectLst/>
                        </a:rPr>
                        <a:t>28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judul penelitian dosen (judul)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195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398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Peningkatan kualitas penelitian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29</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judul penelitian kompetisi yang lolos seleksi Tk. Nasional (judul)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85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92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 ditingkatkan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113026">
                <a:tc>
                  <a:txBody>
                    <a:bodyPr/>
                    <a:lstStyle/>
                    <a:p>
                      <a:pPr algn="ctr">
                        <a:lnSpc>
                          <a:spcPct val="107000"/>
                        </a:lnSpc>
                        <a:spcAft>
                          <a:spcPts val="0"/>
                        </a:spcAft>
                      </a:pPr>
                      <a:r>
                        <a:rPr lang="id-ID" sz="800">
                          <a:effectLst/>
                        </a:rPr>
                        <a:t>30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Persentase (%) dosen yang melakukan penelitian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95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95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dipertahankan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31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penelitian kerja sama dengan DUDI berbasis pengembangan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32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penelitian kerja sama dengan Pemda berbasis kebijakan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33</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Persentase jumlah prodi yang terlibat P2M per tahun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 kualitasnya</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34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Persentase dosen Undiksha yang terlibat dalam P2M (%) </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100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 kualitasnya</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226052">
                <a:tc>
                  <a:txBody>
                    <a:bodyPr/>
                    <a:lstStyle/>
                    <a:p>
                      <a:pPr algn="ctr">
                        <a:lnSpc>
                          <a:spcPct val="107000"/>
                        </a:lnSpc>
                        <a:spcAft>
                          <a:spcPts val="0"/>
                        </a:spcAft>
                      </a:pPr>
                      <a:r>
                        <a:rPr lang="id-ID" sz="800">
                          <a:effectLst/>
                        </a:rPr>
                        <a:t>35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Jumlah judul kegiatan P2M yang dilaksanakan (judul)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id-ID" sz="800">
                          <a:effectLst/>
                        </a:rPr>
                        <a:t>98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251</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a:effectLst/>
                        </a:rPr>
                        <a:t>Ditingkatkan kualitasnya</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r h="113026">
                <a:tc>
                  <a:txBody>
                    <a:bodyPr/>
                    <a:lstStyle/>
                    <a:p>
                      <a:pPr algn="ctr">
                        <a:lnSpc>
                          <a:spcPct val="107000"/>
                        </a:lnSpc>
                        <a:spcAft>
                          <a:spcPts val="0"/>
                        </a:spcAft>
                      </a:pPr>
                      <a:r>
                        <a:rPr lang="id-ID" sz="800">
                          <a:effectLst/>
                        </a:rPr>
                        <a:t>36</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en-AU" sz="800">
                          <a:effectLst/>
                        </a:rPr>
                        <a:t>Jumlah Publikasi Ilmiah nasional ber</a:t>
                      </a:r>
                      <a:r>
                        <a:rPr lang="id-ID" sz="800">
                          <a:effectLst/>
                        </a:rPr>
                        <a:t>-</a:t>
                      </a:r>
                      <a:r>
                        <a:rPr lang="en-AU" sz="800">
                          <a:effectLst/>
                        </a:rPr>
                        <a:t>ISSN (buah)</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225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ctr">
                        <a:lnSpc>
                          <a:spcPct val="107000"/>
                        </a:lnSpc>
                        <a:spcAft>
                          <a:spcPts val="0"/>
                        </a:spcAft>
                      </a:pPr>
                      <a:r>
                        <a:rPr lang="en-AU" sz="800">
                          <a:effectLst/>
                        </a:rPr>
                        <a:t>500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c>
                  <a:txBody>
                    <a:bodyPr/>
                    <a:lstStyle/>
                    <a:p>
                      <a:pPr algn="l">
                        <a:lnSpc>
                          <a:spcPct val="107000"/>
                        </a:lnSpc>
                        <a:spcAft>
                          <a:spcPts val="0"/>
                        </a:spcAft>
                      </a:pPr>
                      <a:r>
                        <a:rPr lang="id-ID" sz="800" dirty="0">
                          <a:effectLst/>
                        </a:rPr>
                        <a:t>Ditingkatkan kualitasnya</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152" marR="34152" marT="0" marB="0" anchor="ctr"/>
                </a:tc>
              </a:tr>
            </a:tbl>
          </a:graphicData>
        </a:graphic>
      </p:graphicFrame>
    </p:spTree>
    <p:extLst>
      <p:ext uri="{BB962C8B-B14F-4D97-AF65-F5344CB8AC3E}">
        <p14:creationId xmlns:p14="http://schemas.microsoft.com/office/powerpoint/2010/main" val="2172300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616" y="-184924"/>
            <a:ext cx="9144000" cy="884466"/>
          </a:xfrm>
        </p:spPr>
        <p:txBody>
          <a:bodyPr/>
          <a:lstStyle/>
          <a:p>
            <a:pPr lvl="0">
              <a:lnSpc>
                <a:spcPct val="150000"/>
              </a:lnSpc>
              <a:spcAft>
                <a:spcPts val="800"/>
              </a:spcAft>
            </a:pPr>
            <a:r>
              <a:rPr lang="id-ID" sz="3200" b="1" dirty="0">
                <a:latin typeface="Times New Roman" panose="02020603050405020304" pitchFamily="18" charset="0"/>
                <a:ea typeface="Calibri" panose="020F0502020204030204" pitchFamily="34" charset="0"/>
                <a:cs typeface="Times New Roman" panose="02020603050405020304" pitchFamily="18" charset="0"/>
              </a:rPr>
              <a:t>II. Capaian Undiksha Tahun 2018</a:t>
            </a:r>
            <a:endParaRPr lang="id-ID"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p:nvPr/>
        </p:nvSpPr>
        <p:spPr>
          <a:xfrm>
            <a:off x="692054" y="539530"/>
            <a:ext cx="6823278" cy="388696"/>
          </a:xfrm>
          <a:prstGeom prst="rect">
            <a:avLst/>
          </a:prstGeom>
        </p:spPr>
        <p:txBody>
          <a:bodyPr wrap="none">
            <a:spAutoFit/>
          </a:bodyPr>
          <a:lstStyle/>
          <a:p>
            <a:pPr algn="just">
              <a:lnSpc>
                <a:spcPct val="107000"/>
              </a:lnSpc>
              <a:spcAft>
                <a:spcPts val="0"/>
              </a:spcAft>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Tabel 1: </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Data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Capaian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Kinerja</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Tahun</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2018 </a:t>
            </a:r>
            <a:r>
              <a:rPr lang="en-AU" dirty="0" err="1" smtClean="0">
                <a:effectLst/>
                <a:latin typeface="Times New Roman" panose="02020603050405020304" pitchFamily="18" charset="0"/>
                <a:ea typeface="Calibri" panose="020F0502020204030204" pitchFamily="34" charset="0"/>
                <a:cs typeface="Times New Roman" panose="02020603050405020304" pitchFamily="18" charset="0"/>
              </a:rPr>
              <a:t>Bidang</a:t>
            </a:r>
            <a:r>
              <a:rPr lang="en-A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Akademik (lanjutan)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3629973"/>
              </p:ext>
            </p:extLst>
          </p:nvPr>
        </p:nvGraphicFramePr>
        <p:xfrm>
          <a:off x="323529" y="1059581"/>
          <a:ext cx="8568951" cy="3921010"/>
        </p:xfrm>
        <a:graphic>
          <a:graphicData uri="http://schemas.openxmlformats.org/drawingml/2006/table">
            <a:tbl>
              <a:tblPr firstRow="1" firstCol="1" bandRow="1">
                <a:tableStyleId>{5C22544A-7EE6-4342-B048-85BDC9FD1C3A}</a:tableStyleId>
              </a:tblPr>
              <a:tblGrid>
                <a:gridCol w="590846"/>
                <a:gridCol w="3549275"/>
                <a:gridCol w="971875"/>
                <a:gridCol w="1070070"/>
                <a:gridCol w="2386885"/>
              </a:tblGrid>
              <a:tr h="556046">
                <a:tc>
                  <a:txBody>
                    <a:bodyPr/>
                    <a:lstStyle/>
                    <a:p>
                      <a:pPr algn="ctr">
                        <a:lnSpc>
                          <a:spcPct val="107000"/>
                        </a:lnSpc>
                        <a:spcAft>
                          <a:spcPts val="0"/>
                        </a:spcAft>
                      </a:pPr>
                      <a:r>
                        <a:rPr lang="id-ID" sz="1200" dirty="0">
                          <a:effectLst/>
                        </a:rPr>
                        <a:t>37</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Jumlah publikasi ilmiah nasional terakreditasi (buah)</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200">
                          <a:effectLst/>
                        </a:rPr>
                        <a:t>40</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71</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kualitasnya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0260">
                <a:tc>
                  <a:txBody>
                    <a:bodyPr/>
                    <a:lstStyle/>
                    <a:p>
                      <a:pPr algn="ctr">
                        <a:lnSpc>
                          <a:spcPct val="107000"/>
                        </a:lnSpc>
                        <a:spcAft>
                          <a:spcPts val="0"/>
                        </a:spcAft>
                      </a:pPr>
                      <a:r>
                        <a:rPr lang="id-ID" sz="1200">
                          <a:effectLst/>
                        </a:rPr>
                        <a:t>38</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Jumlah publikasi ilmiah internasional (buah)</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200" dirty="0">
                          <a:effectLst/>
                        </a:rPr>
                        <a:t>18</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132</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kualitasnya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0260">
                <a:tc>
                  <a:txBody>
                    <a:bodyPr/>
                    <a:lstStyle/>
                    <a:p>
                      <a:pPr algn="ctr">
                        <a:lnSpc>
                          <a:spcPct val="107000"/>
                        </a:lnSpc>
                        <a:spcAft>
                          <a:spcPts val="0"/>
                        </a:spcAft>
                      </a:pPr>
                      <a:r>
                        <a:rPr lang="id-ID" sz="1200">
                          <a:effectLst/>
                        </a:rPr>
                        <a:t>39</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Jumlah HAK/paten</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200">
                          <a:effectLst/>
                        </a:rPr>
                        <a:t>8</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97</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Paten ditingkatkan </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6046">
                <a:tc>
                  <a:txBody>
                    <a:bodyPr/>
                    <a:lstStyle/>
                    <a:p>
                      <a:pPr algn="ctr">
                        <a:lnSpc>
                          <a:spcPct val="107000"/>
                        </a:lnSpc>
                        <a:spcAft>
                          <a:spcPts val="0"/>
                        </a:spcAft>
                      </a:pPr>
                      <a:r>
                        <a:rPr lang="id-ID" sz="1200">
                          <a:effectLst/>
                        </a:rPr>
                        <a:t>40</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Jumlah aplikasi SIM Undiksha yang dapat dipakai bagian/unit (buah)</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200">
                          <a:effectLst/>
                        </a:rPr>
                        <a:t>8</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24</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jumlah dan kualitasnya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6046">
                <a:tc>
                  <a:txBody>
                    <a:bodyPr/>
                    <a:lstStyle/>
                    <a:p>
                      <a:pPr algn="ctr">
                        <a:lnSpc>
                          <a:spcPct val="107000"/>
                        </a:lnSpc>
                        <a:spcAft>
                          <a:spcPts val="0"/>
                        </a:spcAft>
                      </a:pPr>
                      <a:r>
                        <a:rPr lang="id-ID" sz="1200">
                          <a:effectLst/>
                        </a:rPr>
                        <a:t>41</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dirty="0">
                          <a:effectLst/>
                        </a:rPr>
                        <a:t>Persentase (%) </a:t>
                      </a:r>
                      <a:r>
                        <a:rPr lang="en-AU" sz="1200" dirty="0" err="1">
                          <a:effectLst/>
                        </a:rPr>
                        <a:t>jumlah</a:t>
                      </a:r>
                      <a:r>
                        <a:rPr lang="en-AU" sz="1200" dirty="0">
                          <a:effectLst/>
                        </a:rPr>
                        <a:t> </a:t>
                      </a:r>
                      <a:r>
                        <a:rPr lang="en-AU" sz="1200" dirty="0" err="1">
                          <a:effectLst/>
                        </a:rPr>
                        <a:t>dosen</a:t>
                      </a:r>
                      <a:r>
                        <a:rPr lang="en-AU" sz="1200" dirty="0">
                          <a:effectLst/>
                        </a:rPr>
                        <a:t> </a:t>
                      </a:r>
                      <a:r>
                        <a:rPr lang="en-AU" sz="1200" dirty="0" err="1">
                          <a:effectLst/>
                        </a:rPr>
                        <a:t>mata</a:t>
                      </a:r>
                      <a:r>
                        <a:rPr lang="en-AU" sz="1200" dirty="0">
                          <a:effectLst/>
                        </a:rPr>
                        <a:t> </a:t>
                      </a:r>
                      <a:r>
                        <a:rPr lang="en-AU" sz="1200" dirty="0" err="1">
                          <a:effectLst/>
                        </a:rPr>
                        <a:t>kuliah</a:t>
                      </a:r>
                      <a:r>
                        <a:rPr lang="en-AU" sz="1200" dirty="0">
                          <a:effectLst/>
                        </a:rPr>
                        <a:t> yang </a:t>
                      </a:r>
                      <a:r>
                        <a:rPr lang="id-ID" sz="1200" dirty="0" smtClean="0">
                          <a:effectLst/>
                        </a:rPr>
                        <a:t>  </a:t>
                      </a:r>
                      <a:r>
                        <a:rPr lang="en-AU" sz="1200" dirty="0" err="1" smtClean="0">
                          <a:effectLst/>
                        </a:rPr>
                        <a:t>menggunakan</a:t>
                      </a:r>
                      <a:r>
                        <a:rPr lang="en-AU" sz="1200" dirty="0" smtClean="0">
                          <a:effectLst/>
                        </a:rPr>
                        <a:t> </a:t>
                      </a:r>
                      <a:r>
                        <a:rPr lang="en-AU" sz="1200" dirty="0">
                          <a:effectLst/>
                        </a:rPr>
                        <a:t>e-learning</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97</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25</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jumlah dan kualitasnya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6046">
                <a:tc>
                  <a:txBody>
                    <a:bodyPr/>
                    <a:lstStyle/>
                    <a:p>
                      <a:pPr algn="ctr">
                        <a:lnSpc>
                          <a:spcPct val="107000"/>
                        </a:lnSpc>
                        <a:spcAft>
                          <a:spcPts val="0"/>
                        </a:spcAft>
                      </a:pPr>
                      <a:r>
                        <a:rPr lang="id-ID" sz="1200">
                          <a:effectLst/>
                        </a:rPr>
                        <a:t>42</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Persentase (%) jumlah prodi yang memiliki brosur/profil/media informasi lainnya yang tersedia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200">
                          <a:effectLst/>
                        </a:rPr>
                        <a:t>75</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100</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kualitasnya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6046">
                <a:tc>
                  <a:txBody>
                    <a:bodyPr/>
                    <a:lstStyle/>
                    <a:p>
                      <a:pPr algn="ctr">
                        <a:lnSpc>
                          <a:spcPct val="107000"/>
                        </a:lnSpc>
                        <a:spcAft>
                          <a:spcPts val="0"/>
                        </a:spcAft>
                      </a:pPr>
                      <a:r>
                        <a:rPr lang="id-ID" sz="1200">
                          <a:effectLst/>
                        </a:rPr>
                        <a:t>43</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AU" sz="1200" dirty="0" err="1">
                          <a:effectLst/>
                        </a:rPr>
                        <a:t>Jumlah</a:t>
                      </a:r>
                      <a:r>
                        <a:rPr lang="en-AU" sz="1200" dirty="0">
                          <a:effectLst/>
                        </a:rPr>
                        <a:t> </a:t>
                      </a:r>
                      <a:r>
                        <a:rPr lang="en-AU" sz="1200" dirty="0" err="1">
                          <a:effectLst/>
                        </a:rPr>
                        <a:t>peminat</a:t>
                      </a:r>
                      <a:r>
                        <a:rPr lang="en-AU" sz="1200" dirty="0">
                          <a:effectLst/>
                        </a:rPr>
                        <a:t> </a:t>
                      </a:r>
                      <a:r>
                        <a:rPr lang="en-AU" sz="1200" dirty="0" err="1">
                          <a:effectLst/>
                        </a:rPr>
                        <a:t>calon</a:t>
                      </a:r>
                      <a:r>
                        <a:rPr lang="en-AU" sz="1200" dirty="0">
                          <a:effectLst/>
                        </a:rPr>
                        <a:t> </a:t>
                      </a:r>
                      <a:r>
                        <a:rPr lang="en-AU" sz="1200" dirty="0" err="1">
                          <a:effectLst/>
                        </a:rPr>
                        <a:t>mahasiswa</a:t>
                      </a:r>
                      <a:r>
                        <a:rPr lang="en-AU" sz="1200" dirty="0">
                          <a:effectLst/>
                        </a:rPr>
                        <a:t> </a:t>
                      </a:r>
                      <a:r>
                        <a:rPr lang="en-AU" sz="1200" dirty="0" err="1">
                          <a:effectLst/>
                        </a:rPr>
                        <a:t>baru</a:t>
                      </a:r>
                      <a:r>
                        <a:rPr lang="en-AU" sz="1200" dirty="0">
                          <a:effectLst/>
                        </a:rPr>
                        <a:t> </a:t>
                      </a:r>
                      <a:r>
                        <a:rPr lang="en-AU" sz="1200" dirty="0" err="1">
                          <a:effectLst/>
                        </a:rPr>
                        <a:t>Undiksha</a:t>
                      </a:r>
                      <a:r>
                        <a:rPr lang="en-AU" sz="1200" dirty="0">
                          <a:effectLst/>
                        </a:rPr>
                        <a:t> </a:t>
                      </a:r>
                      <a:r>
                        <a:rPr lang="id-ID" sz="1200" dirty="0" smtClean="0">
                          <a:effectLst/>
                        </a:rPr>
                        <a:t> </a:t>
                      </a:r>
                      <a:r>
                        <a:rPr lang="en-AU" sz="1200" dirty="0" smtClean="0">
                          <a:effectLst/>
                        </a:rPr>
                        <a:t>(</a:t>
                      </a:r>
                      <a:r>
                        <a:rPr lang="en-AU" sz="1200" dirty="0">
                          <a:effectLst/>
                        </a:rPr>
                        <a:t>orang)</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20000</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13628</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a:effectLst/>
                        </a:rPr>
                        <a:t>Ditingkatkan promosinya</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0260">
                <a:tc>
                  <a:txBody>
                    <a:bodyPr/>
                    <a:lstStyle/>
                    <a:p>
                      <a:pPr algn="ctr">
                        <a:lnSpc>
                          <a:spcPct val="107000"/>
                        </a:lnSpc>
                        <a:spcAft>
                          <a:spcPts val="0"/>
                        </a:spcAft>
                      </a:pPr>
                      <a:r>
                        <a:rPr lang="id-ID" sz="1200">
                          <a:effectLst/>
                        </a:rPr>
                        <a:t>44</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AU" sz="1200">
                          <a:effectLst/>
                        </a:rPr>
                        <a:t> </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 </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200">
                          <a:effectLst/>
                        </a:rPr>
                        <a:t> </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200" dirty="0">
                          <a:effectLst/>
                        </a:rPr>
                        <a:t> </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868048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616" y="-184924"/>
            <a:ext cx="9144000" cy="884466"/>
          </a:xfrm>
        </p:spPr>
        <p:txBody>
          <a:bodyPr/>
          <a:lstStyle/>
          <a:p>
            <a:pPr lvl="0">
              <a:lnSpc>
                <a:spcPct val="150000"/>
              </a:lnSpc>
              <a:spcAft>
                <a:spcPts val="800"/>
              </a:spcAft>
            </a:pPr>
            <a:r>
              <a:rPr lang="id-ID" sz="3200" b="1" dirty="0">
                <a:latin typeface="Times New Roman" panose="02020603050405020304" pitchFamily="18" charset="0"/>
                <a:ea typeface="Calibri" panose="020F0502020204030204" pitchFamily="34" charset="0"/>
                <a:cs typeface="Times New Roman" panose="02020603050405020304" pitchFamily="18" charset="0"/>
              </a:rPr>
              <a:t>II. Capaian Undiksha Tahun 2018</a:t>
            </a:r>
            <a:endParaRPr lang="id-ID"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p:nvPr/>
        </p:nvSpPr>
        <p:spPr>
          <a:xfrm>
            <a:off x="452341" y="539530"/>
            <a:ext cx="7302705" cy="374077"/>
          </a:xfrm>
          <a:prstGeom prst="rect">
            <a:avLst/>
          </a:prstGeom>
        </p:spPr>
        <p:txBody>
          <a:bodyPr wrap="none">
            <a:spAutoFit/>
          </a:bodyPr>
          <a:lstStyle/>
          <a:p>
            <a:pPr algn="just">
              <a:lnSpc>
                <a:spcPct val="107000"/>
              </a:lnSpc>
              <a:spcAft>
                <a:spcPts val="0"/>
              </a:spcAft>
            </a:pPr>
            <a:r>
              <a:rPr lang="id-ID" b="1" dirty="0">
                <a:latin typeface="Times New Roman" panose="02020603050405020304" pitchFamily="18" charset="0"/>
                <a:ea typeface="Calibri" panose="020F0502020204030204" pitchFamily="34" charset="0"/>
                <a:cs typeface="Times New Roman" panose="02020603050405020304" pitchFamily="18" charset="0"/>
              </a:rPr>
              <a:t>Tabel 2: Realisasi Perjajian Kierja Rektor Tahu 2018 Bidang Akademik </a:t>
            </a:r>
            <a:endParaRPr lang="id-ID"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02501460"/>
              </p:ext>
            </p:extLst>
          </p:nvPr>
        </p:nvGraphicFramePr>
        <p:xfrm>
          <a:off x="251521" y="913608"/>
          <a:ext cx="8640960" cy="4034403"/>
        </p:xfrm>
        <a:graphic>
          <a:graphicData uri="http://schemas.openxmlformats.org/drawingml/2006/table">
            <a:tbl>
              <a:tblPr firstRow="1" firstCol="1" bandRow="1">
                <a:tableStyleId>{5C22544A-7EE6-4342-B048-85BDC9FD1C3A}</a:tableStyleId>
              </a:tblPr>
              <a:tblGrid>
                <a:gridCol w="595987"/>
                <a:gridCol w="3600470"/>
                <a:gridCol w="965093"/>
                <a:gridCol w="1079379"/>
                <a:gridCol w="2400031"/>
              </a:tblGrid>
              <a:tr h="156924">
                <a:tc>
                  <a:txBody>
                    <a:bodyPr/>
                    <a:lstStyle/>
                    <a:p>
                      <a:pPr algn="ctr">
                        <a:lnSpc>
                          <a:spcPct val="107000"/>
                        </a:lnSpc>
                        <a:spcAft>
                          <a:spcPts val="0"/>
                        </a:spcAft>
                      </a:pPr>
                      <a:r>
                        <a:rPr lang="id-ID" sz="900" b="1" dirty="0">
                          <a:effectLst/>
                        </a:rPr>
                        <a:t>No.</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ctr">
                        <a:lnSpc>
                          <a:spcPct val="107000"/>
                        </a:lnSpc>
                        <a:spcAft>
                          <a:spcPts val="0"/>
                        </a:spcAft>
                      </a:pPr>
                      <a:r>
                        <a:rPr lang="en-AU" sz="900" b="1">
                          <a:effectLst/>
                        </a:rPr>
                        <a:t>Indikator Kinerja</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ctr">
                        <a:lnSpc>
                          <a:spcPct val="107000"/>
                        </a:lnSpc>
                        <a:spcAft>
                          <a:spcPts val="0"/>
                        </a:spcAft>
                      </a:pPr>
                      <a:r>
                        <a:rPr lang="en-AU" sz="900" b="1">
                          <a:effectLst/>
                        </a:rPr>
                        <a:t>Target</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ctr">
                        <a:lnSpc>
                          <a:spcPct val="107000"/>
                        </a:lnSpc>
                        <a:spcAft>
                          <a:spcPts val="0"/>
                        </a:spcAft>
                      </a:pPr>
                      <a:r>
                        <a:rPr lang="en-AU" sz="900" b="1">
                          <a:effectLst/>
                        </a:rPr>
                        <a:t>Realisasi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ctr">
                        <a:lnSpc>
                          <a:spcPct val="107000"/>
                        </a:lnSpc>
                        <a:spcAft>
                          <a:spcPts val="0"/>
                        </a:spcAft>
                      </a:pPr>
                      <a:r>
                        <a:rPr lang="id-ID" sz="900" b="1">
                          <a:effectLst/>
                        </a:rPr>
                        <a:t>Keterangan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1</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Prosentase lulusan bersertifikat kompetensi dan profesi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93%</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91,30%</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Pembentukan LSP</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2</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Prosesntase Prodi terakreditasi B</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83%</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85%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Reakreditasi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3</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Rangking PT Nasional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30</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44</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4</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dirty="0" err="1">
                          <a:effectLst/>
                        </a:rPr>
                        <a:t>Akreditasi</a:t>
                      </a:r>
                      <a:r>
                        <a:rPr lang="en-AU" sz="900" b="1" dirty="0">
                          <a:effectLst/>
                        </a:rPr>
                        <a:t> </a:t>
                      </a:r>
                      <a:r>
                        <a:rPr lang="en-AU" sz="900" b="1" dirty="0" err="1">
                          <a:effectLst/>
                        </a:rPr>
                        <a:t>Intitusi</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dirty="0">
                          <a:effectLst/>
                        </a:rPr>
                        <a:t>A</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B</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Menunggu visitasi (asesmen lapangan)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Persentase dosen berkualifikasi S-3</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37%</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35,08%</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Mendorong dosen melanjutkan studi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6</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Persentase dosen bersertifikat pendidik</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97%</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96,75%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7</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Persentase dosen dengan jabatan lektor kepala</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29%</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30%</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Pendampingan usul naik jabatan dosen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8</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Persentase dosen dengan jabatan </a:t>
                      </a:r>
                      <a:r>
                        <a:rPr lang="id-ID" sz="900" b="1">
                          <a:effectLst/>
                        </a:rPr>
                        <a:t>profesor</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10%</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9,3%</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Pendampingan usul naik jabatan dosen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211139">
                <a:tc>
                  <a:txBody>
                    <a:bodyPr/>
                    <a:lstStyle/>
                    <a:p>
                      <a:pPr algn="l">
                        <a:lnSpc>
                          <a:spcPct val="107000"/>
                        </a:lnSpc>
                        <a:spcAft>
                          <a:spcPts val="0"/>
                        </a:spcAft>
                      </a:pPr>
                      <a:r>
                        <a:rPr lang="id-ID" sz="900" b="1" dirty="0">
                          <a:effectLst/>
                        </a:rPr>
                        <a:t>9</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publikasi ilmiah internasional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35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80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jumlah dan kualitas</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10</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a:t>
                      </a:r>
                      <a:r>
                        <a:rPr lang="id-ID" sz="900" b="1">
                          <a:effectLst/>
                        </a:rPr>
                        <a:t>H</a:t>
                      </a:r>
                      <a:r>
                        <a:rPr lang="en-AU" sz="900" b="1">
                          <a:effectLst/>
                        </a:rPr>
                        <a:t>KI yang didaftarkan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8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9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211139">
                <a:tc>
                  <a:txBody>
                    <a:bodyPr/>
                    <a:lstStyle/>
                    <a:p>
                      <a:pPr algn="l">
                        <a:lnSpc>
                          <a:spcPct val="107000"/>
                        </a:lnSpc>
                        <a:spcAft>
                          <a:spcPts val="0"/>
                        </a:spcAft>
                      </a:pPr>
                      <a:r>
                        <a:rPr lang="id-ID" sz="900" b="1">
                          <a:effectLst/>
                        </a:rPr>
                        <a:t>11</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sitasi karya ilmiah</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1.171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1.500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Ditibgkatkan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12</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jurnal bereputasi terindeks global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3850">
                <a:tc>
                  <a:txBody>
                    <a:bodyPr/>
                    <a:lstStyle/>
                    <a:p>
                      <a:pPr algn="l">
                        <a:lnSpc>
                          <a:spcPct val="107000"/>
                        </a:lnSpc>
                        <a:spcAft>
                          <a:spcPts val="0"/>
                        </a:spcAft>
                      </a:pPr>
                      <a:r>
                        <a:rPr lang="id-ID" sz="900" b="1">
                          <a:effectLst/>
                        </a:rPr>
                        <a:t>13</a:t>
                      </a:r>
                    </a:p>
                    <a:p>
                      <a:pPr algn="l">
                        <a:lnSpc>
                          <a:spcPct val="107000"/>
                        </a:lnSpc>
                        <a:spcAft>
                          <a:spcPts val="0"/>
                        </a:spcAft>
                      </a:pPr>
                      <a:r>
                        <a:rPr lang="en-AU" sz="900" b="1">
                          <a:effectLst/>
                        </a:rPr>
                        <a:t>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Persentase penggunaan dana masyarakat untuk penelitian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316709">
                <a:tc>
                  <a:txBody>
                    <a:bodyPr/>
                    <a:lstStyle/>
                    <a:p>
                      <a:pPr algn="l">
                        <a:lnSpc>
                          <a:spcPct val="107000"/>
                        </a:lnSpc>
                        <a:spcAft>
                          <a:spcPts val="0"/>
                        </a:spcAft>
                      </a:pPr>
                      <a:r>
                        <a:rPr lang="id-ID" sz="900" b="1">
                          <a:effectLst/>
                        </a:rPr>
                        <a:t>14</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penelitian yang dimanfaatkan masyarakat</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23 penelitian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89 penelitian</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15</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prototipe R &amp; D</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4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Ditingkatkan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id-ID" sz="900" b="1">
                          <a:effectLst/>
                        </a:rPr>
                        <a:t>16</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prototive industri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4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1 judul</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a:effectLst/>
                        </a:rPr>
                        <a:t>Ditigkatkan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r h="156924">
                <a:tc>
                  <a:txBody>
                    <a:bodyPr/>
                    <a:lstStyle/>
                    <a:p>
                      <a:pPr algn="l">
                        <a:lnSpc>
                          <a:spcPct val="107000"/>
                        </a:lnSpc>
                        <a:spcAft>
                          <a:spcPts val="0"/>
                        </a:spcAft>
                      </a:pPr>
                      <a:r>
                        <a:rPr lang="en-AU" sz="900" b="1">
                          <a:effectLst/>
                        </a:rPr>
                        <a:t> </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Jumlah produk inovasi</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dirty="0">
                          <a:effectLst/>
                        </a:rPr>
                        <a:t>3 </a:t>
                      </a:r>
                      <a:r>
                        <a:rPr lang="en-AU" sz="900" b="1" dirty="0" err="1">
                          <a:effectLst/>
                        </a:rPr>
                        <a:t>produk</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en-AU" sz="900" b="1">
                          <a:effectLst/>
                        </a:rPr>
                        <a:t>3 produk</a:t>
                      </a:r>
                      <a:endParaRPr lang="id-ID" sz="900" b="1">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c>
                  <a:txBody>
                    <a:bodyPr/>
                    <a:lstStyle/>
                    <a:p>
                      <a:pPr algn="l">
                        <a:lnSpc>
                          <a:spcPct val="107000"/>
                        </a:lnSpc>
                        <a:spcAft>
                          <a:spcPts val="0"/>
                        </a:spcAft>
                      </a:pPr>
                      <a:r>
                        <a:rPr lang="id-ID" sz="900" b="1" dirty="0">
                          <a:effectLst/>
                        </a:rPr>
                        <a:t>Ditingkatkan </a:t>
                      </a:r>
                      <a:endParaRPr lang="id-ID"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16" marR="53816" marT="0" marB="0" anchor="ctr"/>
                </a:tc>
              </a:tr>
            </a:tbl>
          </a:graphicData>
        </a:graphic>
      </p:graphicFrame>
    </p:spTree>
    <p:extLst>
      <p:ext uri="{BB962C8B-B14F-4D97-AF65-F5344CB8AC3E}">
        <p14:creationId xmlns:p14="http://schemas.microsoft.com/office/powerpoint/2010/main" val="281732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107504" y="51470"/>
            <a:ext cx="3908121" cy="507831"/>
          </a:xfrm>
          <a:prstGeom prst="rect">
            <a:avLst/>
          </a:prstGeom>
        </p:spPr>
        <p:txBody>
          <a:bodyPr wrap="none">
            <a:spAutoFit/>
          </a:bodyPr>
          <a:lstStyle/>
          <a:p>
            <a:pPr lvl="0" algn="just">
              <a:lnSpc>
                <a:spcPct val="150000"/>
              </a:lnSpc>
              <a:spcAft>
                <a:spcPts val="800"/>
              </a:spcAft>
            </a:pPr>
            <a:r>
              <a:rPr lang="id-ID" b="1" dirty="0" smtClean="0">
                <a:effectLst/>
                <a:latin typeface="Times New Roman" panose="02020603050405020304" pitchFamily="18" charset="0"/>
                <a:ea typeface="Calibri" panose="020F0502020204030204" pitchFamily="34" charset="0"/>
                <a:cs typeface="Times New Roman" panose="02020603050405020304" pitchFamily="18" charset="0"/>
              </a:rPr>
              <a:t>III. Program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p:cNvSpPr/>
          <p:nvPr/>
        </p:nvSpPr>
        <p:spPr>
          <a:xfrm>
            <a:off x="126740" y="422606"/>
            <a:ext cx="8204299" cy="461665"/>
          </a:xfrm>
          <a:prstGeom prst="rect">
            <a:avLst/>
          </a:prstGeom>
        </p:spPr>
        <p:txBody>
          <a:bodyPr wrap="square">
            <a:spAutoFit/>
          </a:bodyPr>
          <a:lstStyle/>
          <a:p>
            <a:pPr lvl="0" algn="just">
              <a:lnSpc>
                <a:spcPct val="150000"/>
              </a:lnSpc>
              <a:spcAft>
                <a:spcPts val="800"/>
              </a:spcAft>
              <a:buClr>
                <a:srgbClr val="000000"/>
              </a:buClr>
            </a:pPr>
            <a:r>
              <a:rPr lang="id-ID"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Program </a:t>
            </a:r>
            <a:r>
              <a:rPr lang="id-ID"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Bidang Pendidikan Universitas Pendidikan </a:t>
            </a:r>
            <a:r>
              <a:rPr lang="id-ID" sz="16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Ganesha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Rectangle 47"/>
          <p:cNvSpPr/>
          <p:nvPr/>
        </p:nvSpPr>
        <p:spPr>
          <a:xfrm>
            <a:off x="189315" y="949619"/>
            <a:ext cx="8775173" cy="3677930"/>
          </a:xfrm>
          <a:prstGeom prst="rect">
            <a:avLst/>
          </a:prstGeom>
          <a:ln>
            <a:solidFill>
              <a:schemeClr val="tx1"/>
            </a:solidFill>
          </a:ln>
        </p:spPr>
        <p:txBody>
          <a:bodyPr wrap="square">
            <a:spAutoFit/>
          </a:bodyPr>
          <a:lstStyle/>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Meningkatkan kualitas prodi/fakultas menjadikan unggul di ASIA secara bertahap dengan meningkatkan akreditasi prodinya menuju akreditasi internasional. </a:t>
            </a:r>
            <a:endParaRPr lang="id-ID"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Meningkatkan kualitas lulusan melalui pengembangan kurikulum</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berbasis</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kompetensi</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berorientasi</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KKNI</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 serta mengacu kebutuhan sdm pada era revolusi industri 4.0.</a:t>
            </a:r>
            <a:endParaRPr lang="id-ID"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Memberikan kompetensi tambahan bahasa asing (utamanya bahasa Inggris) bagi lulusan Undiksha.</a:t>
            </a:r>
            <a:endParaRPr lang="id-ID"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Memperluas promosi untuk menarik calon mahasiswa baru sehingga semakin banyak </a:t>
            </a:r>
            <a:r>
              <a:rPr lang="id-ID" sz="1600" smtClean="0">
                <a:effectLst/>
                <a:latin typeface="Times New Roman" panose="02020603050405020304" pitchFamily="18" charset="0"/>
                <a:ea typeface="Calibri" panose="020F0502020204030204" pitchFamily="34" charset="0"/>
                <a:cs typeface="Times New Roman" panose="02020603050405020304" pitchFamily="18" charset="0"/>
              </a:rPr>
              <a:t>yang </a:t>
            </a:r>
            <a:r>
              <a:rPr lang="id-ID" sz="1600" smtClean="0">
                <a:effectLst/>
                <a:latin typeface="Times New Roman" panose="02020603050405020304" pitchFamily="18" charset="0"/>
                <a:ea typeface="Calibri" panose="020F0502020204030204" pitchFamily="34" charset="0"/>
                <a:cs typeface="Times New Roman" panose="02020603050405020304" pitchFamily="18" charset="0"/>
              </a:rPr>
              <a:t>             mendaftar </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di Undiksha, dan meningkatkan kualitas input mahasiswa baru. </a:t>
            </a:r>
            <a:endParaRPr lang="id-ID"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Memperbaiki serta meningkatkan sarana dan prasarana yang menunjang proses pembelajaran (jumlah dan kapasitas ruang kuliah yang memadai, menambah jumlah serta macam alat laboratorium,</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ruang</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smtClean="0">
                <a:effectLst/>
                <a:latin typeface="Times New Roman" panose="02020603050405020304" pitchFamily="18" charset="0"/>
                <a:ea typeface="Calibri" panose="020F0502020204030204" pitchFamily="34" charset="0"/>
                <a:cs typeface="Times New Roman" panose="02020603050405020304" pitchFamily="18" charset="0"/>
              </a:rPr>
              <a:t>microteaching</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 fasilitas IT</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 perpustakaan sehingga mudah diakses, menambah koleksi jurnal penelitian, buku referensi bagi kebutuhan belajar mahasiswa sehingga layak untuk menerima mahasiswa </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   asing</a:t>
            </a: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id-ID"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a:pPr>
            <a:r>
              <a:rPr lang="id-ID" sz="1600" dirty="0" smtClean="0">
                <a:effectLst/>
                <a:latin typeface="Times New Roman" panose="02020603050405020304" pitchFamily="18" charset="0"/>
                <a:ea typeface="Calibri" panose="020F0502020204030204" pitchFamily="34" charset="0"/>
                <a:cs typeface="Times New Roman" panose="02020603050405020304" pitchFamily="18" charset="0"/>
              </a:rPr>
              <a:t>Meningkatkan kualitas perkuliahan untuk meperpendek masa studi.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66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107504" y="51470"/>
            <a:ext cx="3908121" cy="507831"/>
          </a:xfrm>
          <a:prstGeom prst="rect">
            <a:avLst/>
          </a:prstGeom>
        </p:spPr>
        <p:txBody>
          <a:bodyPr wrap="none">
            <a:spAutoFit/>
          </a:bodyPr>
          <a:lstStyle/>
          <a:p>
            <a:pPr lvl="0" algn="just">
              <a:lnSpc>
                <a:spcPct val="150000"/>
              </a:lnSpc>
              <a:spcAft>
                <a:spcPts val="800"/>
              </a:spcAft>
            </a:pPr>
            <a:r>
              <a:rPr lang="id-ID" b="1" dirty="0" smtClean="0">
                <a:effectLst/>
                <a:latin typeface="Times New Roman" panose="02020603050405020304" pitchFamily="18" charset="0"/>
                <a:ea typeface="Calibri" panose="020F0502020204030204" pitchFamily="34" charset="0"/>
                <a:cs typeface="Times New Roman" panose="02020603050405020304" pitchFamily="18" charset="0"/>
              </a:rPr>
              <a:t>III. Program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p:cNvSpPr/>
          <p:nvPr/>
        </p:nvSpPr>
        <p:spPr>
          <a:xfrm>
            <a:off x="126740" y="422606"/>
            <a:ext cx="8204299" cy="461665"/>
          </a:xfrm>
          <a:prstGeom prst="rect">
            <a:avLst/>
          </a:prstGeom>
        </p:spPr>
        <p:txBody>
          <a:bodyPr wrap="square">
            <a:spAutoFit/>
          </a:bodyPr>
          <a:lstStyle/>
          <a:p>
            <a:pPr lvl="0" algn="just">
              <a:lnSpc>
                <a:spcPct val="150000"/>
              </a:lnSpc>
              <a:spcAft>
                <a:spcPts val="800"/>
              </a:spcAft>
              <a:buClr>
                <a:srgbClr val="000000"/>
              </a:buClr>
            </a:pPr>
            <a:r>
              <a:rPr lang="id-ID"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Program </a:t>
            </a:r>
            <a:r>
              <a:rPr lang="id-ID"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Bidang Pendidikan Universitas Pendidikan </a:t>
            </a:r>
            <a:r>
              <a:rPr lang="id-ID" sz="16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Ganesha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7504" y="843558"/>
            <a:ext cx="8928992" cy="4001095"/>
          </a:xfrm>
          <a:prstGeom prst="rect">
            <a:avLst/>
          </a:prstGeom>
          <a:ln>
            <a:solidFill>
              <a:schemeClr val="tx1"/>
            </a:solidFill>
          </a:ln>
        </p:spPr>
        <p:txBody>
          <a:bodyPr wrap="square">
            <a:spAutoFit/>
          </a:bodyPr>
          <a:lstStyle/>
          <a:p>
            <a:pPr marL="342900" lvl="0" indent="-342900" algn="just">
              <a:spcAft>
                <a:spcPts val="600"/>
              </a:spcAft>
              <a:buFont typeface="+mj-lt"/>
              <a:buAutoNum type="arabicParenR" startAt="7"/>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Meningkatkan kuantitas dan kualitas tenaga pendidik (dosen) memepersiapkan menerima mahasiswa aseng dengan: meningkatkan (a) kualifikasi dosen (ke S3), (b) memberikan       pelatihan (TA), (c) magang, (d) bahasa Inggris, (e) bantuan studi, (f) bantuan untuk ke       Lektor Kepala dan Profesor, dan (f) bantuan publikasi pada jurnal Internasional bereputasi.</a:t>
            </a:r>
            <a:endParaRPr lang="id-ID"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startAt="7"/>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Mengikutsertakan mahasiswa dalam penelitian dosen sehingga dapat memperpendek lama studi mahasiswa bagi yang belum memiliki judul Tugas Akhir, skripsi, tesis, dan disertasi melalui model penelitian payung. </a:t>
            </a:r>
            <a:endParaRPr lang="id-ID"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startAt="7"/>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Meningkatkan kinerja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Unit IT </a:t>
            </a: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bagi terwujudnya layanan dan kinerja akademik prima bagi  segenap civitas akademik Undiksha </a:t>
            </a:r>
            <a:endParaRPr lang="id-ID"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startAt="7"/>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Menjadikan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Unit IT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sebagai</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pengawal</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kegiatan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perguruan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tinggi</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mengembangkan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berbagai</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system. </a:t>
            </a:r>
            <a:endParaRPr lang="id-ID"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arabicParenR" startAt="7"/>
            </a:pPr>
            <a:r>
              <a:rPr lang="id-ID" dirty="0" smtClean="0">
                <a:effectLst/>
                <a:latin typeface="Times New Roman" panose="02020603050405020304" pitchFamily="18" charset="0"/>
                <a:ea typeface="Calibri" panose="020F0502020204030204" pitchFamily="34" charset="0"/>
                <a:cs typeface="Times New Roman" panose="02020603050405020304" pitchFamily="18" charset="0"/>
              </a:rPr>
              <a:t>Meningkatkan peran Lembaga Bimbingan dan Konseling mahasiswa untuk membantu      mahasiswa yang mempunyai permasalahan agar tidak mempengaruhi studinya. </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16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107504" y="51470"/>
            <a:ext cx="3908121" cy="507831"/>
          </a:xfrm>
          <a:prstGeom prst="rect">
            <a:avLst/>
          </a:prstGeom>
        </p:spPr>
        <p:txBody>
          <a:bodyPr wrap="none">
            <a:spAutoFit/>
          </a:bodyPr>
          <a:lstStyle/>
          <a:p>
            <a:pPr lvl="0" algn="just">
              <a:lnSpc>
                <a:spcPct val="150000"/>
              </a:lnSpc>
              <a:spcAft>
                <a:spcPts val="800"/>
              </a:spcAft>
            </a:pPr>
            <a:r>
              <a:rPr lang="id-ID" b="1" dirty="0" smtClean="0">
                <a:effectLst/>
                <a:latin typeface="Times New Roman" panose="02020603050405020304" pitchFamily="18" charset="0"/>
                <a:ea typeface="Calibri" panose="020F0502020204030204" pitchFamily="34" charset="0"/>
                <a:cs typeface="Times New Roman" panose="02020603050405020304" pitchFamily="18" charset="0"/>
              </a:rPr>
              <a:t>III. Program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p:cNvSpPr/>
          <p:nvPr/>
        </p:nvSpPr>
        <p:spPr>
          <a:xfrm>
            <a:off x="126740" y="422606"/>
            <a:ext cx="8204299" cy="461665"/>
          </a:xfrm>
          <a:prstGeom prst="rect">
            <a:avLst/>
          </a:prstGeom>
        </p:spPr>
        <p:txBody>
          <a:bodyPr wrap="square">
            <a:spAutoFit/>
          </a:bodyPr>
          <a:lstStyle/>
          <a:p>
            <a:pPr lvl="0" algn="just">
              <a:lnSpc>
                <a:spcPct val="150000"/>
              </a:lnSpc>
              <a:spcAft>
                <a:spcPts val="800"/>
              </a:spcAft>
              <a:buClr>
                <a:srgbClr val="000000"/>
              </a:buClr>
            </a:pPr>
            <a:r>
              <a:rPr lang="id-ID"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Program </a:t>
            </a:r>
            <a:r>
              <a:rPr lang="id-ID"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Bidang Pendidikan Universitas Pendidikan </a:t>
            </a:r>
            <a:r>
              <a:rPr lang="id-ID" sz="16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Ganesha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26740" y="828379"/>
            <a:ext cx="8837748" cy="3970318"/>
          </a:xfrm>
          <a:prstGeom prst="rect">
            <a:avLst/>
          </a:prstGeom>
        </p:spPr>
        <p:txBody>
          <a:bodyPr wrap="square">
            <a:spAutoFit/>
          </a:bodyPr>
          <a:lstStyle/>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Penataan dan peningkatan akreditasi program studi dan institusi, dengan optimalisasi kinerja Prodi, Fakultas, </a:t>
            </a:r>
            <a:r>
              <a:rPr lang="id-ID" sz="1400" dirty="0" smtClean="0">
                <a:latin typeface="Times New Roman" panose="02020603050405020304" pitchFamily="18" charset="0"/>
                <a:ea typeface="Times New Roman" panose="02020603050405020304" pitchFamily="18" charset="0"/>
              </a:rPr>
              <a:t>dan    Pusat</a:t>
            </a:r>
            <a:r>
              <a:rPr lang="en-US" sz="1400" dirty="0" smtClean="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Jaminan</a:t>
            </a:r>
            <a:r>
              <a:rPr lang="en-US" sz="1400" dirty="0">
                <a:latin typeface="Times New Roman" panose="02020603050405020304" pitchFamily="18" charset="0"/>
                <a:ea typeface="Times New Roman" panose="02020603050405020304" pitchFamily="18" charset="0"/>
              </a:rPr>
              <a:t> M</a:t>
            </a:r>
            <a:r>
              <a:rPr lang="id-ID" sz="1400" dirty="0">
                <a:latin typeface="Times New Roman" panose="02020603050405020304" pitchFamily="18" charset="0"/>
                <a:ea typeface="Times New Roman" panose="02020603050405020304" pitchFamily="18" charset="0"/>
              </a:rPr>
              <a:t>utu (</a:t>
            </a:r>
            <a:r>
              <a:rPr lang="en-US" sz="1400" dirty="0">
                <a:latin typeface="Times New Roman" panose="02020603050405020304" pitchFamily="18" charset="0"/>
                <a:ea typeface="Times New Roman" panose="02020603050405020304" pitchFamily="18" charset="0"/>
              </a:rPr>
              <a:t>K</a:t>
            </a:r>
            <a:r>
              <a:rPr lang="id-ID" sz="1400" dirty="0">
                <a:latin typeface="Times New Roman" panose="02020603050405020304" pitchFamily="18" charset="0"/>
                <a:ea typeface="Times New Roman" panose="02020603050405020304" pitchFamily="18" charset="0"/>
              </a:rPr>
              <a:t>JM)</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Meningkatkan integritas dosen dan tenaga administrasi dalam pelaksanaan terciptanya proses pembelajaran yang </a:t>
            </a:r>
            <a:r>
              <a:rPr lang="id-ID" sz="1400" dirty="0" smtClean="0">
                <a:latin typeface="Times New Roman" panose="02020603050405020304" pitchFamily="18" charset="0"/>
                <a:ea typeface="Times New Roman" panose="02020603050405020304" pitchFamily="18" charset="0"/>
              </a:rPr>
              <a:t>   kondusif</a:t>
            </a:r>
            <a:r>
              <a:rPr lang="id-ID" sz="1400" dirty="0">
                <a:latin typeface="Times New Roman" panose="02020603050405020304" pitchFamily="18" charset="0"/>
                <a:ea typeface="Times New Roman" panose="02020603050405020304" pitchFamily="18" charset="0"/>
              </a:rPr>
              <a:t>. </a:t>
            </a:r>
            <a:endParaRPr lang="id-ID" sz="1400" dirty="0" smtClean="0">
              <a:effectLst/>
            </a:endParaRPr>
          </a:p>
          <a:p>
            <a:pPr marL="342900" lvl="0" indent="-342900">
              <a:buFont typeface="+mj-lt"/>
              <a:buAutoNum type="arabicPeriod" startAt="11"/>
              <a:tabLst>
                <a:tab pos="457200" algn="l"/>
              </a:tabLst>
            </a:pPr>
            <a:r>
              <a:rPr lang="en-US" sz="1400" dirty="0" err="1">
                <a:latin typeface="Times New Roman" panose="02020603050405020304" pitchFamily="18" charset="0"/>
                <a:ea typeface="Times New Roman" panose="02020603050405020304" pitchFamily="18" charset="0"/>
              </a:rPr>
              <a:t>Mengembangkan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jurnal</a:t>
            </a:r>
            <a:r>
              <a:rPr lang="en-US" sz="1400" dirty="0">
                <a:latin typeface="Times New Roman" panose="02020603050405020304" pitchFamily="18" charset="0"/>
                <a:ea typeface="Times New Roman" panose="02020603050405020304" pitchFamily="18" charset="0"/>
              </a:rPr>
              <a:t> JPP, JPI, JST, JISH, </a:t>
            </a:r>
            <a:r>
              <a:rPr lang="en-US" sz="1400" dirty="0" err="1">
                <a:latin typeface="Times New Roman" panose="02020603050405020304" pitchFamily="18" charset="0"/>
                <a:ea typeface="Times New Roman" panose="02020603050405020304" pitchFamily="18" charset="0"/>
              </a:rPr>
              <a:t>dan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jurnal</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Widyalaksana</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menjadi</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jurnal</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terakreditasi</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nasional</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dan</a:t>
            </a:r>
            <a:r>
              <a:rPr lang="en-US" sz="1400" dirty="0">
                <a:latin typeface="Times New Roman" panose="02020603050405020304" pitchFamily="18" charset="0"/>
                <a:ea typeface="Times New Roman" panose="02020603050405020304" pitchFamily="18" charset="0"/>
              </a:rPr>
              <a:t> </a:t>
            </a:r>
            <a:r>
              <a:rPr lang="id-ID" sz="1400" dirty="0" smtClean="0">
                <a:latin typeface="Times New Roman" panose="02020603050405020304" pitchFamily="18" charset="0"/>
                <a:ea typeface="Times New Roman" panose="02020603050405020304" pitchFamily="18" charset="0"/>
              </a:rPr>
              <a:t>      </a:t>
            </a:r>
            <a:r>
              <a:rPr lang="en-US" sz="1400" dirty="0" err="1" smtClean="0">
                <a:latin typeface="Times New Roman" panose="02020603050405020304" pitchFamily="18" charset="0"/>
                <a:ea typeface="Times New Roman" panose="02020603050405020304" pitchFamily="18" charset="0"/>
              </a:rPr>
              <a:t>mengembangkan</a:t>
            </a:r>
            <a:r>
              <a:rPr lang="en-US" sz="1400" dirty="0" smtClean="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jurnal</a:t>
            </a:r>
            <a:r>
              <a:rPr lang="en-US" sz="1400" dirty="0">
                <a:latin typeface="Times New Roman" panose="02020603050405020304" pitchFamily="18" charset="0"/>
                <a:ea typeface="Times New Roman" panose="02020603050405020304" pitchFamily="18" charset="0"/>
              </a:rPr>
              <a:t> yang </a:t>
            </a:r>
            <a:r>
              <a:rPr lang="en-US" sz="1400" dirty="0" err="1">
                <a:latin typeface="Times New Roman" panose="02020603050405020304" pitchFamily="18" charset="0"/>
                <a:ea typeface="Times New Roman" panose="02020603050405020304" pitchFamily="18" charset="0"/>
              </a:rPr>
              <a:t>nanti</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menjadi</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jurnal</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internasional</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bereputasi</a:t>
            </a:r>
            <a:r>
              <a:rPr lang="en-US" sz="1400" dirty="0">
                <a:latin typeface="Times New Roman" panose="02020603050405020304" pitchFamily="18" charset="0"/>
                <a:ea typeface="Times New Roman" panose="02020603050405020304" pitchFamily="18" charset="0"/>
              </a:rPr>
              <a:t>. </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Membantu lulusan agar memperpendek masa tunggunya dalam mendapatkan pekerjaan pertamanya dengan </a:t>
            </a:r>
            <a:r>
              <a:rPr lang="id-ID" sz="1400" dirty="0" smtClean="0">
                <a:latin typeface="Times New Roman" panose="02020603050405020304" pitchFamily="18" charset="0"/>
                <a:ea typeface="Times New Roman" panose="02020603050405020304" pitchFamily="18" charset="0"/>
              </a:rPr>
              <a:t>           meningkatkan </a:t>
            </a:r>
            <a:r>
              <a:rPr lang="id-ID" sz="1400" dirty="0">
                <a:latin typeface="Times New Roman" panose="02020603050405020304" pitchFamily="18" charset="0"/>
                <a:ea typeface="Times New Roman" panose="02020603050405020304" pitchFamily="18" charset="0"/>
              </a:rPr>
              <a:t>pemberdayaan unit kerjasama dan bimbingan karir melalui UPT Pengembangan Karir dan </a:t>
            </a:r>
            <a:r>
              <a:rPr lang="id-ID" sz="1400" dirty="0" smtClean="0">
                <a:latin typeface="Times New Roman" panose="02020603050405020304" pitchFamily="18" charset="0"/>
                <a:ea typeface="Times New Roman" panose="02020603050405020304" pitchFamily="18" charset="0"/>
              </a:rPr>
              <a:t>                Kewirausahaan </a:t>
            </a:r>
            <a:r>
              <a:rPr lang="id-ID" sz="1400" dirty="0">
                <a:latin typeface="Times New Roman" panose="02020603050405020304" pitchFamily="18" charset="0"/>
                <a:ea typeface="Times New Roman" panose="02020603050405020304" pitchFamily="18" charset="0"/>
              </a:rPr>
              <a:t>Mahasiswa. </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Meningkatkan peran PJM sebagai penjamin dan pengendali mutu akademik Undiksha sehingga terjadi </a:t>
            </a:r>
            <a:r>
              <a:rPr lang="id-ID" sz="1400" dirty="0" smtClean="0">
                <a:latin typeface="Times New Roman" panose="02020603050405020304" pitchFamily="18" charset="0"/>
                <a:ea typeface="Times New Roman" panose="02020603050405020304" pitchFamily="18" charset="0"/>
              </a:rPr>
              <a:t>proses          pendidikan </a:t>
            </a:r>
            <a:r>
              <a:rPr lang="id-ID" sz="1400" dirty="0">
                <a:latin typeface="Times New Roman" panose="02020603050405020304" pitchFamily="18" charset="0"/>
                <a:ea typeface="Times New Roman" panose="02020603050405020304" pitchFamily="18" charset="0"/>
              </a:rPr>
              <a:t>dan pengajaran yang bermutu yang dapat meningkatkan IPK mahasiswa dan memperpendek masa studi mereka. </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Meningkatkan </a:t>
            </a:r>
            <a:r>
              <a:rPr lang="en-US" sz="1400" dirty="0" err="1">
                <a:latin typeface="Times New Roman" panose="02020603050405020304" pitchFamily="18" charset="0"/>
                <a:ea typeface="Times New Roman" panose="02020603050405020304" pitchFamily="18" charset="0"/>
              </a:rPr>
              <a:t>peran</a:t>
            </a:r>
            <a:r>
              <a:rPr lang="en-US" sz="1400" dirty="0">
                <a:latin typeface="Times New Roman" panose="02020603050405020304" pitchFamily="18" charset="0"/>
                <a:ea typeface="Times New Roman" panose="02020603050405020304" pitchFamily="18" charset="0"/>
              </a:rPr>
              <a:t> LP3M </a:t>
            </a:r>
            <a:r>
              <a:rPr lang="en-US" sz="1400" dirty="0" err="1">
                <a:latin typeface="Times New Roman" panose="02020603050405020304" pitchFamily="18" charset="0"/>
                <a:ea typeface="Times New Roman" panose="02020603050405020304" pitchFamily="18" charset="0"/>
              </a:rPr>
              <a:t>dalam</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mengembangkan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kualitas</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pendidikan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dan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pengajaran</a:t>
            </a:r>
            <a:r>
              <a:rPr lang="id-ID" sz="1400" dirty="0">
                <a:latin typeface="Times New Roman" panose="02020603050405020304" pitchFamily="18" charset="0"/>
                <a:ea typeface="Times New Roman" panose="02020603050405020304" pitchFamily="18" charset="0"/>
              </a:rPr>
              <a:t>. </a:t>
            </a:r>
            <a:endParaRPr lang="id-ID" sz="1400" dirty="0" smtClean="0">
              <a:effectLst/>
            </a:endParaRPr>
          </a:p>
          <a:p>
            <a:pPr marL="342900" lvl="0" indent="-342900">
              <a:buFont typeface="+mj-lt"/>
              <a:buAutoNum type="arabicPeriod" startAt="11"/>
              <a:tabLst>
                <a:tab pos="457200" algn="l"/>
              </a:tabLst>
            </a:pPr>
            <a:r>
              <a:rPr lang="en-US" sz="1400" dirty="0" err="1">
                <a:latin typeface="Times New Roman" panose="02020603050405020304" pitchFamily="18" charset="0"/>
                <a:ea typeface="Times New Roman" panose="02020603050405020304" pitchFamily="18" charset="0"/>
              </a:rPr>
              <a:t>Mempersiapkan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dan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mengirim</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mahasiswa</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untuk</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magang</a:t>
            </a:r>
            <a:r>
              <a:rPr lang="en-US" sz="1400" dirty="0">
                <a:latin typeface="Times New Roman" panose="02020603050405020304" pitchFamily="18" charset="0"/>
                <a:ea typeface="Times New Roman" panose="02020603050405020304" pitchFamily="18" charset="0"/>
              </a:rPr>
              <a:t>, PKL, </a:t>
            </a:r>
            <a:r>
              <a:rPr lang="en-US" sz="1400" dirty="0" err="1">
                <a:latin typeface="Times New Roman" panose="02020603050405020304" pitchFamily="18" charset="0"/>
                <a:ea typeface="Times New Roman" panose="02020603050405020304" pitchFamily="18" charset="0"/>
              </a:rPr>
              <a:t>atau</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kegiatan</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akademik</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lainnya</a:t>
            </a:r>
            <a:r>
              <a:rPr lang="en-US" sz="1400" dirty="0">
                <a:latin typeface="Times New Roman" panose="02020603050405020304" pitchFamily="18" charset="0"/>
                <a:ea typeface="Times New Roman" panose="02020603050405020304" pitchFamily="18" charset="0"/>
              </a:rPr>
              <a:t> di Negara-Negara </a:t>
            </a:r>
            <a:r>
              <a:rPr lang="id-ID" sz="1400" dirty="0" smtClean="0">
                <a:latin typeface="Times New Roman" panose="02020603050405020304" pitchFamily="18" charset="0"/>
                <a:ea typeface="Times New Roman" panose="02020603050405020304" pitchFamily="18" charset="0"/>
              </a:rPr>
              <a:t> </a:t>
            </a:r>
            <a:r>
              <a:rPr lang="en-US" sz="1400" dirty="0" smtClean="0">
                <a:latin typeface="Times New Roman" panose="02020603050405020304" pitchFamily="18" charset="0"/>
                <a:ea typeface="Times New Roman" panose="02020603050405020304" pitchFamily="18" charset="0"/>
              </a:rPr>
              <a:t>ASEAN</a:t>
            </a:r>
            <a:r>
              <a:rPr lang="en-US" sz="1400" dirty="0">
                <a:latin typeface="Times New Roman" panose="02020603050405020304" pitchFamily="18" charset="0"/>
                <a:ea typeface="Times New Roman" panose="02020603050405020304" pitchFamily="18" charset="0"/>
              </a:rPr>
              <a:t>. </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Mempersiapkan sarpras dantenaga dosen untuk menerima dosen tamu LN dan mahasiswa LN.</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Memperssiapkan dosen dan mahasiswa untuk pertukaran dosen dan mahasiswa dengan universitas lain di ASIA.</a:t>
            </a:r>
            <a:endParaRPr lang="id-ID" sz="1400" dirty="0" smtClean="0">
              <a:effectLst/>
            </a:endParaRPr>
          </a:p>
          <a:p>
            <a:pPr marL="342900" lvl="0" indent="-342900">
              <a:buFont typeface="+mj-lt"/>
              <a:buAutoNum type="arabicPeriod" startAt="11"/>
              <a:tabLst>
                <a:tab pos="457200" algn="l"/>
              </a:tabLst>
            </a:pPr>
            <a:r>
              <a:rPr lang="id-ID" sz="1400" dirty="0">
                <a:latin typeface="Times New Roman" panose="02020603050405020304" pitchFamily="18" charset="0"/>
                <a:ea typeface="Times New Roman" panose="02020603050405020304" pitchFamily="18" charset="0"/>
              </a:rPr>
              <a:t>Membuat kelas unggul atau kelas internasional untuk pertukaran dosen dan mahasiswa dengan universitas di ASIA.</a:t>
            </a:r>
            <a:endParaRPr lang="id-ID" sz="1400" dirty="0">
              <a:effectLst/>
            </a:endParaRPr>
          </a:p>
        </p:txBody>
      </p:sp>
    </p:spTree>
    <p:extLst>
      <p:ext uri="{BB962C8B-B14F-4D97-AF65-F5344CB8AC3E}">
        <p14:creationId xmlns:p14="http://schemas.microsoft.com/office/powerpoint/2010/main" val="1830272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107504" y="51470"/>
            <a:ext cx="3908121" cy="507831"/>
          </a:xfrm>
          <a:prstGeom prst="rect">
            <a:avLst/>
          </a:prstGeom>
        </p:spPr>
        <p:txBody>
          <a:bodyPr wrap="none">
            <a:spAutoFit/>
          </a:bodyPr>
          <a:lstStyle/>
          <a:p>
            <a:pPr lvl="0" algn="just">
              <a:lnSpc>
                <a:spcPct val="150000"/>
              </a:lnSpc>
              <a:spcAft>
                <a:spcPts val="800"/>
              </a:spcAft>
            </a:pPr>
            <a:r>
              <a:rPr lang="id-ID" b="1" dirty="0" smtClean="0">
                <a:effectLst/>
                <a:latin typeface="Times New Roman" panose="02020603050405020304" pitchFamily="18" charset="0"/>
                <a:ea typeface="Calibri" panose="020F0502020204030204" pitchFamily="34" charset="0"/>
                <a:cs typeface="Times New Roman" panose="02020603050405020304" pitchFamily="18" charset="0"/>
              </a:rPr>
              <a:t>III. Program yang Direkomendasikan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p:cNvSpPr/>
          <p:nvPr/>
        </p:nvSpPr>
        <p:spPr>
          <a:xfrm>
            <a:off x="126740" y="422606"/>
            <a:ext cx="8204299" cy="422167"/>
          </a:xfrm>
          <a:prstGeom prst="rect">
            <a:avLst/>
          </a:prstGeom>
        </p:spPr>
        <p:txBody>
          <a:bodyPr wrap="square">
            <a:spAutoFit/>
          </a:bodyPr>
          <a:lstStyle/>
          <a:p>
            <a:pPr lvl="0" algn="just">
              <a:lnSpc>
                <a:spcPct val="150000"/>
              </a:lnSpc>
              <a:spcAft>
                <a:spcPts val="800"/>
              </a:spcAft>
              <a:buClr>
                <a:srgbClr val="000000"/>
              </a:buClr>
            </a:pPr>
            <a:r>
              <a:rPr lang="id-ID"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Bidang Penelitian dan Pengabdian Kepada Masyarakat</a:t>
            </a:r>
            <a:endParaRPr lang="id-ID"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26741" y="843558"/>
            <a:ext cx="8837747" cy="4078039"/>
          </a:xfrm>
          <a:prstGeom prst="rect">
            <a:avLst/>
          </a:prstGeom>
        </p:spPr>
        <p:txBody>
          <a:bodyPr wrap="square">
            <a:spAutoFit/>
          </a:bodyPr>
          <a:lstStyle/>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Meningkatkan kinerja lembaga penelitian dan pengabdian pada masyarakat (LPPM) melalui alokasi dana yang </a:t>
            </a:r>
            <a:r>
              <a:rPr lang="id-ID" sz="1400" dirty="0" smtClean="0">
                <a:latin typeface="Times New Roman" panose="02020603050405020304" pitchFamily="18" charset="0"/>
                <a:ea typeface="Calibri" panose="020F0502020204030204" pitchFamily="34" charset="0"/>
              </a:rPr>
              <a:t>      memadai</a:t>
            </a:r>
            <a:r>
              <a:rPr lang="id-ID" sz="1400" dirty="0">
                <a:latin typeface="Times New Roman" panose="02020603050405020304" pitchFamily="18" charset="0"/>
                <a:ea typeface="Calibri" panose="020F0502020204030204" pitchFamily="34" charset="0"/>
              </a:rPr>
              <a:t>, menuju lembaga penelitian dan pengabdian pada masyarakat (LPPM) utama dan mandiri dalam konstelasi akademik nasional.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Memperkuat kinerja pusat-pusat penelitian dan layanan yang berbasis riset dengan memanfaatkan kepakaran yang </a:t>
            </a:r>
            <a:r>
              <a:rPr lang="id-ID" sz="1400" dirty="0" smtClean="0">
                <a:latin typeface="Times New Roman" panose="02020603050405020304" pitchFamily="18" charset="0"/>
                <a:ea typeface="Calibri" panose="020F0502020204030204" pitchFamily="34" charset="0"/>
              </a:rPr>
              <a:t>  ada </a:t>
            </a:r>
            <a:r>
              <a:rPr lang="id-ID" sz="1400" dirty="0">
                <a:latin typeface="Times New Roman" panose="02020603050405020304" pitchFamily="18" charset="0"/>
                <a:ea typeface="Calibri" panose="020F0502020204030204" pitchFamily="34" charset="0"/>
              </a:rPr>
              <a:t>serta dukungan dana yang memadai.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Mengembangkan sistem penelitian dan pengabdian terpadu yang dapat menumbuhkan hubungan akademik dan </a:t>
            </a:r>
            <a:r>
              <a:rPr lang="id-ID" sz="1400" dirty="0" smtClean="0">
                <a:latin typeface="Times New Roman" panose="02020603050405020304" pitchFamily="18" charset="0"/>
                <a:ea typeface="Calibri" panose="020F0502020204030204" pitchFamily="34" charset="0"/>
              </a:rPr>
              <a:t>      hubungan </a:t>
            </a:r>
            <a:r>
              <a:rPr lang="id-ID" sz="1400" dirty="0">
                <a:latin typeface="Times New Roman" panose="02020603050405020304" pitchFamily="18" charset="0"/>
                <a:ea typeface="Calibri" panose="020F0502020204030204" pitchFamily="34" charset="0"/>
              </a:rPr>
              <a:t>industrial melalui penelitian dan pengabdian terpadu atau kolaboratif.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a:t>
            </a:r>
            <a:r>
              <a:rPr lang="en-US" sz="1400" dirty="0" err="1">
                <a:latin typeface="Times New Roman" panose="02020603050405020304" pitchFamily="18" charset="0"/>
                <a:ea typeface="Calibri" panose="020F0502020204030204" pitchFamily="34" charset="0"/>
              </a:rPr>
              <a:t>eningkatkan</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publikasi</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pada</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jurnal</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nasional</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terakredasi</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maupun</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jurnal</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Internasional</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bereputasi</a:t>
            </a:r>
            <a:r>
              <a:rPr lang="en-US" sz="1400" dirty="0">
                <a:latin typeface="Times New Roman" panose="02020603050405020304" pitchFamily="18" charset="0"/>
                <a:ea typeface="Calibri" panose="020F0502020204030204" pitchFamily="34" charset="0"/>
              </a:rPr>
              <a:t>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Membuat </a:t>
            </a:r>
            <a:r>
              <a:rPr lang="id-ID" sz="1400" i="1" dirty="0">
                <a:latin typeface="Times New Roman" panose="02020603050405020304" pitchFamily="18" charset="0"/>
                <a:ea typeface="Calibri" panose="020F0502020204030204" pitchFamily="34" charset="0"/>
              </a:rPr>
              <a:t>roadmap</a:t>
            </a:r>
            <a:r>
              <a:rPr lang="id-ID" sz="1400" dirty="0">
                <a:latin typeface="Times New Roman" panose="02020603050405020304" pitchFamily="18" charset="0"/>
                <a:ea typeface="Calibri" panose="020F0502020204030204" pitchFamily="34" charset="0"/>
              </a:rPr>
              <a:t> penelitian dan pengabdian masyarakat di setiap jurusan/fakultas sehingga dapat dimanfaatkan </a:t>
            </a:r>
            <a:r>
              <a:rPr lang="id-ID" sz="1400" dirty="0" smtClean="0">
                <a:latin typeface="Times New Roman" panose="02020603050405020304" pitchFamily="18" charset="0"/>
                <a:ea typeface="Calibri" panose="020F0502020204030204" pitchFamily="34" charset="0"/>
              </a:rPr>
              <a:t>    oleh </a:t>
            </a:r>
            <a:r>
              <a:rPr lang="id-ID" sz="1400" dirty="0">
                <a:latin typeface="Times New Roman" panose="02020603050405020304" pitchFamily="18" charset="0"/>
                <a:ea typeface="Calibri" panose="020F0502020204030204" pitchFamily="34" charset="0"/>
              </a:rPr>
              <a:t>dosen dan mahasiswa secara optimal.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Meningkatkan jumlah penelitian, pengabdian masyarakat, dan publikasi ilmiah dosen (Nasional dan internasional </a:t>
            </a:r>
            <a:r>
              <a:rPr lang="id-ID" sz="1400" dirty="0" smtClean="0">
                <a:latin typeface="Times New Roman" panose="02020603050405020304" pitchFamily="18" charset="0"/>
                <a:ea typeface="Calibri" panose="020F0502020204030204" pitchFamily="34" charset="0"/>
              </a:rPr>
              <a:t>    terindek </a:t>
            </a:r>
            <a:r>
              <a:rPr lang="id-ID" sz="1400" dirty="0">
                <a:latin typeface="Times New Roman" panose="02020603050405020304" pitchFamily="18" charset="0"/>
                <a:ea typeface="Calibri" panose="020F0502020204030204" pitchFamily="34" charset="0"/>
              </a:rPr>
              <a:t>scopus) bagi pemenuhan beban kinerja dosen dan meninggikan citra Undiksha secara akademik.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Memanfaatkan produk IPTEKS sebagai kegiatan aplikasi penelitian dan pengabdian kepada masyarakat yang </a:t>
            </a:r>
            <a:r>
              <a:rPr lang="id-ID" sz="1400" dirty="0" smtClean="0">
                <a:latin typeface="Times New Roman" panose="02020603050405020304" pitchFamily="18" charset="0"/>
                <a:ea typeface="Calibri" panose="020F0502020204030204" pitchFamily="34" charset="0"/>
              </a:rPr>
              <a:t>         berorientasi </a:t>
            </a:r>
            <a:r>
              <a:rPr lang="id-ID" sz="1400" dirty="0">
                <a:latin typeface="Times New Roman" panose="02020603050405020304" pitchFamily="18" charset="0"/>
                <a:ea typeface="Calibri" panose="020F0502020204030204" pitchFamily="34" charset="0"/>
              </a:rPr>
              <a:t>bisnis (merek dagang, paten, hak cipta, (HKI/Hak Kekayaan Intelektual). </a:t>
            </a:r>
            <a:endParaRPr lang="id-ID" sz="1400" dirty="0" smtClean="0">
              <a:effectLst/>
            </a:endParaRPr>
          </a:p>
          <a:p>
            <a:pPr marL="342900" lvl="0" indent="-342900">
              <a:spcAft>
                <a:spcPts val="600"/>
              </a:spcAft>
              <a:buFont typeface="+mj-lt"/>
              <a:buAutoNum type="arabicPeriod"/>
              <a:tabLst>
                <a:tab pos="540385" algn="l"/>
              </a:tabLst>
            </a:pPr>
            <a:r>
              <a:rPr lang="id-ID" sz="1400" dirty="0">
                <a:latin typeface="Times New Roman" panose="02020603050405020304" pitchFamily="18" charset="0"/>
                <a:ea typeface="Calibri" panose="020F0502020204030204" pitchFamily="34" charset="0"/>
              </a:rPr>
              <a:t>Mengembangkan model penelitian dan pengabdian kerjasama investasi dengan pemerintah daerah, lembaga formal dan non formal, serta dunia industri.</a:t>
            </a:r>
            <a:endParaRPr lang="id-ID" sz="1400" dirty="0">
              <a:effectLst/>
            </a:endParaRPr>
          </a:p>
        </p:txBody>
      </p:sp>
    </p:spTree>
    <p:extLst>
      <p:ext uri="{BB962C8B-B14F-4D97-AF65-F5344CB8AC3E}">
        <p14:creationId xmlns:p14="http://schemas.microsoft.com/office/powerpoint/2010/main" val="1639869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42552" y="1419622"/>
            <a:ext cx="8093321" cy="986450"/>
            <a:chOff x="542552" y="1945340"/>
            <a:chExt cx="8093321" cy="986450"/>
          </a:xfrm>
          <a:solidFill>
            <a:schemeClr val="accent5"/>
          </a:solidFill>
        </p:grpSpPr>
        <p:sp>
          <p:nvSpPr>
            <p:cNvPr id="8" name="Round Same Side Corner Rectangle 8"/>
            <p:cNvSpPr/>
            <p:nvPr/>
          </p:nvSpPr>
          <p:spPr>
            <a:xfrm>
              <a:off x="542552"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Round Same Side Corner Rectangle 20"/>
            <p:cNvSpPr/>
            <p:nvPr/>
          </p:nvSpPr>
          <p:spPr>
            <a:xfrm rot="10800000">
              <a:off x="948458"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ound Same Side Corner Rectangle 8"/>
            <p:cNvSpPr/>
            <p:nvPr/>
          </p:nvSpPr>
          <p:spPr>
            <a:xfrm>
              <a:off x="1445676"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1" name="Round Same Side Corner Rectangle 20"/>
            <p:cNvSpPr/>
            <p:nvPr/>
          </p:nvSpPr>
          <p:spPr>
            <a:xfrm rot="10800000">
              <a:off x="1851582"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2" name="Round Same Side Corner Rectangle 8"/>
            <p:cNvSpPr/>
            <p:nvPr/>
          </p:nvSpPr>
          <p:spPr>
            <a:xfrm>
              <a:off x="2348800"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ound Same Side Corner Rectangle 20"/>
            <p:cNvSpPr/>
            <p:nvPr/>
          </p:nvSpPr>
          <p:spPr>
            <a:xfrm rot="10800000">
              <a:off x="2754706"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4" name="Round Same Side Corner Rectangle 8"/>
            <p:cNvSpPr/>
            <p:nvPr/>
          </p:nvSpPr>
          <p:spPr>
            <a:xfrm>
              <a:off x="3251924"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5" name="Round Same Side Corner Rectangle 20"/>
            <p:cNvSpPr/>
            <p:nvPr/>
          </p:nvSpPr>
          <p:spPr>
            <a:xfrm rot="10800000">
              <a:off x="3657830"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ound Same Side Corner Rectangle 8"/>
            <p:cNvSpPr/>
            <p:nvPr/>
          </p:nvSpPr>
          <p:spPr>
            <a:xfrm>
              <a:off x="4155048"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 Same Side Corner Rectangle 20"/>
            <p:cNvSpPr/>
            <p:nvPr/>
          </p:nvSpPr>
          <p:spPr>
            <a:xfrm rot="10800000">
              <a:off x="4560954"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Round Same Side Corner Rectangle 8"/>
            <p:cNvSpPr/>
            <p:nvPr/>
          </p:nvSpPr>
          <p:spPr>
            <a:xfrm>
              <a:off x="5058172"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9" name="Round Same Side Corner Rectangle 20"/>
            <p:cNvSpPr/>
            <p:nvPr/>
          </p:nvSpPr>
          <p:spPr>
            <a:xfrm rot="10800000">
              <a:off x="5464078"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0" name="Round Same Side Corner Rectangle 8"/>
            <p:cNvSpPr/>
            <p:nvPr/>
          </p:nvSpPr>
          <p:spPr>
            <a:xfrm>
              <a:off x="5961296"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1" name="Round Same Side Corner Rectangle 20"/>
            <p:cNvSpPr/>
            <p:nvPr/>
          </p:nvSpPr>
          <p:spPr>
            <a:xfrm rot="10800000">
              <a:off x="6367202" y="1945341"/>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2" name="Round Same Side Corner Rectangle 8"/>
            <p:cNvSpPr/>
            <p:nvPr/>
          </p:nvSpPr>
          <p:spPr>
            <a:xfrm>
              <a:off x="6864420"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3" name="Round Same Side Corner Rectangle 20"/>
            <p:cNvSpPr/>
            <p:nvPr/>
          </p:nvSpPr>
          <p:spPr>
            <a:xfrm rot="10800000">
              <a:off x="7270326"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4" name="Round Same Side Corner Rectangle 8"/>
            <p:cNvSpPr/>
            <p:nvPr/>
          </p:nvSpPr>
          <p:spPr>
            <a:xfrm>
              <a:off x="7767544" y="1945340"/>
              <a:ext cx="371115" cy="977425"/>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 name="Round Same Side Corner Rectangle 20"/>
            <p:cNvSpPr/>
            <p:nvPr/>
          </p:nvSpPr>
          <p:spPr>
            <a:xfrm rot="10800000">
              <a:off x="8173446" y="1945340"/>
              <a:ext cx="462427" cy="98644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26" name="TextBox 25"/>
          <p:cNvSpPr txBox="1"/>
          <p:nvPr/>
        </p:nvSpPr>
        <p:spPr>
          <a:xfrm>
            <a:off x="1463553" y="3054144"/>
            <a:ext cx="6269200" cy="923330"/>
          </a:xfrm>
          <a:prstGeom prst="rect">
            <a:avLst/>
          </a:prstGeom>
          <a:noFill/>
        </p:spPr>
        <p:txBody>
          <a:bodyPr wrap="square" rtlCol="0">
            <a:spAutoFit/>
          </a:bodyPr>
          <a:lstStyle/>
          <a:p>
            <a:pPr algn="just">
              <a:spcAft>
                <a:spcPts val="800"/>
              </a:spcAft>
            </a:pPr>
            <a:r>
              <a:rPr lang="id-ID" dirty="0">
                <a:latin typeface="Times New Roman" panose="02020603050405020304" pitchFamily="18" charset="0"/>
                <a:ea typeface="Calibri" panose="020F0502020204030204" pitchFamily="34" charset="0"/>
                <a:cs typeface="Times New Roman" panose="02020603050405020304" pitchFamily="18" charset="0"/>
              </a:rPr>
              <a:t>Untuk mencapai semua kebijakan di atas perlu upaya dari semua </a:t>
            </a:r>
            <a:r>
              <a:rPr lang="id-ID" dirty="0" smtClean="0">
                <a:latin typeface="Times New Roman" panose="02020603050405020304" pitchFamily="18" charset="0"/>
                <a:ea typeface="Calibri" panose="020F0502020204030204" pitchFamily="34" charset="0"/>
                <a:cs typeface="Times New Roman" panose="02020603050405020304" pitchFamily="18" charset="0"/>
              </a:rPr>
              <a:t> sivitas </a:t>
            </a:r>
            <a:r>
              <a:rPr lang="id-ID" dirty="0">
                <a:latin typeface="Times New Roman" panose="02020603050405020304" pitchFamily="18" charset="0"/>
                <a:ea typeface="Calibri" panose="020F0502020204030204" pitchFamily="34" charset="0"/>
                <a:cs typeface="Times New Roman" panose="02020603050405020304" pitchFamily="18" charset="0"/>
              </a:rPr>
              <a:t>Undiksha, utamanya Fakutas/Prodi, Program Pascasarjana, Lembaga, serta unit unt lain yang mendukung dan menuangkan. </a:t>
            </a:r>
            <a:endParaRPr lang="id-ID" dirty="0">
              <a:latin typeface="Calibri" panose="020F0502020204030204" pitchFamily="34" charset="0"/>
              <a:ea typeface="Calibri" panose="020F0502020204030204" pitchFamily="34" charset="0"/>
              <a:cs typeface="Times New Roman" panose="02020603050405020304" pitchFamily="18" charset="0"/>
            </a:endParaRPr>
          </a:p>
        </p:txBody>
      </p:sp>
      <p:sp>
        <p:nvSpPr>
          <p:cNvPr id="30" name="Left Brace 29"/>
          <p:cNvSpPr/>
          <p:nvPr/>
        </p:nvSpPr>
        <p:spPr>
          <a:xfrm rot="5400000">
            <a:off x="2261157" y="1435543"/>
            <a:ext cx="385181" cy="2656247"/>
          </a:xfrm>
          <a:prstGeom prst="leftBrace">
            <a:avLst>
              <a:gd name="adj1" fmla="val 52270"/>
              <a:gd name="adj2" fmla="val 4967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2" name="Left Brace 31"/>
          <p:cNvSpPr/>
          <p:nvPr/>
        </p:nvSpPr>
        <p:spPr>
          <a:xfrm rot="5400000">
            <a:off x="6469549" y="1435544"/>
            <a:ext cx="385181" cy="2656247"/>
          </a:xfrm>
          <a:prstGeom prst="leftBrace">
            <a:avLst>
              <a:gd name="adj1" fmla="val 52270"/>
              <a:gd name="adj2" fmla="val 4967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Tree>
    <p:extLst>
      <p:ext uri="{BB962C8B-B14F-4D97-AF65-F5344CB8AC3E}">
        <p14:creationId xmlns:p14="http://schemas.microsoft.com/office/powerpoint/2010/main" val="198234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3579862"/>
            <a:ext cx="6768752" cy="15636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6" name="Isosceles Triangle 5"/>
          <p:cNvSpPr/>
          <p:nvPr/>
        </p:nvSpPr>
        <p:spPr>
          <a:xfrm rot="10800000">
            <a:off x="3746892" y="11875"/>
            <a:ext cx="1650216" cy="812260"/>
          </a:xfrm>
          <a:prstGeom prst="triangl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7" name="Isosceles Triangle 6"/>
          <p:cNvSpPr/>
          <p:nvPr/>
        </p:nvSpPr>
        <p:spPr>
          <a:xfrm rot="10800000">
            <a:off x="4041648" y="111834"/>
            <a:ext cx="1060704" cy="55436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 name="Rectangle 12"/>
          <p:cNvSpPr/>
          <p:nvPr/>
        </p:nvSpPr>
        <p:spPr>
          <a:xfrm>
            <a:off x="2483768" y="1419622"/>
            <a:ext cx="3717684" cy="916982"/>
          </a:xfrm>
          <a:prstGeom prst="rect">
            <a:avLst/>
          </a:prstGeom>
        </p:spPr>
        <p:txBody>
          <a:bodyPr wrap="none">
            <a:spAutoFit/>
          </a:bodyPr>
          <a:lstStyle/>
          <a:p>
            <a:pPr algn="ctr">
              <a:lnSpc>
                <a:spcPct val="150000"/>
              </a:lnSpc>
              <a:spcAft>
                <a:spcPts val="800"/>
              </a:spcAft>
            </a:pPr>
            <a:r>
              <a:rPr lang="id-ID" sz="4000" dirty="0" smtClean="0">
                <a:effectLst/>
                <a:latin typeface="Times New Roman" panose="02020603050405020304" pitchFamily="18" charset="0"/>
                <a:ea typeface="Calibri" panose="020F0502020204030204" pitchFamily="34" charset="0"/>
                <a:cs typeface="Times New Roman" panose="02020603050405020304" pitchFamily="18" charset="0"/>
              </a:rPr>
              <a:t>TERIMAKASIH</a:t>
            </a:r>
            <a:endParaRPr lang="id-ID"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40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14338"/>
            <a:ext cx="9144000" cy="2304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7" name="Group 6"/>
          <p:cNvGrpSpPr/>
          <p:nvPr/>
        </p:nvGrpSpPr>
        <p:grpSpPr>
          <a:xfrm>
            <a:off x="107504" y="265070"/>
            <a:ext cx="8796442" cy="2738728"/>
            <a:chOff x="93650" y="7671"/>
            <a:chExt cx="8796442" cy="2738728"/>
          </a:xfrm>
        </p:grpSpPr>
        <p:sp>
          <p:nvSpPr>
            <p:cNvPr id="8" name="Text Placeholder 3"/>
            <p:cNvSpPr txBox="1">
              <a:spLocks/>
            </p:cNvSpPr>
            <p:nvPr/>
          </p:nvSpPr>
          <p:spPr>
            <a:xfrm>
              <a:off x="226199" y="1090215"/>
              <a:ext cx="8663893" cy="16561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2400" dirty="0">
                  <a:solidFill>
                    <a:schemeClr val="bg1"/>
                  </a:solidFill>
                </a:rPr>
                <a:t>Undiksha didirikan  berdasarkan Peraturan Presiden Republik Indonesia Nomor: 11 Tahun 2006 tentang Perubahan Institut </a:t>
              </a:r>
              <a:endParaRPr lang="id-ID" sz="2400" dirty="0" smtClean="0">
                <a:solidFill>
                  <a:schemeClr val="bg1"/>
                </a:solidFill>
              </a:endParaRPr>
            </a:p>
            <a:p>
              <a:pPr marL="0" indent="0">
                <a:buNone/>
              </a:pPr>
              <a:r>
                <a:rPr lang="id-ID" sz="2400" dirty="0" smtClean="0">
                  <a:solidFill>
                    <a:schemeClr val="bg1"/>
                  </a:solidFill>
                </a:rPr>
                <a:t>Keguruan </a:t>
              </a:r>
              <a:r>
                <a:rPr lang="id-ID" sz="2400" dirty="0">
                  <a:solidFill>
                    <a:schemeClr val="bg1"/>
                  </a:solidFill>
                </a:rPr>
                <a:t>dan Ilmu Pendidikan Negeri Singaraja menjadi </a:t>
              </a:r>
              <a:endParaRPr lang="id-ID" sz="2400" dirty="0" smtClean="0">
                <a:solidFill>
                  <a:schemeClr val="bg1"/>
                </a:solidFill>
              </a:endParaRPr>
            </a:p>
            <a:p>
              <a:pPr marL="0" indent="0">
                <a:buNone/>
              </a:pPr>
              <a:r>
                <a:rPr lang="id-ID" sz="2400" dirty="0" smtClean="0">
                  <a:solidFill>
                    <a:schemeClr val="bg1"/>
                  </a:solidFill>
                </a:rPr>
                <a:t>Universitas </a:t>
              </a:r>
              <a:r>
                <a:rPr lang="id-ID" sz="2400" dirty="0">
                  <a:solidFill>
                    <a:schemeClr val="bg1"/>
                  </a:solidFill>
                </a:rPr>
                <a:t>Pendidikan Ganesha pada tanggal 11 Mei 2006. </a:t>
              </a:r>
            </a:p>
          </p:txBody>
        </p:sp>
        <p:sp>
          <p:nvSpPr>
            <p:cNvPr id="9" name="Title 4"/>
            <p:cNvSpPr txBox="1">
              <a:spLocks/>
            </p:cNvSpPr>
            <p:nvPr/>
          </p:nvSpPr>
          <p:spPr>
            <a:xfrm>
              <a:off x="93650" y="7671"/>
              <a:ext cx="4608512" cy="542078"/>
            </a:xfrm>
            <a:prstGeom prst="rect">
              <a:avLst/>
            </a:prstGeom>
          </p:spPr>
          <p:txBody>
            <a:bodyPr anchor="ctr"/>
            <a:lstStyle>
              <a:lvl1pPr algn="l" defTabSz="914400" rtl="0" eaLnBrk="1" latinLnBrk="1" hangingPunct="1">
                <a:spcBef>
                  <a:spcPct val="0"/>
                </a:spcBef>
                <a:buNone/>
                <a:defRPr sz="3600" b="1" kern="1200" baseline="0">
                  <a:solidFill>
                    <a:schemeClr val="tx1">
                      <a:lumMod val="75000"/>
                      <a:lumOff val="25000"/>
                    </a:schemeClr>
                  </a:solidFill>
                  <a:latin typeface="Arial" pitchFamily="34" charset="0"/>
                  <a:ea typeface="+mj-ea"/>
                  <a:cs typeface="Arial" pitchFamily="34" charset="0"/>
                </a:defRPr>
              </a:lvl1pPr>
            </a:lstStyle>
            <a:p>
              <a:pPr algn="ctr"/>
              <a:r>
                <a:rPr lang="id-ID" dirty="0"/>
                <a:t>I. Pendahuluan</a:t>
              </a:r>
              <a:endParaRPr lang="ko-KR" altLang="en-US" dirty="0">
                <a:solidFill>
                  <a:srgbClr val="F07624"/>
                </a:solidFill>
                <a:latin typeface="+mj-lt"/>
              </a:endParaRPr>
            </a:p>
          </p:txBody>
        </p:sp>
      </p:grpSp>
    </p:spTree>
    <p:extLst>
      <p:ext uri="{BB962C8B-B14F-4D97-AF65-F5344CB8AC3E}">
        <p14:creationId xmlns:p14="http://schemas.microsoft.com/office/powerpoint/2010/main" val="3226357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5116"/>
            <a:ext cx="8676456" cy="884466"/>
          </a:xfrm>
        </p:spPr>
        <p:txBody>
          <a:bodyPr/>
          <a:lstStyle/>
          <a:p>
            <a:r>
              <a:rPr lang="fi-FI" sz="2800" b="1" dirty="0"/>
              <a:t>Undiksha </a:t>
            </a:r>
            <a:r>
              <a:rPr lang="id-ID" sz="2800" b="1" dirty="0"/>
              <a:t>saat ini </a:t>
            </a:r>
            <a:r>
              <a:rPr lang="fi-FI" sz="2800" b="1" dirty="0"/>
              <a:t>mengelola </a:t>
            </a:r>
            <a:r>
              <a:rPr lang="id-ID" sz="2800" b="1" dirty="0"/>
              <a:t>8</a:t>
            </a:r>
            <a:r>
              <a:rPr lang="fi-FI" sz="2800" b="1" dirty="0"/>
              <a:t> (</a:t>
            </a:r>
            <a:r>
              <a:rPr lang="id-ID" sz="2800" b="1" dirty="0"/>
              <a:t>delapan</a:t>
            </a:r>
            <a:r>
              <a:rPr lang="fi-FI" sz="2800" b="1" dirty="0"/>
              <a:t>) </a:t>
            </a:r>
            <a:r>
              <a:rPr lang="id-ID" sz="2800" b="1" dirty="0" smtClean="0"/>
              <a:t/>
            </a:r>
            <a:br>
              <a:rPr lang="id-ID" sz="2800" b="1" dirty="0" smtClean="0"/>
            </a:br>
            <a:r>
              <a:rPr lang="fi-FI" sz="2800" b="1" dirty="0" smtClean="0"/>
              <a:t>Fakultas </a:t>
            </a:r>
            <a:r>
              <a:rPr lang="fi-FI" sz="2800" b="1" dirty="0"/>
              <a:t>dan Program Pascasarjana</a:t>
            </a:r>
            <a:endParaRPr lang="ko-KR" altLang="en-US" sz="2800" dirty="0"/>
          </a:p>
        </p:txBody>
      </p:sp>
      <p:sp>
        <p:nvSpPr>
          <p:cNvPr id="49" name="Pentagon 48"/>
          <p:cNvSpPr/>
          <p:nvPr/>
        </p:nvSpPr>
        <p:spPr>
          <a:xfrm>
            <a:off x="477686" y="1190997"/>
            <a:ext cx="557167" cy="576000"/>
          </a:xfrm>
          <a:prstGeom prst="homePlate">
            <a:avLst>
              <a:gd name="adj" fmla="val 549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4" name="Rectangle 2"/>
          <p:cNvSpPr/>
          <p:nvPr/>
        </p:nvSpPr>
        <p:spPr>
          <a:xfrm>
            <a:off x="1373100" y="1190997"/>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4" name="TextBox 53"/>
          <p:cNvSpPr txBox="1"/>
          <p:nvPr/>
        </p:nvSpPr>
        <p:spPr>
          <a:xfrm>
            <a:off x="559360" y="1269993"/>
            <a:ext cx="301818"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1</a:t>
            </a:r>
            <a:endParaRPr lang="en-US" altLang="ko-KR" sz="2800" b="1" dirty="0">
              <a:solidFill>
                <a:schemeClr val="bg1"/>
              </a:solidFill>
              <a:cs typeface="Arial" pitchFamily="34" charset="0"/>
            </a:endParaRPr>
          </a:p>
        </p:txBody>
      </p:sp>
      <p:sp>
        <p:nvSpPr>
          <p:cNvPr id="60" name="TextBox 10"/>
          <p:cNvSpPr txBox="1"/>
          <p:nvPr/>
        </p:nvSpPr>
        <p:spPr bwMode="auto">
          <a:xfrm>
            <a:off x="1869356" y="1243471"/>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Ilmu Pendidikan</a:t>
            </a:r>
            <a:endParaRPr lang="en-US" altLang="ko-KR" sz="1200" b="1" dirty="0">
              <a:cs typeface="Arial" pitchFamily="34" charset="0"/>
            </a:endParaRPr>
          </a:p>
        </p:txBody>
      </p:sp>
      <p:sp>
        <p:nvSpPr>
          <p:cNvPr id="108" name="Pentagon 107"/>
          <p:cNvSpPr/>
          <p:nvPr/>
        </p:nvSpPr>
        <p:spPr>
          <a:xfrm>
            <a:off x="477686" y="1888873"/>
            <a:ext cx="557167" cy="576000"/>
          </a:xfrm>
          <a:prstGeom prst="homePlate">
            <a:avLst>
              <a:gd name="adj" fmla="val 549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9" name="Rectangle 2"/>
          <p:cNvSpPr/>
          <p:nvPr/>
        </p:nvSpPr>
        <p:spPr>
          <a:xfrm>
            <a:off x="1373100" y="1888873"/>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0" name="TextBox 109"/>
          <p:cNvSpPr txBox="1"/>
          <p:nvPr/>
        </p:nvSpPr>
        <p:spPr>
          <a:xfrm>
            <a:off x="559360" y="1967869"/>
            <a:ext cx="301818"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2</a:t>
            </a:r>
            <a:endParaRPr lang="en-US" altLang="ko-KR" sz="2800" b="1" dirty="0">
              <a:solidFill>
                <a:schemeClr val="bg1"/>
              </a:solidFill>
              <a:cs typeface="Arial" pitchFamily="34" charset="0"/>
            </a:endParaRPr>
          </a:p>
        </p:txBody>
      </p:sp>
      <p:sp>
        <p:nvSpPr>
          <p:cNvPr id="112" name="TextBox 10"/>
          <p:cNvSpPr txBox="1"/>
          <p:nvPr/>
        </p:nvSpPr>
        <p:spPr bwMode="auto">
          <a:xfrm>
            <a:off x="1869356" y="1941347"/>
            <a:ext cx="2418641" cy="46166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Hukum dan Ilmu Sosial</a:t>
            </a:r>
            <a:endParaRPr lang="en-US" altLang="ko-KR" sz="1200" b="1" dirty="0">
              <a:cs typeface="Arial" pitchFamily="34" charset="0"/>
            </a:endParaRPr>
          </a:p>
        </p:txBody>
      </p:sp>
      <p:sp>
        <p:nvSpPr>
          <p:cNvPr id="115" name="Pentagon 114"/>
          <p:cNvSpPr/>
          <p:nvPr/>
        </p:nvSpPr>
        <p:spPr>
          <a:xfrm>
            <a:off x="477686" y="2586749"/>
            <a:ext cx="557167" cy="576000"/>
          </a:xfrm>
          <a:prstGeom prst="homePlate">
            <a:avLst>
              <a:gd name="adj" fmla="val 549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6" name="Rectangle 2"/>
          <p:cNvSpPr/>
          <p:nvPr/>
        </p:nvSpPr>
        <p:spPr>
          <a:xfrm>
            <a:off x="1373100" y="2586749"/>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7" name="TextBox 116"/>
          <p:cNvSpPr txBox="1"/>
          <p:nvPr/>
        </p:nvSpPr>
        <p:spPr>
          <a:xfrm>
            <a:off x="559360" y="2665745"/>
            <a:ext cx="301818"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3</a:t>
            </a:r>
            <a:endParaRPr lang="en-US" altLang="ko-KR" sz="2800" b="1" dirty="0">
              <a:solidFill>
                <a:schemeClr val="bg1"/>
              </a:solidFill>
              <a:cs typeface="Arial" pitchFamily="34" charset="0"/>
            </a:endParaRPr>
          </a:p>
        </p:txBody>
      </p:sp>
      <p:sp>
        <p:nvSpPr>
          <p:cNvPr id="119" name="TextBox 10"/>
          <p:cNvSpPr txBox="1"/>
          <p:nvPr/>
        </p:nvSpPr>
        <p:spPr bwMode="auto">
          <a:xfrm>
            <a:off x="1869356" y="2639223"/>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Bahasa dan Seni</a:t>
            </a:r>
            <a:endParaRPr lang="en-US" altLang="ko-KR" sz="1200" b="1" dirty="0">
              <a:cs typeface="Arial" pitchFamily="34" charset="0"/>
            </a:endParaRPr>
          </a:p>
        </p:txBody>
      </p:sp>
      <p:sp>
        <p:nvSpPr>
          <p:cNvPr id="122" name="Pentagon 121"/>
          <p:cNvSpPr/>
          <p:nvPr/>
        </p:nvSpPr>
        <p:spPr>
          <a:xfrm>
            <a:off x="477686" y="3284625"/>
            <a:ext cx="557167" cy="576000"/>
          </a:xfrm>
          <a:prstGeom prst="homePlate">
            <a:avLst>
              <a:gd name="adj" fmla="val 549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3" name="Rectangle 2"/>
          <p:cNvSpPr/>
          <p:nvPr/>
        </p:nvSpPr>
        <p:spPr>
          <a:xfrm>
            <a:off x="1373100" y="3284625"/>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4" name="TextBox 123"/>
          <p:cNvSpPr txBox="1"/>
          <p:nvPr/>
        </p:nvSpPr>
        <p:spPr>
          <a:xfrm>
            <a:off x="559360" y="3363621"/>
            <a:ext cx="301818"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4</a:t>
            </a:r>
            <a:endParaRPr lang="en-US" altLang="ko-KR" sz="2800" b="1" dirty="0">
              <a:solidFill>
                <a:schemeClr val="bg1"/>
              </a:solidFill>
              <a:cs typeface="Arial" pitchFamily="34" charset="0"/>
            </a:endParaRPr>
          </a:p>
        </p:txBody>
      </p:sp>
      <p:sp>
        <p:nvSpPr>
          <p:cNvPr id="126" name="TextBox 10"/>
          <p:cNvSpPr txBox="1"/>
          <p:nvPr/>
        </p:nvSpPr>
        <p:spPr bwMode="auto">
          <a:xfrm>
            <a:off x="1869356" y="3337099"/>
            <a:ext cx="2418641" cy="46166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Matematika dan Ilmu Pengetahuan Alam</a:t>
            </a:r>
            <a:endParaRPr lang="en-US" altLang="ko-KR" sz="1200" b="1" dirty="0">
              <a:cs typeface="Arial" pitchFamily="34" charset="0"/>
            </a:endParaRPr>
          </a:p>
        </p:txBody>
      </p:sp>
      <p:sp>
        <p:nvSpPr>
          <p:cNvPr id="129" name="Pentagon 128"/>
          <p:cNvSpPr/>
          <p:nvPr/>
        </p:nvSpPr>
        <p:spPr>
          <a:xfrm>
            <a:off x="477686" y="3982499"/>
            <a:ext cx="557167" cy="576000"/>
          </a:xfrm>
          <a:prstGeom prst="homePlate">
            <a:avLst>
              <a:gd name="adj" fmla="val 5491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0" name="Rectangle 2"/>
          <p:cNvSpPr/>
          <p:nvPr/>
        </p:nvSpPr>
        <p:spPr>
          <a:xfrm>
            <a:off x="1373100" y="3982499"/>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1" name="TextBox 130"/>
          <p:cNvSpPr txBox="1"/>
          <p:nvPr/>
        </p:nvSpPr>
        <p:spPr>
          <a:xfrm>
            <a:off x="559360" y="4061495"/>
            <a:ext cx="301818"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5</a:t>
            </a:r>
            <a:endParaRPr lang="en-US" altLang="ko-KR" sz="2800" b="1" dirty="0">
              <a:solidFill>
                <a:schemeClr val="bg1"/>
              </a:solidFill>
              <a:cs typeface="Arial" pitchFamily="34" charset="0"/>
            </a:endParaRPr>
          </a:p>
        </p:txBody>
      </p:sp>
      <p:sp>
        <p:nvSpPr>
          <p:cNvPr id="133" name="TextBox 10"/>
          <p:cNvSpPr txBox="1"/>
          <p:nvPr/>
        </p:nvSpPr>
        <p:spPr bwMode="auto">
          <a:xfrm>
            <a:off x="1869356" y="4034973"/>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Teknik dan Kejuruan</a:t>
            </a:r>
            <a:endParaRPr lang="en-US" altLang="ko-KR" sz="1200" b="1" dirty="0">
              <a:cs typeface="Arial" pitchFamily="34" charset="0"/>
            </a:endParaRPr>
          </a:p>
        </p:txBody>
      </p:sp>
      <p:sp>
        <p:nvSpPr>
          <p:cNvPr id="33" name="Pentagon 32"/>
          <p:cNvSpPr/>
          <p:nvPr/>
        </p:nvSpPr>
        <p:spPr>
          <a:xfrm>
            <a:off x="5082169" y="1165974"/>
            <a:ext cx="557167" cy="576000"/>
          </a:xfrm>
          <a:prstGeom prst="homePlate">
            <a:avLst>
              <a:gd name="adj" fmla="val 549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4" name="Rectangle 2"/>
          <p:cNvSpPr/>
          <p:nvPr/>
        </p:nvSpPr>
        <p:spPr>
          <a:xfrm>
            <a:off x="5977583" y="1165974"/>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5" name="TextBox 34"/>
          <p:cNvSpPr txBox="1"/>
          <p:nvPr/>
        </p:nvSpPr>
        <p:spPr>
          <a:xfrm>
            <a:off x="5163843" y="1244970"/>
            <a:ext cx="301818" cy="430887"/>
          </a:xfrm>
          <a:prstGeom prst="rect">
            <a:avLst/>
          </a:prstGeom>
          <a:noFill/>
        </p:spPr>
        <p:txBody>
          <a:bodyPr wrap="square" tIns="0" bIns="0" rtlCol="0" anchor="ctr">
            <a:spAutoFit/>
          </a:bodyPr>
          <a:lstStyle/>
          <a:p>
            <a:r>
              <a:rPr lang="id-ID" altLang="ko-KR" sz="2800" b="1" dirty="0" smtClean="0">
                <a:solidFill>
                  <a:schemeClr val="bg1"/>
                </a:solidFill>
                <a:cs typeface="Arial" pitchFamily="34" charset="0"/>
              </a:rPr>
              <a:t>6</a:t>
            </a:r>
            <a:endParaRPr lang="en-US" altLang="ko-KR" sz="2800" b="1" dirty="0">
              <a:solidFill>
                <a:schemeClr val="bg1"/>
              </a:solidFill>
              <a:cs typeface="Arial" pitchFamily="34" charset="0"/>
            </a:endParaRPr>
          </a:p>
        </p:txBody>
      </p:sp>
      <p:sp>
        <p:nvSpPr>
          <p:cNvPr id="37" name="TextBox 10"/>
          <p:cNvSpPr txBox="1"/>
          <p:nvPr/>
        </p:nvSpPr>
        <p:spPr bwMode="auto">
          <a:xfrm>
            <a:off x="6473839" y="1218448"/>
            <a:ext cx="2418641" cy="46166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Olahraga dan Kesehatan</a:t>
            </a:r>
            <a:endParaRPr lang="en-US" altLang="ko-KR" sz="1200" b="1" dirty="0">
              <a:cs typeface="Arial" pitchFamily="34" charset="0"/>
            </a:endParaRPr>
          </a:p>
        </p:txBody>
      </p:sp>
      <p:sp>
        <p:nvSpPr>
          <p:cNvPr id="39" name="Pentagon 38"/>
          <p:cNvSpPr/>
          <p:nvPr/>
        </p:nvSpPr>
        <p:spPr>
          <a:xfrm>
            <a:off x="5082169" y="1863850"/>
            <a:ext cx="557167" cy="576000"/>
          </a:xfrm>
          <a:prstGeom prst="homePlate">
            <a:avLst>
              <a:gd name="adj" fmla="val 549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0" name="Rectangle 2"/>
          <p:cNvSpPr/>
          <p:nvPr/>
        </p:nvSpPr>
        <p:spPr>
          <a:xfrm>
            <a:off x="5977583" y="1863850"/>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1" name="TextBox 40"/>
          <p:cNvSpPr txBox="1"/>
          <p:nvPr/>
        </p:nvSpPr>
        <p:spPr>
          <a:xfrm>
            <a:off x="5163843" y="1942846"/>
            <a:ext cx="301818" cy="430887"/>
          </a:xfrm>
          <a:prstGeom prst="rect">
            <a:avLst/>
          </a:prstGeom>
          <a:noFill/>
        </p:spPr>
        <p:txBody>
          <a:bodyPr wrap="square" tIns="0" bIns="0" rtlCol="0" anchor="ctr">
            <a:spAutoFit/>
          </a:bodyPr>
          <a:lstStyle/>
          <a:p>
            <a:r>
              <a:rPr lang="id-ID" altLang="ko-KR" sz="2800" b="1" dirty="0">
                <a:solidFill>
                  <a:schemeClr val="bg1"/>
                </a:solidFill>
                <a:cs typeface="Arial" pitchFamily="34" charset="0"/>
              </a:rPr>
              <a:t>7</a:t>
            </a:r>
            <a:endParaRPr lang="en-US" altLang="ko-KR" sz="2800" b="1" dirty="0">
              <a:solidFill>
                <a:schemeClr val="bg1"/>
              </a:solidFill>
              <a:cs typeface="Arial" pitchFamily="34" charset="0"/>
            </a:endParaRPr>
          </a:p>
        </p:txBody>
      </p:sp>
      <p:sp>
        <p:nvSpPr>
          <p:cNvPr id="43" name="TextBox 10"/>
          <p:cNvSpPr txBox="1"/>
          <p:nvPr/>
        </p:nvSpPr>
        <p:spPr bwMode="auto">
          <a:xfrm>
            <a:off x="6473839" y="1916324"/>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Ekonomi</a:t>
            </a:r>
            <a:endParaRPr lang="en-US" altLang="ko-KR" sz="1200" b="1" dirty="0">
              <a:cs typeface="Arial" pitchFamily="34" charset="0"/>
            </a:endParaRPr>
          </a:p>
        </p:txBody>
      </p:sp>
      <p:sp>
        <p:nvSpPr>
          <p:cNvPr id="46" name="Pentagon 45"/>
          <p:cNvSpPr/>
          <p:nvPr/>
        </p:nvSpPr>
        <p:spPr>
          <a:xfrm>
            <a:off x="5082169" y="2561726"/>
            <a:ext cx="557167" cy="576000"/>
          </a:xfrm>
          <a:prstGeom prst="homePlate">
            <a:avLst>
              <a:gd name="adj" fmla="val 549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7" name="Rectangle 2"/>
          <p:cNvSpPr/>
          <p:nvPr/>
        </p:nvSpPr>
        <p:spPr>
          <a:xfrm>
            <a:off x="5977583" y="2561726"/>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8" name="TextBox 47"/>
          <p:cNvSpPr txBox="1"/>
          <p:nvPr/>
        </p:nvSpPr>
        <p:spPr>
          <a:xfrm>
            <a:off x="5163843" y="2640722"/>
            <a:ext cx="301818" cy="430887"/>
          </a:xfrm>
          <a:prstGeom prst="rect">
            <a:avLst/>
          </a:prstGeom>
          <a:noFill/>
        </p:spPr>
        <p:txBody>
          <a:bodyPr wrap="square" tIns="0" bIns="0" rtlCol="0" anchor="ctr">
            <a:spAutoFit/>
          </a:bodyPr>
          <a:lstStyle/>
          <a:p>
            <a:r>
              <a:rPr lang="id-ID" altLang="ko-KR" sz="2800" b="1" dirty="0" smtClean="0">
                <a:solidFill>
                  <a:schemeClr val="bg1"/>
                </a:solidFill>
                <a:cs typeface="Arial" pitchFamily="34" charset="0"/>
              </a:rPr>
              <a:t>8</a:t>
            </a:r>
            <a:endParaRPr lang="en-US" altLang="ko-KR" sz="2800" b="1" dirty="0">
              <a:solidFill>
                <a:schemeClr val="bg1"/>
              </a:solidFill>
              <a:cs typeface="Arial" pitchFamily="34" charset="0"/>
            </a:endParaRPr>
          </a:p>
        </p:txBody>
      </p:sp>
      <p:sp>
        <p:nvSpPr>
          <p:cNvPr id="51" name="TextBox 10"/>
          <p:cNvSpPr txBox="1"/>
          <p:nvPr/>
        </p:nvSpPr>
        <p:spPr bwMode="auto">
          <a:xfrm>
            <a:off x="6473839" y="2614200"/>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Fakultas Kedokteran</a:t>
            </a:r>
            <a:endParaRPr lang="en-US" altLang="ko-KR" sz="1200" b="1" dirty="0">
              <a:cs typeface="Arial" pitchFamily="34" charset="0"/>
            </a:endParaRPr>
          </a:p>
        </p:txBody>
      </p:sp>
      <p:sp>
        <p:nvSpPr>
          <p:cNvPr id="53" name="Pentagon 52"/>
          <p:cNvSpPr/>
          <p:nvPr/>
        </p:nvSpPr>
        <p:spPr>
          <a:xfrm>
            <a:off x="5082169" y="3259602"/>
            <a:ext cx="557167" cy="576000"/>
          </a:xfrm>
          <a:prstGeom prst="homePlate">
            <a:avLst>
              <a:gd name="adj" fmla="val 549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5" name="Rectangle 2"/>
          <p:cNvSpPr/>
          <p:nvPr/>
        </p:nvSpPr>
        <p:spPr>
          <a:xfrm>
            <a:off x="5977583" y="3259602"/>
            <a:ext cx="2809911"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6" name="TextBox 55"/>
          <p:cNvSpPr txBox="1"/>
          <p:nvPr/>
        </p:nvSpPr>
        <p:spPr>
          <a:xfrm>
            <a:off x="5163843" y="3338598"/>
            <a:ext cx="301818" cy="430887"/>
          </a:xfrm>
          <a:prstGeom prst="rect">
            <a:avLst/>
          </a:prstGeom>
          <a:noFill/>
        </p:spPr>
        <p:txBody>
          <a:bodyPr wrap="square" tIns="0" bIns="0" rtlCol="0" anchor="ctr">
            <a:spAutoFit/>
          </a:bodyPr>
          <a:lstStyle/>
          <a:p>
            <a:r>
              <a:rPr lang="id-ID" altLang="ko-KR" sz="2800" b="1" dirty="0" smtClean="0">
                <a:solidFill>
                  <a:schemeClr val="bg1"/>
                </a:solidFill>
                <a:cs typeface="Arial" pitchFamily="34" charset="0"/>
              </a:rPr>
              <a:t>9</a:t>
            </a:r>
            <a:endParaRPr lang="en-US" altLang="ko-KR" sz="2800" b="1" dirty="0">
              <a:solidFill>
                <a:schemeClr val="bg1"/>
              </a:solidFill>
              <a:cs typeface="Arial" pitchFamily="34" charset="0"/>
            </a:endParaRPr>
          </a:p>
        </p:txBody>
      </p:sp>
      <p:sp>
        <p:nvSpPr>
          <p:cNvPr id="58" name="TextBox 10"/>
          <p:cNvSpPr txBox="1"/>
          <p:nvPr/>
        </p:nvSpPr>
        <p:spPr bwMode="auto">
          <a:xfrm>
            <a:off x="6473839" y="3312076"/>
            <a:ext cx="2418641" cy="276999"/>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id-ID" altLang="ko-KR" sz="1200" b="1" dirty="0" smtClean="0">
                <a:cs typeface="Arial" pitchFamily="34" charset="0"/>
              </a:rPr>
              <a:t>Program Pascasarjana</a:t>
            </a:r>
            <a:endParaRPr lang="en-US" altLang="ko-KR" sz="1200" b="1" dirty="0">
              <a:cs typeface="Arial" pitchFamily="34" charset="0"/>
            </a:endParaRPr>
          </a:p>
        </p:txBody>
      </p:sp>
    </p:spTree>
    <p:extLst>
      <p:ext uri="{BB962C8B-B14F-4D97-AF65-F5344CB8AC3E}">
        <p14:creationId xmlns:p14="http://schemas.microsoft.com/office/powerpoint/2010/main" val="132192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1"/>
          </p:nvPr>
        </p:nvPicPr>
        <p:blipFill>
          <a:blip r:embed="rId2">
            <a:extLst>
              <a:ext uri="{28A0092B-C50C-407E-A947-70E740481C1C}">
                <a14:useLocalDpi xmlns:a14="http://schemas.microsoft.com/office/drawing/2010/main" val="0"/>
              </a:ext>
            </a:extLst>
          </a:blip>
          <a:srcRect t="2818" b="2818"/>
          <a:stretch>
            <a:fillRect/>
          </a:stretch>
        </p:blipFill>
        <p:spPr>
          <a:xfrm>
            <a:off x="1365126" y="539750"/>
            <a:ext cx="2990850" cy="2078038"/>
          </a:xfrm>
        </p:spPr>
      </p:pic>
      <p:pic>
        <p:nvPicPr>
          <p:cNvPr id="6" name="Picture 4" descr="D:\KBM-정애\014-Fullppt\PNG이미지\노트북.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903524"/>
            <a:ext cx="6290574" cy="31994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Placeholder 7"/>
          <p:cNvPicPr>
            <a:picLocks noGrp="1" noChangeAspect="1"/>
          </p:cNvPicPr>
          <p:nvPr>
            <p:ph type="pic" idx="12"/>
          </p:nvPr>
        </p:nvPicPr>
        <p:blipFill>
          <a:blip r:embed="rId4">
            <a:extLst>
              <a:ext uri="{28A0092B-C50C-407E-A947-70E740481C1C}">
                <a14:useLocalDpi xmlns:a14="http://schemas.microsoft.com/office/drawing/2010/main" val="0"/>
              </a:ext>
            </a:extLst>
          </a:blip>
          <a:srcRect t="1133" b="1133"/>
          <a:stretch>
            <a:fillRect/>
          </a:stretch>
        </p:blipFill>
        <p:spPr>
          <a:xfrm>
            <a:off x="4673388" y="1295867"/>
            <a:ext cx="3055840" cy="2231376"/>
          </a:xfrm>
        </p:spPr>
      </p:pic>
      <p:sp>
        <p:nvSpPr>
          <p:cNvPr id="15" name="모서리가 둥근 직사각형 1"/>
          <p:cNvSpPr/>
          <p:nvPr/>
        </p:nvSpPr>
        <p:spPr>
          <a:xfrm>
            <a:off x="1157144" y="4011910"/>
            <a:ext cx="587321" cy="515719"/>
          </a:xfrm>
          <a:prstGeom prst="roundRect">
            <a:avLst/>
          </a:prstGeom>
          <a:solidFill>
            <a:schemeClr val="accent2"/>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6" name="모서리가 둥근 직사각형 1"/>
          <p:cNvSpPr/>
          <p:nvPr/>
        </p:nvSpPr>
        <p:spPr>
          <a:xfrm>
            <a:off x="2885336" y="4011910"/>
            <a:ext cx="587321" cy="515719"/>
          </a:xfrm>
          <a:prstGeom prst="roundRect">
            <a:avLst/>
          </a:prstGeom>
          <a:solidFill>
            <a:schemeClr val="accent3"/>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7" name="모서리가 둥근 직사각형 1"/>
          <p:cNvSpPr/>
          <p:nvPr/>
        </p:nvSpPr>
        <p:spPr>
          <a:xfrm>
            <a:off x="4613528" y="4011910"/>
            <a:ext cx="587321" cy="515719"/>
          </a:xfrm>
          <a:prstGeom prst="roundRect">
            <a:avLst/>
          </a:prstGeom>
          <a:solidFill>
            <a:schemeClr val="accent4"/>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8" name="모서리가 둥근 직사각형 1"/>
          <p:cNvSpPr/>
          <p:nvPr/>
        </p:nvSpPr>
        <p:spPr>
          <a:xfrm>
            <a:off x="6341720" y="4011910"/>
            <a:ext cx="587321" cy="515719"/>
          </a:xfrm>
          <a:prstGeom prst="roundRect">
            <a:avLst/>
          </a:prstGeom>
          <a:solidFill>
            <a:schemeClr val="accent5"/>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9" name="Rectangle 36"/>
          <p:cNvSpPr/>
          <p:nvPr/>
        </p:nvSpPr>
        <p:spPr>
          <a:xfrm>
            <a:off x="3038494" y="4142355"/>
            <a:ext cx="315672" cy="263877"/>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0" name="Rounded Rectangle 27"/>
          <p:cNvSpPr/>
          <p:nvPr/>
        </p:nvSpPr>
        <p:spPr>
          <a:xfrm>
            <a:off x="1283720" y="4133419"/>
            <a:ext cx="353097" cy="271226"/>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1" name="Donut 39"/>
          <p:cNvSpPr/>
          <p:nvPr/>
        </p:nvSpPr>
        <p:spPr>
          <a:xfrm>
            <a:off x="6464713" y="4080051"/>
            <a:ext cx="358989" cy="358989"/>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22" name="Rectangle 16"/>
          <p:cNvSpPr/>
          <p:nvPr/>
        </p:nvSpPr>
        <p:spPr>
          <a:xfrm>
            <a:off x="4736521" y="4151803"/>
            <a:ext cx="358989" cy="235933"/>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Tree>
    <p:extLst>
      <p:ext uri="{BB962C8B-B14F-4D97-AF65-F5344CB8AC3E}">
        <p14:creationId xmlns:p14="http://schemas.microsoft.com/office/powerpoint/2010/main" val="250577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Misinya Undiksha </a:t>
            </a:r>
            <a:endParaRPr lang="ko-KR" altLang="en-US" dirty="0">
              <a:solidFill>
                <a:schemeClr val="accent5"/>
              </a:solidFill>
            </a:endParaRPr>
          </a:p>
        </p:txBody>
      </p:sp>
      <p:sp>
        <p:nvSpPr>
          <p:cNvPr id="31" name="Rectangle 30"/>
          <p:cNvSpPr/>
          <p:nvPr/>
        </p:nvSpPr>
        <p:spPr>
          <a:xfrm>
            <a:off x="107504" y="884466"/>
            <a:ext cx="8856984" cy="3252172"/>
          </a:xfrm>
          <a:prstGeom prst="rect">
            <a:avLst/>
          </a:prstGeom>
        </p:spPr>
        <p:txBody>
          <a:bodyPr wrap="square">
            <a:spAutoFit/>
          </a:bodyPr>
          <a:lstStyle/>
          <a:p>
            <a:pPr marL="535305" marR="46990" indent="-514350">
              <a:spcAft>
                <a:spcPts val="800"/>
              </a:spcAft>
              <a:buAutoNum type="arabicParenBoth"/>
              <a:tabLst>
                <a:tab pos="291465" algn="l"/>
              </a:tabLst>
            </a:pP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Menyelenggarakan pendidikan dan pengajaran yang bermartabat untuk menghasilkan sumber daya manusia yang kompetitif,         kolaboratif, dan berkarakter, </a:t>
            </a:r>
          </a:p>
          <a:p>
            <a:pPr marL="535305" marR="46990" indent="-514350">
              <a:spcAft>
                <a:spcPts val="800"/>
              </a:spcAft>
              <a:buAutoNum type="arabicParenBoth"/>
              <a:tabLst>
                <a:tab pos="291465" algn="l"/>
              </a:tabLst>
            </a:pP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Menyelenggarakan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penelitian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kompetitif</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kolaboratif</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inovatif</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pengembangan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penerapan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ilmu</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pengetahuan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teknologi</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GB"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id-ID"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35305" marR="46990" indent="-514350">
              <a:spcAft>
                <a:spcPts val="800"/>
              </a:spcAft>
              <a:buAutoNum type="arabicParenBoth"/>
              <a:tabLst>
                <a:tab pos="291465" algn="l"/>
              </a:tabLst>
            </a:pP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Menyelenggarakan pengabdian kepada masyarakat yang              kompetitif, kolaboratif, akomodatif, dan inovatif.</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113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Times New Roman" panose="02020603050405020304" pitchFamily="18" charset="0"/>
                <a:ea typeface="Calibri" panose="020F0502020204030204" pitchFamily="34" charset="0"/>
                <a:cs typeface="Times New Roman" panose="02020603050405020304" pitchFamily="18" charset="0"/>
              </a:rPr>
              <a:t>Tujuan Undiksha: </a:t>
            </a:r>
            <a:endParaRPr lang="id-ID" dirty="0"/>
          </a:p>
        </p:txBody>
      </p:sp>
      <p:sp>
        <p:nvSpPr>
          <p:cNvPr id="49" name="Pentagon 48"/>
          <p:cNvSpPr/>
          <p:nvPr/>
        </p:nvSpPr>
        <p:spPr>
          <a:xfrm>
            <a:off x="2079428" y="1209498"/>
            <a:ext cx="1116184" cy="576000"/>
          </a:xfrm>
          <a:prstGeom prst="homePlate">
            <a:avLst>
              <a:gd name="adj" fmla="val 549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4" name="Rectangle 2"/>
          <p:cNvSpPr/>
          <p:nvPr/>
        </p:nvSpPr>
        <p:spPr>
          <a:xfrm>
            <a:off x="2974842" y="1209498"/>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4" name="TextBox 53"/>
          <p:cNvSpPr txBox="1"/>
          <p:nvPr/>
        </p:nvSpPr>
        <p:spPr>
          <a:xfrm>
            <a:off x="2161101" y="1288494"/>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01</a:t>
            </a:r>
          </a:p>
        </p:txBody>
      </p:sp>
      <p:sp>
        <p:nvSpPr>
          <p:cNvPr id="60" name="TextBox 10"/>
          <p:cNvSpPr txBox="1"/>
          <p:nvPr/>
        </p:nvSpPr>
        <p:spPr bwMode="auto">
          <a:xfrm>
            <a:off x="3255074" y="1261972"/>
            <a:ext cx="5348926"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400" dirty="0">
                <a:latin typeface="Times New Roman" panose="02020603050405020304" pitchFamily="18" charset="0"/>
                <a:ea typeface="Calibri" panose="020F0502020204030204" pitchFamily="34" charset="0"/>
                <a:cs typeface="Times New Roman" panose="02020603050405020304" pitchFamily="18" charset="0"/>
              </a:rPr>
              <a:t>menghasilkan lulusan yang mampu bersaing dengan lulusan </a:t>
            </a:r>
            <a:r>
              <a:rPr lang="id-ID" sz="1400" dirty="0" smtClean="0">
                <a:latin typeface="Times New Roman" panose="02020603050405020304" pitchFamily="18" charset="0"/>
                <a:ea typeface="Calibri" panose="020F0502020204030204" pitchFamily="34" charset="0"/>
                <a:cs typeface="Times New Roman" panose="02020603050405020304" pitchFamily="18" charset="0"/>
              </a:rPr>
              <a:t>universitas </a:t>
            </a:r>
            <a:r>
              <a:rPr lang="id-ID" sz="1400" dirty="0">
                <a:latin typeface="Times New Roman" panose="02020603050405020304" pitchFamily="18" charset="0"/>
                <a:ea typeface="Calibri" panose="020F0502020204030204" pitchFamily="34" charset="0"/>
                <a:cs typeface="Times New Roman" panose="02020603050405020304" pitchFamily="18" charset="0"/>
              </a:rPr>
              <a:t>lain dalam mengisi pasar kerja, </a:t>
            </a:r>
          </a:p>
        </p:txBody>
      </p:sp>
      <p:sp>
        <p:nvSpPr>
          <p:cNvPr id="108" name="Pentagon 107"/>
          <p:cNvSpPr/>
          <p:nvPr/>
        </p:nvSpPr>
        <p:spPr>
          <a:xfrm>
            <a:off x="2079428" y="1907374"/>
            <a:ext cx="1116184" cy="576000"/>
          </a:xfrm>
          <a:prstGeom prst="homePlate">
            <a:avLst>
              <a:gd name="adj" fmla="val 549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9" name="Rectangle 2"/>
          <p:cNvSpPr/>
          <p:nvPr/>
        </p:nvSpPr>
        <p:spPr>
          <a:xfrm>
            <a:off x="2974842" y="1907374"/>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0" name="TextBox 109"/>
          <p:cNvSpPr txBox="1"/>
          <p:nvPr/>
        </p:nvSpPr>
        <p:spPr>
          <a:xfrm>
            <a:off x="2161101" y="1986370"/>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02</a:t>
            </a:r>
          </a:p>
        </p:txBody>
      </p:sp>
      <p:sp>
        <p:nvSpPr>
          <p:cNvPr id="112" name="TextBox 10"/>
          <p:cNvSpPr txBox="1"/>
          <p:nvPr/>
        </p:nvSpPr>
        <p:spPr bwMode="auto">
          <a:xfrm>
            <a:off x="3277285" y="1959848"/>
            <a:ext cx="5183147"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400" dirty="0">
                <a:latin typeface="Times New Roman" panose="02020603050405020304" pitchFamily="18" charset="0"/>
                <a:ea typeface="Calibri" panose="020F0502020204030204" pitchFamily="34" charset="0"/>
                <a:cs typeface="Times New Roman" panose="02020603050405020304" pitchFamily="18" charset="0"/>
              </a:rPr>
              <a:t>m</a:t>
            </a:r>
            <a:r>
              <a:rPr lang="en-GB" sz="1400" dirty="0" err="1">
                <a:latin typeface="Times New Roman" panose="02020603050405020304" pitchFamily="18" charset="0"/>
                <a:ea typeface="Calibri" panose="020F0502020204030204" pitchFamily="34" charset="0"/>
                <a:cs typeface="Times New Roman" panose="02020603050405020304" pitchFamily="18" charset="0"/>
              </a:rPr>
              <a:t>enghasilkan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lulusan</a:t>
            </a:r>
            <a:r>
              <a:rPr lang="en-GB" sz="1400" dirty="0">
                <a:latin typeface="Times New Roman" panose="02020603050405020304" pitchFamily="18" charset="0"/>
                <a:ea typeface="Calibri" panose="020F0502020204030204" pitchFamily="34" charset="0"/>
                <a:cs typeface="Times New Roman" panose="02020603050405020304" pitchFamily="18" charset="0"/>
              </a:rPr>
              <a:t> yang </a:t>
            </a:r>
            <a:r>
              <a:rPr lang="en-GB" sz="1400" dirty="0" err="1">
                <a:latin typeface="Times New Roman" panose="02020603050405020304" pitchFamily="18" charset="0"/>
                <a:ea typeface="Calibri" panose="020F0502020204030204" pitchFamily="34" charset="0"/>
                <a:cs typeface="Times New Roman" panose="02020603050405020304" pitchFamily="18" charset="0"/>
              </a:rPr>
              <a:t>mampu</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bekerja</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secara</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bersama-sama</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atau</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dalam</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bentuk</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tim</a:t>
            </a:r>
            <a:r>
              <a:rPr lang="en-GB" sz="1400" dirty="0">
                <a:latin typeface="Times New Roman" panose="02020603050405020304" pitchFamily="18" charset="0"/>
                <a:ea typeface="Calibri" panose="020F0502020204030204" pitchFamily="34" charset="0"/>
                <a:cs typeface="Times New Roman" panose="02020603050405020304" pitchFamily="18" charset="0"/>
              </a:rPr>
              <a:t> di </a:t>
            </a:r>
            <a:r>
              <a:rPr lang="en-GB" sz="1400" dirty="0" err="1">
                <a:latin typeface="Times New Roman" panose="02020603050405020304" pitchFamily="18" charset="0"/>
                <a:ea typeface="Calibri" panose="020F0502020204030204" pitchFamily="34" charset="0"/>
                <a:cs typeface="Times New Roman" panose="02020603050405020304" pitchFamily="18" charset="0"/>
              </a:rPr>
              <a:t>tempat</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kerja</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endParaRPr lang="id-ID"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5" name="Pentagon 114"/>
          <p:cNvSpPr/>
          <p:nvPr/>
        </p:nvSpPr>
        <p:spPr>
          <a:xfrm>
            <a:off x="2079428" y="2605250"/>
            <a:ext cx="1116184" cy="576000"/>
          </a:xfrm>
          <a:prstGeom prst="homePlate">
            <a:avLst>
              <a:gd name="adj" fmla="val 549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6" name="Rectangle 2"/>
          <p:cNvSpPr/>
          <p:nvPr/>
        </p:nvSpPr>
        <p:spPr>
          <a:xfrm>
            <a:off x="2974842" y="260525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7" name="TextBox 116"/>
          <p:cNvSpPr txBox="1"/>
          <p:nvPr/>
        </p:nvSpPr>
        <p:spPr>
          <a:xfrm>
            <a:off x="2161101" y="2684246"/>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03</a:t>
            </a:r>
          </a:p>
        </p:txBody>
      </p:sp>
      <p:sp>
        <p:nvSpPr>
          <p:cNvPr id="119" name="TextBox 10"/>
          <p:cNvSpPr txBox="1"/>
          <p:nvPr/>
        </p:nvSpPr>
        <p:spPr bwMode="auto">
          <a:xfrm>
            <a:off x="3277285" y="2657724"/>
            <a:ext cx="5326715"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400" dirty="0">
                <a:latin typeface="Times New Roman" panose="02020603050405020304" pitchFamily="18" charset="0"/>
                <a:ea typeface="Calibri" panose="020F0502020204030204" pitchFamily="34" charset="0"/>
                <a:cs typeface="Times New Roman" panose="02020603050405020304" pitchFamily="18" charset="0"/>
              </a:rPr>
              <a:t>m</a:t>
            </a:r>
            <a:r>
              <a:rPr lang="en-GB" sz="1400" dirty="0" err="1">
                <a:latin typeface="Times New Roman" panose="02020603050405020304" pitchFamily="18" charset="0"/>
                <a:ea typeface="Calibri" panose="020F0502020204030204" pitchFamily="34" charset="0"/>
                <a:cs typeface="Times New Roman" panose="02020603050405020304" pitchFamily="18" charset="0"/>
              </a:rPr>
              <a:t>enghasilkan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lulusan</a:t>
            </a:r>
            <a:r>
              <a:rPr lang="en-GB" sz="1400" dirty="0">
                <a:latin typeface="Times New Roman" panose="02020603050405020304" pitchFamily="18" charset="0"/>
                <a:ea typeface="Calibri" panose="020F0502020204030204" pitchFamily="34" charset="0"/>
                <a:cs typeface="Times New Roman" panose="02020603050405020304" pitchFamily="18" charset="0"/>
              </a:rPr>
              <a:t> yang </a:t>
            </a:r>
            <a:r>
              <a:rPr lang="en-GB" sz="1400" dirty="0" err="1">
                <a:latin typeface="Times New Roman" panose="02020603050405020304" pitchFamily="18" charset="0"/>
                <a:ea typeface="Calibri" panose="020F0502020204030204" pitchFamily="34" charset="0"/>
                <a:cs typeface="Times New Roman" panose="02020603050405020304" pitchFamily="18" charset="0"/>
              </a:rPr>
              <a:t>menjunjung</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tinggi</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nilai-nilai</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ke</a:t>
            </a:r>
            <a:r>
              <a:rPr lang="id-ID" sz="1400" dirty="0">
                <a:latin typeface="Times New Roman" panose="02020603050405020304" pitchFamily="18" charset="0"/>
                <a:ea typeface="Calibri" panose="020F0502020204030204" pitchFamily="34" charset="0"/>
                <a:cs typeface="Times New Roman" panose="02020603050405020304" pitchFamily="18" charset="0"/>
              </a:rPr>
              <a:t>t</a:t>
            </a:r>
            <a:r>
              <a:rPr lang="en-GB" sz="1400" dirty="0" err="1">
                <a:latin typeface="Times New Roman" panose="02020603050405020304" pitchFamily="18" charset="0"/>
                <a:ea typeface="Calibri" panose="020F0502020204030204" pitchFamily="34" charset="0"/>
                <a:cs typeface="Times New Roman" panose="02020603050405020304" pitchFamily="18" charset="0"/>
              </a:rPr>
              <a:t>uhanan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id-ID"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smtClean="0">
                <a:latin typeface="Times New Roman" panose="02020603050405020304" pitchFamily="18" charset="0"/>
                <a:ea typeface="Calibri" panose="020F0502020204030204" pitchFamily="34" charset="0"/>
                <a:cs typeface="Times New Roman" panose="02020603050405020304" pitchFamily="18" charset="0"/>
              </a:rPr>
              <a:t>kemanusiaan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dan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kelestarian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alam</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dalam</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menjalankan</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dirty="0" err="1">
                <a:latin typeface="Times New Roman" panose="02020603050405020304" pitchFamily="18" charset="0"/>
                <a:ea typeface="Calibri" panose="020F0502020204030204" pitchFamily="34" charset="0"/>
                <a:cs typeface="Times New Roman" panose="02020603050405020304" pitchFamily="18" charset="0"/>
              </a:rPr>
              <a:t>tugas</a:t>
            </a:r>
            <a:r>
              <a:rPr lang="id-ID" sz="1400" dirty="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22" name="Pentagon 121"/>
          <p:cNvSpPr/>
          <p:nvPr/>
        </p:nvSpPr>
        <p:spPr>
          <a:xfrm>
            <a:off x="2079428" y="3303126"/>
            <a:ext cx="1116184" cy="576000"/>
          </a:xfrm>
          <a:prstGeom prst="homePlate">
            <a:avLst>
              <a:gd name="adj" fmla="val 549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3" name="Rectangle 2"/>
          <p:cNvSpPr/>
          <p:nvPr/>
        </p:nvSpPr>
        <p:spPr>
          <a:xfrm>
            <a:off x="2974842" y="3303126"/>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4" name="TextBox 123"/>
          <p:cNvSpPr txBox="1"/>
          <p:nvPr/>
        </p:nvSpPr>
        <p:spPr>
          <a:xfrm>
            <a:off x="2161101" y="3382122"/>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04</a:t>
            </a:r>
          </a:p>
        </p:txBody>
      </p:sp>
      <p:sp>
        <p:nvSpPr>
          <p:cNvPr id="126" name="TextBox 10"/>
          <p:cNvSpPr txBox="1"/>
          <p:nvPr/>
        </p:nvSpPr>
        <p:spPr bwMode="auto">
          <a:xfrm>
            <a:off x="3255074" y="3288055"/>
            <a:ext cx="5421382" cy="5078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350" dirty="0">
                <a:latin typeface="Times New Roman" panose="02020603050405020304" pitchFamily="18" charset="0"/>
                <a:ea typeface="Calibri" panose="020F0502020204030204" pitchFamily="34" charset="0"/>
                <a:cs typeface="Times New Roman" panose="02020603050405020304" pitchFamily="18" charset="0"/>
              </a:rPr>
              <a:t>m</a:t>
            </a:r>
            <a:r>
              <a:rPr lang="en-GB" sz="1350" dirty="0" err="1">
                <a:latin typeface="Times New Roman" panose="02020603050405020304" pitchFamily="18" charset="0"/>
                <a:ea typeface="Calibri" panose="020F0502020204030204" pitchFamily="34" charset="0"/>
                <a:cs typeface="Times New Roman" panose="02020603050405020304" pitchFamily="18" charset="0"/>
              </a:rPr>
              <a:t>enghasilkan</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karya</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penelitian</a:t>
            </a:r>
            <a:r>
              <a:rPr lang="en-GB" sz="1350" dirty="0">
                <a:latin typeface="Times New Roman" panose="02020603050405020304" pitchFamily="18" charset="0"/>
                <a:ea typeface="Calibri" panose="020F0502020204030204" pitchFamily="34" charset="0"/>
                <a:cs typeface="Times New Roman" panose="02020603050405020304" pitchFamily="18" charset="0"/>
              </a:rPr>
              <a:t> yang</a:t>
            </a:r>
            <a:r>
              <a:rPr lang="id-ID" sz="1350" dirty="0">
                <a:latin typeface="Times New Roman" panose="02020603050405020304" pitchFamily="18" charset="0"/>
                <a:ea typeface="Calibri" panose="020F0502020204030204" pitchFamily="34" charset="0"/>
                <a:cs typeface="Times New Roman" panose="02020603050405020304" pitchFamily="18" charset="0"/>
              </a:rPr>
              <a:t> m</a:t>
            </a:r>
            <a:r>
              <a:rPr lang="en-GB" sz="1350" dirty="0" err="1">
                <a:latin typeface="Times New Roman" panose="02020603050405020304" pitchFamily="18" charset="0"/>
                <a:ea typeface="Calibri" panose="020F0502020204030204" pitchFamily="34" charset="0"/>
                <a:cs typeface="Times New Roman" panose="02020603050405020304" pitchFamily="18" charset="0"/>
              </a:rPr>
              <a:t>ampu</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bersaing</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dengan</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smtClean="0">
                <a:latin typeface="Times New Roman" panose="02020603050405020304" pitchFamily="18" charset="0"/>
                <a:ea typeface="Calibri" panose="020F0502020204030204" pitchFamily="34" charset="0"/>
                <a:cs typeface="Times New Roman" panose="02020603050405020304" pitchFamily="18" charset="0"/>
              </a:rPr>
              <a:t>karya-karya</a:t>
            </a:r>
            <a:r>
              <a:rPr lang="en-GB" sz="1350" dirty="0" smtClean="0">
                <a:latin typeface="Times New Roman" panose="02020603050405020304" pitchFamily="18" charset="0"/>
                <a:ea typeface="Calibri" panose="020F0502020204030204" pitchFamily="34" charset="0"/>
                <a:cs typeface="Times New Roman" panose="02020603050405020304" pitchFamily="18" charset="0"/>
              </a:rPr>
              <a:t> </a:t>
            </a:r>
            <a:r>
              <a:rPr lang="id-ID" sz="1350"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smtClean="0">
                <a:latin typeface="Times New Roman" panose="02020603050405020304" pitchFamily="18" charset="0"/>
                <a:ea typeface="Calibri" panose="020F0502020204030204" pitchFamily="34" charset="0"/>
                <a:cs typeface="Times New Roman" panose="02020603050405020304" pitchFamily="18" charset="0"/>
              </a:rPr>
              <a:t>penelitian</a:t>
            </a:r>
            <a:r>
              <a:rPr lang="en-GB" sz="1350"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350" dirty="0">
                <a:latin typeface="Times New Roman" panose="02020603050405020304" pitchFamily="18" charset="0"/>
                <a:ea typeface="Calibri" panose="020F0502020204030204" pitchFamily="34" charset="0"/>
                <a:cs typeface="Times New Roman" panose="02020603050405020304" pitchFamily="18" charset="0"/>
              </a:rPr>
              <a:t>yang </a:t>
            </a:r>
            <a:r>
              <a:rPr lang="en-GB" sz="1350" dirty="0" err="1">
                <a:latin typeface="Times New Roman" panose="02020603050405020304" pitchFamily="18" charset="0"/>
                <a:ea typeface="Calibri" panose="020F0502020204030204" pitchFamily="34" charset="0"/>
                <a:cs typeface="Times New Roman" panose="02020603050405020304" pitchFamily="18" charset="0"/>
              </a:rPr>
              <a:t>dihasilkan</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oleh</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sivitas</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akademika</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r>
              <a:rPr lang="en-GB" sz="1350" dirty="0" err="1">
                <a:latin typeface="Times New Roman" panose="02020603050405020304" pitchFamily="18" charset="0"/>
                <a:ea typeface="Calibri" panose="020F0502020204030204" pitchFamily="34" charset="0"/>
                <a:cs typeface="Times New Roman" panose="02020603050405020304" pitchFamily="18" charset="0"/>
              </a:rPr>
              <a:t>universitas</a:t>
            </a:r>
            <a:r>
              <a:rPr lang="en-GB" sz="1350" dirty="0">
                <a:latin typeface="Times New Roman" panose="02020603050405020304" pitchFamily="18" charset="0"/>
                <a:ea typeface="Calibri" panose="020F0502020204030204" pitchFamily="34" charset="0"/>
                <a:cs typeface="Times New Roman" panose="02020603050405020304" pitchFamily="18" charset="0"/>
              </a:rPr>
              <a:t> lain, </a:t>
            </a:r>
            <a:r>
              <a:rPr lang="en-GB" sz="1350" dirty="0" err="1">
                <a:latin typeface="Times New Roman" panose="02020603050405020304" pitchFamily="18" charset="0"/>
                <a:ea typeface="Calibri" panose="020F0502020204030204" pitchFamily="34" charset="0"/>
                <a:cs typeface="Times New Roman" panose="02020603050405020304" pitchFamily="18" charset="0"/>
              </a:rPr>
              <a:t>dan</a:t>
            </a:r>
            <a:r>
              <a:rPr lang="en-GB" sz="1350" dirty="0">
                <a:latin typeface="Times New Roman" panose="02020603050405020304" pitchFamily="18" charset="0"/>
                <a:ea typeface="Calibri" panose="020F0502020204030204" pitchFamily="34" charset="0"/>
                <a:cs typeface="Times New Roman" panose="02020603050405020304" pitchFamily="18" charset="0"/>
              </a:rPr>
              <a:t> </a:t>
            </a:r>
            <a:endParaRPr lang="id-ID" sz="135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9" name="Pentagon 128"/>
          <p:cNvSpPr/>
          <p:nvPr/>
        </p:nvSpPr>
        <p:spPr>
          <a:xfrm>
            <a:off x="2079428" y="4001000"/>
            <a:ext cx="1116184" cy="576000"/>
          </a:xfrm>
          <a:prstGeom prst="homePlate">
            <a:avLst>
              <a:gd name="adj" fmla="val 5491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0" name="Rectangle 2"/>
          <p:cNvSpPr/>
          <p:nvPr/>
        </p:nvSpPr>
        <p:spPr>
          <a:xfrm>
            <a:off x="2974842" y="400100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1" name="TextBox 130"/>
          <p:cNvSpPr txBox="1"/>
          <p:nvPr/>
        </p:nvSpPr>
        <p:spPr>
          <a:xfrm>
            <a:off x="2161101" y="4079996"/>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05</a:t>
            </a:r>
          </a:p>
        </p:txBody>
      </p:sp>
      <p:sp>
        <p:nvSpPr>
          <p:cNvPr id="133" name="TextBox 10"/>
          <p:cNvSpPr txBox="1"/>
          <p:nvPr/>
        </p:nvSpPr>
        <p:spPr bwMode="auto">
          <a:xfrm>
            <a:off x="3277285" y="3944401"/>
            <a:ext cx="5326715" cy="6463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200" dirty="0">
                <a:latin typeface="Times New Roman" panose="02020603050405020304" pitchFamily="18" charset="0"/>
                <a:ea typeface="Calibri" panose="020F0502020204030204" pitchFamily="34" charset="0"/>
                <a:cs typeface="Times New Roman" panose="02020603050405020304" pitchFamily="18" charset="0"/>
              </a:rPr>
              <a:t>m</a:t>
            </a:r>
            <a:r>
              <a:rPr lang="en-GB" sz="1200" dirty="0" err="1">
                <a:latin typeface="Times New Roman" panose="02020603050405020304" pitchFamily="18" charset="0"/>
                <a:ea typeface="Calibri" panose="020F0502020204030204" pitchFamily="34" charset="0"/>
                <a:cs typeface="Times New Roman" panose="02020603050405020304" pitchFamily="18" charset="0"/>
              </a:rPr>
              <a:t>enghasilkan</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karya</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penelitian</a:t>
            </a:r>
            <a:r>
              <a:rPr lang="en-GB" sz="1200" dirty="0">
                <a:latin typeface="Times New Roman" panose="02020603050405020304" pitchFamily="18" charset="0"/>
                <a:ea typeface="Calibri" panose="020F0502020204030204" pitchFamily="34" charset="0"/>
                <a:cs typeface="Times New Roman" panose="02020603050405020304" pitchFamily="18" charset="0"/>
              </a:rPr>
              <a:t> yang </a:t>
            </a:r>
            <a:r>
              <a:rPr lang="en-GB" sz="1200" dirty="0" err="1">
                <a:latin typeface="Times New Roman" panose="02020603050405020304" pitchFamily="18" charset="0"/>
                <a:ea typeface="Calibri" panose="020F0502020204030204" pitchFamily="34" charset="0"/>
                <a:cs typeface="Times New Roman" panose="02020603050405020304" pitchFamily="18" charset="0"/>
              </a:rPr>
              <a:t>dilakukan</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secara</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bersama-sama</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dengan</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sivitas</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akademika</a:t>
            </a:r>
            <a:r>
              <a:rPr lang="en-GB" sz="1200" dirty="0">
                <a:latin typeface="Times New Roman" panose="02020603050405020304" pitchFamily="18" charset="0"/>
                <a:ea typeface="Calibri" panose="020F0502020204030204" pitchFamily="34" charset="0"/>
                <a:cs typeface="Times New Roman" panose="02020603050405020304" pitchFamily="18" charset="0"/>
              </a:rPr>
              <a:t> lain </a:t>
            </a:r>
            <a:r>
              <a:rPr lang="en-GB" sz="1200" dirty="0" err="1">
                <a:latin typeface="Times New Roman" panose="02020603050405020304" pitchFamily="18" charset="0"/>
                <a:ea typeface="Calibri" panose="020F0502020204030204" pitchFamily="34" charset="0"/>
                <a:cs typeface="Times New Roman" panose="02020603050405020304" pitchFamily="18" charset="0"/>
              </a:rPr>
              <a:t>dan</a:t>
            </a:r>
            <a:r>
              <a:rPr lang="en-GB" sz="1200" dirty="0">
                <a:latin typeface="Times New Roman" panose="02020603050405020304" pitchFamily="18" charset="0"/>
                <a:ea typeface="Calibri" panose="020F0502020204030204" pitchFamily="34" charset="0"/>
                <a:cs typeface="Times New Roman" panose="02020603050405020304" pitchFamily="18" charset="0"/>
              </a:rPr>
              <a:t>/</a:t>
            </a:r>
            <a:r>
              <a:rPr lang="en-GB" sz="1200" dirty="0" err="1">
                <a:latin typeface="Times New Roman" panose="02020603050405020304" pitchFamily="18" charset="0"/>
                <a:ea typeface="Calibri" panose="020F0502020204030204" pitchFamily="34" charset="0"/>
                <a:cs typeface="Times New Roman" panose="02020603050405020304" pitchFamily="18" charset="0"/>
              </a:rPr>
              <a:t>atau</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masyarakat</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baik</a:t>
            </a:r>
            <a:r>
              <a:rPr lang="en-GB" sz="1200" dirty="0">
                <a:latin typeface="Times New Roman" panose="02020603050405020304" pitchFamily="18" charset="0"/>
                <a:ea typeface="Calibri" panose="020F0502020204030204" pitchFamily="34" charset="0"/>
                <a:cs typeface="Times New Roman" panose="02020603050405020304" pitchFamily="18" charset="0"/>
              </a:rPr>
              <a:t> yang </a:t>
            </a:r>
            <a:r>
              <a:rPr lang="en-GB" sz="1200" dirty="0" err="1">
                <a:latin typeface="Times New Roman" panose="02020603050405020304" pitchFamily="18" charset="0"/>
                <a:ea typeface="Calibri" panose="020F0502020204030204" pitchFamily="34" charset="0"/>
                <a:cs typeface="Times New Roman" panose="02020603050405020304" pitchFamily="18" charset="0"/>
              </a:rPr>
              <a:t>berasal</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dari</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dalam</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maupun</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latin typeface="Times New Roman" panose="02020603050405020304" pitchFamily="18" charset="0"/>
                <a:ea typeface="Calibri" panose="020F0502020204030204" pitchFamily="34" charset="0"/>
                <a:cs typeface="Times New Roman" panose="02020603050405020304" pitchFamily="18" charset="0"/>
              </a:rPr>
              <a:t>luar</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latin typeface="Times New Roman" panose="02020603050405020304" pitchFamily="18" charset="0"/>
                <a:ea typeface="Calibri" panose="020F0502020204030204" pitchFamily="34" charset="0"/>
                <a:cs typeface="Times New Roman" panose="02020603050405020304" pitchFamily="18" charset="0"/>
              </a:rPr>
              <a:t>Undiksha</a:t>
            </a:r>
            <a:r>
              <a:rPr lang="en-GB" sz="1200" dirty="0">
                <a:latin typeface="Times New Roman" panose="02020603050405020304" pitchFamily="18" charset="0"/>
                <a:ea typeface="Calibri" panose="020F0502020204030204" pitchFamily="34" charset="0"/>
                <a:cs typeface="Times New Roman" panose="02020603050405020304" pitchFamily="18" charset="0"/>
              </a:rPr>
              <a:t>, </a:t>
            </a:r>
            <a:endParaRPr lang="id-ID"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712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Times New Roman" panose="02020603050405020304" pitchFamily="18" charset="0"/>
                <a:ea typeface="Calibri" panose="020F0502020204030204" pitchFamily="34" charset="0"/>
                <a:cs typeface="Times New Roman" panose="02020603050405020304" pitchFamily="18" charset="0"/>
              </a:rPr>
              <a:t>Tujuan </a:t>
            </a:r>
            <a:r>
              <a:rPr lang="id-ID" dirty="0" smtClean="0">
                <a:latin typeface="Times New Roman" panose="02020603050405020304" pitchFamily="18" charset="0"/>
                <a:ea typeface="Calibri" panose="020F0502020204030204" pitchFamily="34" charset="0"/>
                <a:cs typeface="Times New Roman" panose="02020603050405020304" pitchFamily="18" charset="0"/>
              </a:rPr>
              <a:t>Undiksha (lanjutan): </a:t>
            </a:r>
            <a:endParaRPr lang="id-ID" dirty="0"/>
          </a:p>
        </p:txBody>
      </p:sp>
      <p:sp>
        <p:nvSpPr>
          <p:cNvPr id="49" name="Pentagon 48"/>
          <p:cNvSpPr/>
          <p:nvPr/>
        </p:nvSpPr>
        <p:spPr>
          <a:xfrm>
            <a:off x="2079428" y="918708"/>
            <a:ext cx="1116184" cy="576000"/>
          </a:xfrm>
          <a:prstGeom prst="homePlate">
            <a:avLst>
              <a:gd name="adj" fmla="val 549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4" name="Rectangle 2"/>
          <p:cNvSpPr/>
          <p:nvPr/>
        </p:nvSpPr>
        <p:spPr>
          <a:xfrm>
            <a:off x="2974842" y="918708"/>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4" name="TextBox 53"/>
          <p:cNvSpPr txBox="1"/>
          <p:nvPr/>
        </p:nvSpPr>
        <p:spPr>
          <a:xfrm>
            <a:off x="2161101" y="997704"/>
            <a:ext cx="604639"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6</a:t>
            </a:r>
            <a:endParaRPr lang="en-US" altLang="ko-KR" sz="2800" b="1" dirty="0">
              <a:solidFill>
                <a:schemeClr val="bg1"/>
              </a:solidFill>
              <a:cs typeface="Arial" pitchFamily="34" charset="0"/>
            </a:endParaRPr>
          </a:p>
        </p:txBody>
      </p:sp>
      <p:sp>
        <p:nvSpPr>
          <p:cNvPr id="60" name="TextBox 10"/>
          <p:cNvSpPr txBox="1"/>
          <p:nvPr/>
        </p:nvSpPr>
        <p:spPr bwMode="auto">
          <a:xfrm>
            <a:off x="3255074" y="971182"/>
            <a:ext cx="5348926" cy="307777"/>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400" dirty="0">
                <a:latin typeface="Times New Roman" panose="02020603050405020304" pitchFamily="18" charset="0"/>
                <a:ea typeface="Calibri" panose="020F0502020204030204" pitchFamily="34" charset="0"/>
                <a:cs typeface="Times New Roman" panose="02020603050405020304" pitchFamily="18" charset="0"/>
              </a:rPr>
              <a:t>menghasilkan karya penelitian yang memiliki kebaruan,</a:t>
            </a:r>
          </a:p>
        </p:txBody>
      </p:sp>
      <p:sp>
        <p:nvSpPr>
          <p:cNvPr id="108" name="Pentagon 107"/>
          <p:cNvSpPr/>
          <p:nvPr/>
        </p:nvSpPr>
        <p:spPr>
          <a:xfrm>
            <a:off x="2079428" y="1616584"/>
            <a:ext cx="1116184" cy="576000"/>
          </a:xfrm>
          <a:prstGeom prst="homePlate">
            <a:avLst>
              <a:gd name="adj" fmla="val 549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9" name="Rectangle 2"/>
          <p:cNvSpPr/>
          <p:nvPr/>
        </p:nvSpPr>
        <p:spPr>
          <a:xfrm>
            <a:off x="2974842" y="1616584"/>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0" name="TextBox 109"/>
          <p:cNvSpPr txBox="1"/>
          <p:nvPr/>
        </p:nvSpPr>
        <p:spPr>
          <a:xfrm>
            <a:off x="2161101" y="1695580"/>
            <a:ext cx="604639"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7</a:t>
            </a:r>
            <a:endParaRPr lang="en-US" altLang="ko-KR" sz="2800" b="1" dirty="0">
              <a:solidFill>
                <a:schemeClr val="bg1"/>
              </a:solidFill>
              <a:cs typeface="Arial" pitchFamily="34" charset="0"/>
            </a:endParaRPr>
          </a:p>
        </p:txBody>
      </p:sp>
      <p:sp>
        <p:nvSpPr>
          <p:cNvPr id="112" name="TextBox 10"/>
          <p:cNvSpPr txBox="1"/>
          <p:nvPr/>
        </p:nvSpPr>
        <p:spPr bwMode="auto">
          <a:xfrm>
            <a:off x="3277285" y="1635646"/>
            <a:ext cx="5326715" cy="46166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200" dirty="0">
                <a:latin typeface="Times New Roman" panose="02020603050405020304" pitchFamily="18" charset="0"/>
                <a:ea typeface="Calibri" panose="020F0502020204030204" pitchFamily="34" charset="0"/>
                <a:cs typeface="Times New Roman" panose="02020603050405020304" pitchFamily="18" charset="0"/>
              </a:rPr>
              <a:t>Menghasilkan karya pengabdian kepada masyarakat yang mampu bersaing dengan karya pengabdian kepada masyarakat yang dilakukan oleh universitas lain,</a:t>
            </a:r>
          </a:p>
        </p:txBody>
      </p:sp>
      <p:sp>
        <p:nvSpPr>
          <p:cNvPr id="115" name="Pentagon 114"/>
          <p:cNvSpPr/>
          <p:nvPr/>
        </p:nvSpPr>
        <p:spPr>
          <a:xfrm>
            <a:off x="2079428" y="2314460"/>
            <a:ext cx="1116184" cy="576000"/>
          </a:xfrm>
          <a:prstGeom prst="homePlate">
            <a:avLst>
              <a:gd name="adj" fmla="val 549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6" name="Rectangle 2"/>
          <p:cNvSpPr/>
          <p:nvPr/>
        </p:nvSpPr>
        <p:spPr>
          <a:xfrm>
            <a:off x="2974842" y="231446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7" name="TextBox 116"/>
          <p:cNvSpPr txBox="1"/>
          <p:nvPr/>
        </p:nvSpPr>
        <p:spPr>
          <a:xfrm>
            <a:off x="2161101" y="2393456"/>
            <a:ext cx="604639"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8</a:t>
            </a:r>
            <a:endParaRPr lang="en-US" altLang="ko-KR" sz="2800" b="1" dirty="0">
              <a:solidFill>
                <a:schemeClr val="bg1"/>
              </a:solidFill>
              <a:cs typeface="Arial" pitchFamily="34" charset="0"/>
            </a:endParaRPr>
          </a:p>
        </p:txBody>
      </p:sp>
      <p:sp>
        <p:nvSpPr>
          <p:cNvPr id="119" name="TextBox 10"/>
          <p:cNvSpPr txBox="1"/>
          <p:nvPr/>
        </p:nvSpPr>
        <p:spPr bwMode="auto">
          <a:xfrm>
            <a:off x="3277285" y="2285459"/>
            <a:ext cx="5326715" cy="646331"/>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200" dirty="0">
                <a:latin typeface="Times New Roman" panose="02020603050405020304" pitchFamily="18" charset="0"/>
                <a:ea typeface="Calibri" panose="020F0502020204030204" pitchFamily="34" charset="0"/>
                <a:cs typeface="Times New Roman" panose="02020603050405020304" pitchFamily="18" charset="0"/>
              </a:rPr>
              <a:t>menghasilkan karya pengabdian kepada masyarakat yang dilakukan secara </a:t>
            </a:r>
            <a:r>
              <a:rPr lang="id-ID" sz="1200" dirty="0" smtClean="0">
                <a:latin typeface="Times New Roman" panose="02020603050405020304" pitchFamily="18" charset="0"/>
                <a:ea typeface="Calibri" panose="020F0502020204030204" pitchFamily="34" charset="0"/>
                <a:cs typeface="Times New Roman" panose="02020603050405020304" pitchFamily="18" charset="0"/>
              </a:rPr>
              <a:t>            bersama-sama </a:t>
            </a:r>
            <a:r>
              <a:rPr lang="id-ID" sz="1200" dirty="0">
                <a:latin typeface="Times New Roman" panose="02020603050405020304" pitchFamily="18" charset="0"/>
                <a:ea typeface="Calibri" panose="020F0502020204030204" pitchFamily="34" charset="0"/>
                <a:cs typeface="Times New Roman" panose="02020603050405020304" pitchFamily="18" charset="0"/>
              </a:rPr>
              <a:t>antarsivitas akademika dan/atau pegawai, baik yang berasal dari </a:t>
            </a:r>
            <a:r>
              <a:rPr lang="id-ID" sz="1200" dirty="0" smtClean="0">
                <a:latin typeface="Times New Roman" panose="02020603050405020304" pitchFamily="18" charset="0"/>
                <a:ea typeface="Calibri" panose="020F0502020204030204" pitchFamily="34" charset="0"/>
                <a:cs typeface="Times New Roman" panose="02020603050405020304" pitchFamily="18" charset="0"/>
              </a:rPr>
              <a:t>      dalam maupun </a:t>
            </a:r>
            <a:r>
              <a:rPr lang="id-ID" sz="1200" dirty="0">
                <a:latin typeface="Times New Roman" panose="02020603050405020304" pitchFamily="18" charset="0"/>
                <a:ea typeface="Calibri" panose="020F0502020204030204" pitchFamily="34" charset="0"/>
                <a:cs typeface="Times New Roman" panose="02020603050405020304" pitchFamily="18" charset="0"/>
              </a:rPr>
              <a:t>luar Undiksha,</a:t>
            </a:r>
          </a:p>
        </p:txBody>
      </p:sp>
      <p:sp>
        <p:nvSpPr>
          <p:cNvPr id="122" name="Pentagon 121"/>
          <p:cNvSpPr/>
          <p:nvPr/>
        </p:nvSpPr>
        <p:spPr>
          <a:xfrm>
            <a:off x="2079428" y="3012336"/>
            <a:ext cx="1116184" cy="576000"/>
          </a:xfrm>
          <a:prstGeom prst="homePlate">
            <a:avLst>
              <a:gd name="adj" fmla="val 549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3" name="Rectangle 2"/>
          <p:cNvSpPr/>
          <p:nvPr/>
        </p:nvSpPr>
        <p:spPr>
          <a:xfrm>
            <a:off x="2974842" y="3012336"/>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4" name="TextBox 123"/>
          <p:cNvSpPr txBox="1"/>
          <p:nvPr/>
        </p:nvSpPr>
        <p:spPr>
          <a:xfrm>
            <a:off x="2161101" y="3091332"/>
            <a:ext cx="604639" cy="430887"/>
          </a:xfrm>
          <a:prstGeom prst="rect">
            <a:avLst/>
          </a:prstGeom>
          <a:noFill/>
        </p:spPr>
        <p:txBody>
          <a:bodyPr wrap="square" tIns="0" bIns="0" rtlCol="0" anchor="ctr">
            <a:spAutoFit/>
          </a:bodyPr>
          <a:lstStyle/>
          <a:p>
            <a:r>
              <a:rPr lang="en-US" altLang="ko-KR" sz="2800" b="1" dirty="0" smtClean="0">
                <a:solidFill>
                  <a:schemeClr val="bg1"/>
                </a:solidFill>
                <a:cs typeface="Arial" pitchFamily="34" charset="0"/>
              </a:rPr>
              <a:t>0</a:t>
            </a:r>
            <a:r>
              <a:rPr lang="id-ID" altLang="ko-KR" sz="2800" b="1" dirty="0" smtClean="0">
                <a:solidFill>
                  <a:schemeClr val="bg1"/>
                </a:solidFill>
                <a:cs typeface="Arial" pitchFamily="34" charset="0"/>
              </a:rPr>
              <a:t>9</a:t>
            </a:r>
            <a:endParaRPr lang="en-US" altLang="ko-KR" sz="2800" b="1" dirty="0">
              <a:solidFill>
                <a:schemeClr val="bg1"/>
              </a:solidFill>
              <a:cs typeface="Arial" pitchFamily="34" charset="0"/>
            </a:endParaRPr>
          </a:p>
        </p:txBody>
      </p:sp>
      <p:sp>
        <p:nvSpPr>
          <p:cNvPr id="126" name="TextBox 10"/>
          <p:cNvSpPr txBox="1"/>
          <p:nvPr/>
        </p:nvSpPr>
        <p:spPr bwMode="auto">
          <a:xfrm>
            <a:off x="3255074" y="2997265"/>
            <a:ext cx="5421382"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400" dirty="0">
                <a:latin typeface="Times New Roman" panose="02020603050405020304" pitchFamily="18" charset="0"/>
                <a:ea typeface="Calibri" panose="020F0502020204030204" pitchFamily="34" charset="0"/>
                <a:cs typeface="Times New Roman" panose="02020603050405020304" pitchFamily="18" charset="0"/>
              </a:rPr>
              <a:t>menghasilkan karya pengabdian kepada masyarakat yang dilakukan atas permintaan masyarakat, </a:t>
            </a:r>
          </a:p>
        </p:txBody>
      </p:sp>
      <p:sp>
        <p:nvSpPr>
          <p:cNvPr id="129" name="Pentagon 128"/>
          <p:cNvSpPr/>
          <p:nvPr/>
        </p:nvSpPr>
        <p:spPr>
          <a:xfrm>
            <a:off x="2079428" y="3710210"/>
            <a:ext cx="1116184" cy="576000"/>
          </a:xfrm>
          <a:prstGeom prst="homePlate">
            <a:avLst>
              <a:gd name="adj" fmla="val 5491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0" name="Rectangle 2"/>
          <p:cNvSpPr/>
          <p:nvPr/>
        </p:nvSpPr>
        <p:spPr>
          <a:xfrm>
            <a:off x="2974842" y="371021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1" name="TextBox 130"/>
          <p:cNvSpPr txBox="1"/>
          <p:nvPr/>
        </p:nvSpPr>
        <p:spPr>
          <a:xfrm>
            <a:off x="2161101" y="3789206"/>
            <a:ext cx="604639" cy="430887"/>
          </a:xfrm>
          <a:prstGeom prst="rect">
            <a:avLst/>
          </a:prstGeom>
          <a:noFill/>
        </p:spPr>
        <p:txBody>
          <a:bodyPr wrap="square" tIns="0" bIns="0" rtlCol="0" anchor="ctr">
            <a:spAutoFit/>
          </a:bodyPr>
          <a:lstStyle/>
          <a:p>
            <a:r>
              <a:rPr lang="id-ID" altLang="ko-KR" sz="2800" b="1" dirty="0" smtClean="0">
                <a:solidFill>
                  <a:schemeClr val="bg1"/>
                </a:solidFill>
                <a:cs typeface="Arial" pitchFamily="34" charset="0"/>
              </a:rPr>
              <a:t>10</a:t>
            </a:r>
            <a:endParaRPr lang="en-US" altLang="ko-KR" sz="2800" b="1" dirty="0">
              <a:solidFill>
                <a:schemeClr val="bg1"/>
              </a:solidFill>
              <a:cs typeface="Arial" pitchFamily="34" charset="0"/>
            </a:endParaRPr>
          </a:p>
        </p:txBody>
      </p:sp>
      <p:sp>
        <p:nvSpPr>
          <p:cNvPr id="133" name="TextBox 10"/>
          <p:cNvSpPr txBox="1"/>
          <p:nvPr/>
        </p:nvSpPr>
        <p:spPr bwMode="auto">
          <a:xfrm>
            <a:off x="3277285" y="3723878"/>
            <a:ext cx="5326715" cy="58477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600" dirty="0">
                <a:latin typeface="Times New Roman" panose="02020603050405020304" pitchFamily="18" charset="0"/>
                <a:ea typeface="Calibri" panose="020F0502020204030204" pitchFamily="34" charset="0"/>
                <a:cs typeface="Times New Roman" panose="02020603050405020304" pitchFamily="18" charset="0"/>
              </a:rPr>
              <a:t>menghasilkan karya pengabdian masyarakat yang memiliki </a:t>
            </a:r>
            <a:r>
              <a:rPr lang="id-ID" sz="1600" dirty="0" smtClean="0">
                <a:latin typeface="Times New Roman" panose="02020603050405020304" pitchFamily="18" charset="0"/>
                <a:ea typeface="Calibri" panose="020F0502020204030204" pitchFamily="34" charset="0"/>
                <a:cs typeface="Times New Roman" panose="02020603050405020304" pitchFamily="18" charset="0"/>
              </a:rPr>
              <a:t>    kebaruan</a:t>
            </a:r>
            <a:r>
              <a:rPr lang="id-ID" sz="1600" dirty="0">
                <a:latin typeface="Times New Roman" panose="02020603050405020304" pitchFamily="18" charset="0"/>
                <a:ea typeface="Calibri" panose="020F0502020204030204" pitchFamily="34" charset="0"/>
                <a:cs typeface="Times New Roman" panose="02020603050405020304" pitchFamily="18" charset="0"/>
              </a:rPr>
              <a:t>, dan</a:t>
            </a:r>
          </a:p>
        </p:txBody>
      </p:sp>
      <p:sp>
        <p:nvSpPr>
          <p:cNvPr id="23" name="Pentagon 22"/>
          <p:cNvSpPr/>
          <p:nvPr/>
        </p:nvSpPr>
        <p:spPr>
          <a:xfrm>
            <a:off x="2064420" y="4369241"/>
            <a:ext cx="1116184" cy="576000"/>
          </a:xfrm>
          <a:prstGeom prst="homePlate">
            <a:avLst>
              <a:gd name="adj" fmla="val 5491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4" name="Rectangle 2"/>
          <p:cNvSpPr/>
          <p:nvPr/>
        </p:nvSpPr>
        <p:spPr>
          <a:xfrm>
            <a:off x="2959834" y="4369241"/>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5" name="TextBox 24"/>
          <p:cNvSpPr txBox="1"/>
          <p:nvPr/>
        </p:nvSpPr>
        <p:spPr>
          <a:xfrm>
            <a:off x="2146093" y="4448237"/>
            <a:ext cx="604639" cy="430887"/>
          </a:xfrm>
          <a:prstGeom prst="rect">
            <a:avLst/>
          </a:prstGeom>
          <a:noFill/>
        </p:spPr>
        <p:txBody>
          <a:bodyPr wrap="square" tIns="0" bIns="0" rtlCol="0" anchor="ctr">
            <a:spAutoFit/>
          </a:bodyPr>
          <a:lstStyle/>
          <a:p>
            <a:r>
              <a:rPr lang="id-ID" altLang="ko-KR" sz="2800" b="1" dirty="0" smtClean="0">
                <a:solidFill>
                  <a:schemeClr val="bg1"/>
                </a:solidFill>
                <a:cs typeface="Arial" pitchFamily="34" charset="0"/>
              </a:rPr>
              <a:t>10</a:t>
            </a:r>
            <a:endParaRPr lang="en-US" altLang="ko-KR" sz="2800" b="1" dirty="0">
              <a:solidFill>
                <a:schemeClr val="bg1"/>
              </a:solidFill>
              <a:cs typeface="Arial" pitchFamily="34" charset="0"/>
            </a:endParaRPr>
          </a:p>
        </p:txBody>
      </p:sp>
      <p:sp>
        <p:nvSpPr>
          <p:cNvPr id="26" name="TextBox 10"/>
          <p:cNvSpPr txBox="1"/>
          <p:nvPr/>
        </p:nvSpPr>
        <p:spPr bwMode="auto">
          <a:xfrm>
            <a:off x="3262277" y="4312642"/>
            <a:ext cx="5326715" cy="58477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spcAft>
                <a:spcPts val="800"/>
              </a:spcAft>
            </a:pPr>
            <a:r>
              <a:rPr lang="id-ID" sz="1600" dirty="0">
                <a:latin typeface="Times New Roman" panose="02020603050405020304" pitchFamily="18" charset="0"/>
                <a:ea typeface="Calibri" panose="020F0502020204030204" pitchFamily="34" charset="0"/>
                <a:cs typeface="Times New Roman" panose="02020603050405020304" pitchFamily="18" charset="0"/>
              </a:rPr>
              <a:t>menghasilkan kerja sama nasional, regional, dan internasional yang saling menguntungkan.</a:t>
            </a:r>
            <a:endParaRPr lang="id-ID"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4497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27584" y="1419622"/>
            <a:ext cx="9144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Rectangle 7"/>
          <p:cNvSpPr/>
          <p:nvPr/>
        </p:nvSpPr>
        <p:spPr>
          <a:xfrm>
            <a:off x="2406334" y="1419622"/>
            <a:ext cx="914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9" name="Rectangle 8"/>
          <p:cNvSpPr/>
          <p:nvPr/>
        </p:nvSpPr>
        <p:spPr>
          <a:xfrm>
            <a:off x="3985084" y="1419622"/>
            <a:ext cx="914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 name="Rectangle 9"/>
          <p:cNvSpPr/>
          <p:nvPr/>
        </p:nvSpPr>
        <p:spPr>
          <a:xfrm>
            <a:off x="5563834" y="1419622"/>
            <a:ext cx="914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 name="Rectangle 10"/>
          <p:cNvSpPr/>
          <p:nvPr/>
        </p:nvSpPr>
        <p:spPr>
          <a:xfrm>
            <a:off x="7142584" y="1419622"/>
            <a:ext cx="91440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12" name="Group 11"/>
          <p:cNvGrpSpPr/>
          <p:nvPr/>
        </p:nvGrpSpPr>
        <p:grpSpPr>
          <a:xfrm>
            <a:off x="531601" y="2395930"/>
            <a:ext cx="1578024" cy="1412178"/>
            <a:chOff x="2113657" y="4283314"/>
            <a:chExt cx="3806309" cy="1412178"/>
          </a:xfrm>
        </p:grpSpPr>
        <p:sp>
          <p:nvSpPr>
            <p:cNvPr id="13" name="TextBox 12"/>
            <p:cNvSpPr txBox="1"/>
            <p:nvPr/>
          </p:nvSpPr>
          <p:spPr>
            <a:xfrm>
              <a:off x="2113657" y="4495163"/>
              <a:ext cx="3806309" cy="1200329"/>
            </a:xfrm>
            <a:prstGeom prst="rect">
              <a:avLst/>
            </a:prstGeom>
            <a:noFill/>
          </p:spPr>
          <p:txBody>
            <a:bodyPr wrap="square" rtlCol="0">
              <a:spAutoFit/>
            </a:bodyPr>
            <a:lstStyle/>
            <a:p>
              <a:pPr algn="ctr">
                <a:spcAft>
                  <a:spcPts val="800"/>
                </a:spcAft>
              </a:pPr>
              <a:r>
                <a:rPr lang="id-ID" sz="1200" dirty="0">
                  <a:latin typeface="Times New Roman" panose="02020603050405020304" pitchFamily="18" charset="0"/>
                  <a:ea typeface="Calibri" panose="020F0502020204030204" pitchFamily="34" charset="0"/>
                  <a:cs typeface="Times New Roman" panose="02020603050405020304" pitchFamily="18" charset="0"/>
                </a:rPr>
                <a:t>m</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eningkatnya kualitas sistem tata kelola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kelembagaan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secara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terpadu</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transparan,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akuntabel</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adil, dan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bertanggung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jawab </a:t>
              </a:r>
            </a:p>
          </p:txBody>
        </p:sp>
        <p:sp>
          <p:nvSpPr>
            <p:cNvPr id="14" name="TextBox 13"/>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1</a:t>
              </a:r>
              <a:endParaRPr lang="ko-KR" altLang="en-US" sz="1200" b="1" dirty="0">
                <a:solidFill>
                  <a:schemeClr val="tx1">
                    <a:lumMod val="75000"/>
                    <a:lumOff val="25000"/>
                  </a:schemeClr>
                </a:solidFill>
                <a:cs typeface="Arial" pitchFamily="34" charset="0"/>
              </a:endParaRPr>
            </a:p>
          </p:txBody>
        </p:sp>
      </p:grpSp>
      <p:sp>
        <p:nvSpPr>
          <p:cNvPr id="17" name="Rectangle 30"/>
          <p:cNvSpPr/>
          <p:nvPr/>
        </p:nvSpPr>
        <p:spPr>
          <a:xfrm>
            <a:off x="2703834" y="1725211"/>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20" name="Group 19"/>
          <p:cNvGrpSpPr/>
          <p:nvPr/>
        </p:nvGrpSpPr>
        <p:grpSpPr>
          <a:xfrm>
            <a:off x="2051720" y="2395930"/>
            <a:ext cx="1672047" cy="1412178"/>
            <a:chOff x="2109409" y="4283314"/>
            <a:chExt cx="4033100" cy="1412178"/>
          </a:xfrm>
        </p:grpSpPr>
        <p:sp>
          <p:nvSpPr>
            <p:cNvPr id="21" name="TextBox 20"/>
            <p:cNvSpPr txBox="1"/>
            <p:nvPr/>
          </p:nvSpPr>
          <p:spPr>
            <a:xfrm>
              <a:off x="2109409" y="4495163"/>
              <a:ext cx="4033100" cy="1200329"/>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diperolehnya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masukan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id-ID"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input</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yang berkualitas dan dihasilkannya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lulusan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id-ID"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output</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memiliki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daya saing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yang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tinggi </a:t>
              </a:r>
            </a:p>
          </p:txBody>
        </p:sp>
        <p:sp>
          <p:nvSpPr>
            <p:cNvPr id="22" name="TextBox 21"/>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2</a:t>
              </a:r>
              <a:endParaRPr lang="ko-KR" altLang="en-US" sz="1200" b="1" dirty="0">
                <a:solidFill>
                  <a:schemeClr val="tx1">
                    <a:lumMod val="75000"/>
                    <a:lumOff val="25000"/>
                  </a:schemeClr>
                </a:solidFill>
                <a:cs typeface="Arial" pitchFamily="34" charset="0"/>
              </a:endParaRPr>
            </a:p>
          </p:txBody>
        </p:sp>
      </p:grpSp>
      <p:grpSp>
        <p:nvGrpSpPr>
          <p:cNvPr id="23" name="Group 22"/>
          <p:cNvGrpSpPr/>
          <p:nvPr/>
        </p:nvGrpSpPr>
        <p:grpSpPr>
          <a:xfrm>
            <a:off x="3687651" y="2395930"/>
            <a:ext cx="1578024" cy="1596844"/>
            <a:chOff x="2113657" y="4283314"/>
            <a:chExt cx="3806309" cy="1596844"/>
          </a:xfrm>
        </p:grpSpPr>
        <p:sp>
          <p:nvSpPr>
            <p:cNvPr id="24" name="TextBox 23"/>
            <p:cNvSpPr txBox="1"/>
            <p:nvPr/>
          </p:nvSpPr>
          <p:spPr>
            <a:xfrm>
              <a:off x="2113657" y="4495163"/>
              <a:ext cx="3806309" cy="1384995"/>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meningkatnya sumber daya manusia yang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berkualitas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mampu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memenuhi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kebutuhan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Undiksha menjadi universitas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unggul</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5" name="TextBox 24"/>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3</a:t>
              </a:r>
              <a:endParaRPr lang="ko-KR" altLang="en-US" sz="1200" b="1" dirty="0">
                <a:solidFill>
                  <a:schemeClr val="tx1">
                    <a:lumMod val="75000"/>
                    <a:lumOff val="25000"/>
                  </a:schemeClr>
                </a:solidFill>
                <a:cs typeface="Arial" pitchFamily="34" charset="0"/>
              </a:endParaRPr>
            </a:p>
          </p:txBody>
        </p:sp>
      </p:grpSp>
      <p:grpSp>
        <p:nvGrpSpPr>
          <p:cNvPr id="26" name="Group 25"/>
          <p:cNvGrpSpPr/>
          <p:nvPr/>
        </p:nvGrpSpPr>
        <p:grpSpPr>
          <a:xfrm>
            <a:off x="5265676" y="2395930"/>
            <a:ext cx="1512168" cy="1412178"/>
            <a:chOff x="2113657" y="4283314"/>
            <a:chExt cx="3647460" cy="1412178"/>
          </a:xfrm>
        </p:grpSpPr>
        <p:sp>
          <p:nvSpPr>
            <p:cNvPr id="27" name="TextBox 26"/>
            <p:cNvSpPr txBox="1"/>
            <p:nvPr/>
          </p:nvSpPr>
          <p:spPr>
            <a:xfrm>
              <a:off x="2113657" y="4495163"/>
              <a:ext cx="3647460" cy="1200329"/>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ihasilkannya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kurikulum</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adaptif</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mampu</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memenuhi</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tuntutan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dunia</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usaha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industri</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8" name="TextBox 27"/>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4</a:t>
              </a:r>
              <a:endParaRPr lang="ko-KR" altLang="en-US" sz="1200" b="1" dirty="0">
                <a:solidFill>
                  <a:schemeClr val="tx1">
                    <a:lumMod val="75000"/>
                    <a:lumOff val="25000"/>
                  </a:schemeClr>
                </a:solidFill>
                <a:cs typeface="Arial" pitchFamily="34" charset="0"/>
              </a:endParaRPr>
            </a:p>
          </p:txBody>
        </p:sp>
      </p:grpSp>
      <p:grpSp>
        <p:nvGrpSpPr>
          <p:cNvPr id="29" name="Group 28"/>
          <p:cNvGrpSpPr/>
          <p:nvPr/>
        </p:nvGrpSpPr>
        <p:grpSpPr>
          <a:xfrm>
            <a:off x="6843700" y="2395930"/>
            <a:ext cx="1512168" cy="1227512"/>
            <a:chOff x="2113657" y="4283314"/>
            <a:chExt cx="3647460" cy="1227512"/>
          </a:xfrm>
        </p:grpSpPr>
        <p:sp>
          <p:nvSpPr>
            <p:cNvPr id="30" name="TextBox 29"/>
            <p:cNvSpPr txBox="1"/>
            <p:nvPr/>
          </p:nvSpPr>
          <p:spPr>
            <a:xfrm>
              <a:off x="2113657" y="4495163"/>
              <a:ext cx="3647458" cy="1015663"/>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tersedianya sarana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dan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prasarana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lengkap, berkualitas, dan bertaraf nasional dan internasional </a:t>
              </a:r>
            </a:p>
          </p:txBody>
        </p:sp>
        <p:sp>
          <p:nvSpPr>
            <p:cNvPr id="31" name="TextBox 30"/>
            <p:cNvSpPr txBox="1"/>
            <p:nvPr/>
          </p:nvSpPr>
          <p:spPr>
            <a:xfrm>
              <a:off x="2113657" y="4283314"/>
              <a:ext cx="3647460"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5</a:t>
              </a:r>
              <a:endParaRPr lang="ko-KR" altLang="en-US" sz="1200" b="1" dirty="0">
                <a:solidFill>
                  <a:schemeClr val="tx1">
                    <a:lumMod val="75000"/>
                    <a:lumOff val="25000"/>
                  </a:schemeClr>
                </a:solidFill>
                <a:cs typeface="Arial" pitchFamily="34" charset="0"/>
              </a:endParaRPr>
            </a:p>
          </p:txBody>
        </p:sp>
      </p:grpSp>
      <p:sp>
        <p:nvSpPr>
          <p:cNvPr id="32" name="Rectangle 31"/>
          <p:cNvSpPr/>
          <p:nvPr/>
        </p:nvSpPr>
        <p:spPr>
          <a:xfrm>
            <a:off x="1201103" y="572571"/>
            <a:ext cx="2560316" cy="461665"/>
          </a:xfrm>
          <a:prstGeom prst="rect">
            <a:avLst/>
          </a:prstGeom>
        </p:spPr>
        <p:txBody>
          <a:bodyPr wrap="none">
            <a:spAutoFit/>
          </a:bodyPr>
          <a:lstStyle/>
          <a:p>
            <a:pPr algn="just">
              <a:spcAft>
                <a:spcPts val="800"/>
              </a:spcAft>
            </a:pP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Sasaran Undiksha: </a:t>
            </a:r>
          </a:p>
        </p:txBody>
      </p:sp>
      <p:sp>
        <p:nvSpPr>
          <p:cNvPr id="33" name="Rectangle 30"/>
          <p:cNvSpPr/>
          <p:nvPr/>
        </p:nvSpPr>
        <p:spPr>
          <a:xfrm>
            <a:off x="1125084"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4" name="Rectangle 30"/>
          <p:cNvSpPr/>
          <p:nvPr/>
        </p:nvSpPr>
        <p:spPr>
          <a:xfrm>
            <a:off x="4282584"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5" name="Rectangle 30"/>
          <p:cNvSpPr/>
          <p:nvPr/>
        </p:nvSpPr>
        <p:spPr>
          <a:xfrm>
            <a:off x="5861334" y="1725211"/>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6" name="Rectangle 30"/>
          <p:cNvSpPr/>
          <p:nvPr/>
        </p:nvSpPr>
        <p:spPr>
          <a:xfrm>
            <a:off x="7440083"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Tree>
    <p:extLst>
      <p:ext uri="{BB962C8B-B14F-4D97-AF65-F5344CB8AC3E}">
        <p14:creationId xmlns:p14="http://schemas.microsoft.com/office/powerpoint/2010/main" val="366083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27584" y="1419622"/>
            <a:ext cx="9144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Rectangle 7"/>
          <p:cNvSpPr/>
          <p:nvPr/>
        </p:nvSpPr>
        <p:spPr>
          <a:xfrm>
            <a:off x="2406334" y="1419622"/>
            <a:ext cx="914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9" name="Rectangle 8"/>
          <p:cNvSpPr/>
          <p:nvPr/>
        </p:nvSpPr>
        <p:spPr>
          <a:xfrm>
            <a:off x="3985084" y="1419622"/>
            <a:ext cx="914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 name="Rectangle 9"/>
          <p:cNvSpPr/>
          <p:nvPr/>
        </p:nvSpPr>
        <p:spPr>
          <a:xfrm>
            <a:off x="5563834" y="1419622"/>
            <a:ext cx="914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12" name="Group 11"/>
          <p:cNvGrpSpPr/>
          <p:nvPr/>
        </p:nvGrpSpPr>
        <p:grpSpPr>
          <a:xfrm>
            <a:off x="531601" y="2395930"/>
            <a:ext cx="1578024" cy="1042846"/>
            <a:chOff x="2113657" y="4283314"/>
            <a:chExt cx="3806309" cy="1042846"/>
          </a:xfrm>
        </p:grpSpPr>
        <p:sp>
          <p:nvSpPr>
            <p:cNvPr id="13" name="TextBox 12"/>
            <p:cNvSpPr txBox="1"/>
            <p:nvPr/>
          </p:nvSpPr>
          <p:spPr>
            <a:xfrm>
              <a:off x="2113657" y="4495163"/>
              <a:ext cx="3806309" cy="830997"/>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erwujudnya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pengelolaan</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keuangan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yang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transparan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akuntabel</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TextBox 13"/>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6</a:t>
              </a:r>
              <a:endParaRPr lang="ko-KR" altLang="en-US" sz="1200" b="1" dirty="0">
                <a:solidFill>
                  <a:schemeClr val="tx1">
                    <a:lumMod val="75000"/>
                    <a:lumOff val="25000"/>
                  </a:schemeClr>
                </a:solidFill>
                <a:cs typeface="Arial" pitchFamily="34" charset="0"/>
              </a:endParaRPr>
            </a:p>
          </p:txBody>
        </p:sp>
      </p:grpSp>
      <p:sp>
        <p:nvSpPr>
          <p:cNvPr id="17" name="Rectangle 30"/>
          <p:cNvSpPr/>
          <p:nvPr/>
        </p:nvSpPr>
        <p:spPr>
          <a:xfrm>
            <a:off x="2703834" y="1725211"/>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20" name="Group 19"/>
          <p:cNvGrpSpPr/>
          <p:nvPr/>
        </p:nvGrpSpPr>
        <p:grpSpPr>
          <a:xfrm>
            <a:off x="2051720" y="2395930"/>
            <a:ext cx="1672047" cy="858180"/>
            <a:chOff x="2109409" y="4283314"/>
            <a:chExt cx="4033100" cy="858180"/>
          </a:xfrm>
        </p:grpSpPr>
        <p:sp>
          <p:nvSpPr>
            <p:cNvPr id="21" name="TextBox 20"/>
            <p:cNvSpPr txBox="1"/>
            <p:nvPr/>
          </p:nvSpPr>
          <p:spPr>
            <a:xfrm>
              <a:off x="2109409" y="4495163"/>
              <a:ext cx="4033100" cy="646331"/>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ihasilkannya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karya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penelitian</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yang</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kompetitif</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inovatif</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7</a:t>
              </a:r>
              <a:endParaRPr lang="ko-KR" altLang="en-US" sz="1200" b="1" dirty="0">
                <a:solidFill>
                  <a:schemeClr val="tx1">
                    <a:lumMod val="75000"/>
                    <a:lumOff val="25000"/>
                  </a:schemeClr>
                </a:solidFill>
                <a:cs typeface="Arial" pitchFamily="34" charset="0"/>
              </a:endParaRPr>
            </a:p>
          </p:txBody>
        </p:sp>
      </p:grpSp>
      <p:grpSp>
        <p:nvGrpSpPr>
          <p:cNvPr id="23" name="Group 22"/>
          <p:cNvGrpSpPr/>
          <p:nvPr/>
        </p:nvGrpSpPr>
        <p:grpSpPr>
          <a:xfrm>
            <a:off x="3687651" y="2395930"/>
            <a:ext cx="1578024" cy="1596844"/>
            <a:chOff x="2113657" y="4283314"/>
            <a:chExt cx="3806309" cy="1596844"/>
          </a:xfrm>
        </p:grpSpPr>
        <p:sp>
          <p:nvSpPr>
            <p:cNvPr id="24" name="TextBox 23"/>
            <p:cNvSpPr txBox="1"/>
            <p:nvPr/>
          </p:nvSpPr>
          <p:spPr>
            <a:xfrm>
              <a:off x="2113657" y="4495163"/>
              <a:ext cx="3806309" cy="1384995"/>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ihasilkannya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karya</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pengabdian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kepada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masyarakat</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unggul</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yang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mampu</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meningkatkan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kesejahteraan</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masyarakat</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Box 24"/>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8</a:t>
              </a:r>
              <a:endParaRPr lang="ko-KR" altLang="en-US" sz="1200" b="1" dirty="0">
                <a:solidFill>
                  <a:schemeClr val="tx1">
                    <a:lumMod val="75000"/>
                    <a:lumOff val="25000"/>
                  </a:schemeClr>
                </a:solidFill>
                <a:cs typeface="Arial" pitchFamily="34" charset="0"/>
              </a:endParaRPr>
            </a:p>
          </p:txBody>
        </p:sp>
      </p:grpSp>
      <p:grpSp>
        <p:nvGrpSpPr>
          <p:cNvPr id="26" name="Group 25"/>
          <p:cNvGrpSpPr/>
          <p:nvPr/>
        </p:nvGrpSpPr>
        <p:grpSpPr>
          <a:xfrm>
            <a:off x="5265676" y="2395930"/>
            <a:ext cx="1512168" cy="1042846"/>
            <a:chOff x="2113657" y="4283314"/>
            <a:chExt cx="3647460" cy="1042846"/>
          </a:xfrm>
        </p:grpSpPr>
        <p:sp>
          <p:nvSpPr>
            <p:cNvPr id="27" name="TextBox 26"/>
            <p:cNvSpPr txBox="1"/>
            <p:nvPr/>
          </p:nvSpPr>
          <p:spPr>
            <a:xfrm>
              <a:off x="2113657" y="4495163"/>
              <a:ext cx="3647460" cy="830997"/>
            </a:xfrm>
            <a:prstGeom prst="rect">
              <a:avLst/>
            </a:prstGeom>
            <a:noFill/>
          </p:spPr>
          <p:txBody>
            <a:bodyPr wrap="square" rtlCol="0">
              <a:spAutoFit/>
            </a:bodyPr>
            <a:lstStyle/>
            <a:p>
              <a:pPr algn="ctr">
                <a:spcAft>
                  <a:spcPts val="800"/>
                </a:spcAft>
              </a:pPr>
              <a:r>
                <a:rPr lang="id-ID"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eningkatnya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kerja</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sama</a:t>
              </a:r>
              <a:r>
                <a:rPr lang="en-GB"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kemitraan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dalam</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luar</a:t>
              </a:r>
              <a:r>
                <a:rPr lang="en-GB"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d-ID"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negeri</a:t>
              </a:r>
              <a:endParaRPr lang="id-ID"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27"/>
            <p:cNvSpPr txBox="1"/>
            <p:nvPr/>
          </p:nvSpPr>
          <p:spPr>
            <a:xfrm>
              <a:off x="2113658" y="4283314"/>
              <a:ext cx="3647459" cy="276999"/>
            </a:xfrm>
            <a:prstGeom prst="rect">
              <a:avLst/>
            </a:prstGeom>
            <a:noFill/>
          </p:spPr>
          <p:txBody>
            <a:bodyPr wrap="square" rtlCol="0">
              <a:spAutoFit/>
            </a:bodyPr>
            <a:lstStyle/>
            <a:p>
              <a:pPr algn="ctr"/>
              <a:r>
                <a:rPr lang="id-ID" altLang="ko-KR" sz="1200" b="1" dirty="0" smtClean="0">
                  <a:solidFill>
                    <a:schemeClr val="tx1">
                      <a:lumMod val="75000"/>
                      <a:lumOff val="25000"/>
                    </a:schemeClr>
                  </a:solidFill>
                  <a:cs typeface="Arial" pitchFamily="34" charset="0"/>
                </a:rPr>
                <a:t>9</a:t>
              </a:r>
              <a:endParaRPr lang="ko-KR" altLang="en-US" sz="1200" b="1" dirty="0">
                <a:solidFill>
                  <a:schemeClr val="tx1">
                    <a:lumMod val="75000"/>
                    <a:lumOff val="25000"/>
                  </a:schemeClr>
                </a:solidFill>
                <a:cs typeface="Arial" pitchFamily="34" charset="0"/>
              </a:endParaRPr>
            </a:p>
          </p:txBody>
        </p:sp>
      </p:grpSp>
      <p:sp>
        <p:nvSpPr>
          <p:cNvPr id="32" name="Rectangle 31"/>
          <p:cNvSpPr/>
          <p:nvPr/>
        </p:nvSpPr>
        <p:spPr>
          <a:xfrm>
            <a:off x="565514" y="572571"/>
            <a:ext cx="3831498" cy="461665"/>
          </a:xfrm>
          <a:prstGeom prst="rect">
            <a:avLst/>
          </a:prstGeom>
        </p:spPr>
        <p:txBody>
          <a:bodyPr wrap="none">
            <a:spAutoFit/>
          </a:bodyPr>
          <a:lstStyle/>
          <a:p>
            <a:pPr algn="just">
              <a:spcAft>
                <a:spcPts val="800"/>
              </a:spcAft>
            </a:pPr>
            <a:r>
              <a:rPr lang="id-ID" sz="2400" dirty="0" smtClean="0">
                <a:effectLst/>
                <a:latin typeface="Times New Roman" panose="02020603050405020304" pitchFamily="18" charset="0"/>
                <a:ea typeface="Calibri" panose="020F0502020204030204" pitchFamily="34" charset="0"/>
                <a:cs typeface="Times New Roman" panose="02020603050405020304" pitchFamily="18" charset="0"/>
              </a:rPr>
              <a:t>Sasaran Undiksha (lanjutan): </a:t>
            </a:r>
          </a:p>
        </p:txBody>
      </p:sp>
      <p:sp>
        <p:nvSpPr>
          <p:cNvPr id="33" name="Rectangle 30"/>
          <p:cNvSpPr/>
          <p:nvPr/>
        </p:nvSpPr>
        <p:spPr>
          <a:xfrm>
            <a:off x="1125084"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4" name="Rectangle 30"/>
          <p:cNvSpPr/>
          <p:nvPr/>
        </p:nvSpPr>
        <p:spPr>
          <a:xfrm>
            <a:off x="4282584"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5" name="Rectangle 30"/>
          <p:cNvSpPr/>
          <p:nvPr/>
        </p:nvSpPr>
        <p:spPr>
          <a:xfrm>
            <a:off x="5861334" y="1725211"/>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6" name="Rectangle 30"/>
          <p:cNvSpPr/>
          <p:nvPr/>
        </p:nvSpPr>
        <p:spPr>
          <a:xfrm>
            <a:off x="7440083" y="1713473"/>
            <a:ext cx="319399" cy="31846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Tree>
    <p:extLst>
      <p:ext uri="{BB962C8B-B14F-4D97-AF65-F5344CB8AC3E}">
        <p14:creationId xmlns:p14="http://schemas.microsoft.com/office/powerpoint/2010/main" val="271201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2168</Words>
  <Application>Microsoft Office PowerPoint</Application>
  <PresentationFormat>On-screen Show (16:9)</PresentationFormat>
  <Paragraphs>438</Paragraphs>
  <Slides>19</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 Unicode MS</vt:lpstr>
      <vt:lpstr>맑은 고딕</vt:lpstr>
      <vt:lpstr>Arial</vt:lpstr>
      <vt:lpstr>Calibri</vt:lpstr>
      <vt:lpstr>Times New Roman</vt:lpstr>
      <vt:lpstr>Cover and End Slide Master</vt:lpstr>
      <vt:lpstr>Contents Slide Master</vt:lpstr>
      <vt:lpstr>Section Break Slide Master</vt:lpstr>
      <vt:lpstr>PAPARAN WAKIL REKTOR BIDANG AKADEMIK</vt:lpstr>
      <vt:lpstr>PowerPoint Presentation</vt:lpstr>
      <vt:lpstr>Undiksha saat ini mengelola 8 (delapan)  Fakultas dan Program Pascasarjana</vt:lpstr>
      <vt:lpstr>PowerPoint Presentation</vt:lpstr>
      <vt:lpstr>Misinya Undiksha </vt:lpstr>
      <vt:lpstr>Tujuan Undiksha: </vt:lpstr>
      <vt:lpstr>Tujuan Undiksha (lanjutan): </vt:lpstr>
      <vt:lpstr>PowerPoint Presentation</vt:lpstr>
      <vt:lpstr>PowerPoint Presentation</vt:lpstr>
      <vt:lpstr>II. Capaian Undiksha Tahun 2018</vt:lpstr>
      <vt:lpstr>II. Capaian Undiksha Tahun 2018</vt:lpstr>
      <vt:lpstr>II. Capaian Undiksha Tahun 2018</vt:lpstr>
      <vt:lpstr>II. Capaian Undiksha Tahun 2018</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Windows User</cp:lastModifiedBy>
  <cp:revision>110</cp:revision>
  <dcterms:created xsi:type="dcterms:W3CDTF">2016-12-01T00:32:25Z</dcterms:created>
  <dcterms:modified xsi:type="dcterms:W3CDTF">2018-12-05T11:30:36Z</dcterms:modified>
</cp:coreProperties>
</file>