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  <p:sldMasterId id="2147483775" r:id="rId4"/>
  </p:sldMasterIdLst>
  <p:notesMasterIdLst>
    <p:notesMasterId r:id="rId40"/>
  </p:notesMasterIdLst>
  <p:sldIdLst>
    <p:sldId id="326" r:id="rId5"/>
    <p:sldId id="361" r:id="rId6"/>
    <p:sldId id="265" r:id="rId7"/>
    <p:sldId id="262" r:id="rId8"/>
    <p:sldId id="268" r:id="rId9"/>
    <p:sldId id="362" r:id="rId10"/>
    <p:sldId id="400" r:id="rId11"/>
    <p:sldId id="371" r:id="rId12"/>
    <p:sldId id="401" r:id="rId13"/>
    <p:sldId id="370" r:id="rId14"/>
    <p:sldId id="402" r:id="rId15"/>
    <p:sldId id="369" r:id="rId16"/>
    <p:sldId id="403" r:id="rId17"/>
    <p:sldId id="368" r:id="rId18"/>
    <p:sldId id="404" r:id="rId19"/>
    <p:sldId id="367" r:id="rId20"/>
    <p:sldId id="405" r:id="rId21"/>
    <p:sldId id="366" r:id="rId22"/>
    <p:sldId id="406" r:id="rId23"/>
    <p:sldId id="365" r:id="rId24"/>
    <p:sldId id="407" r:id="rId25"/>
    <p:sldId id="386" r:id="rId26"/>
    <p:sldId id="408" r:id="rId27"/>
    <p:sldId id="373" r:id="rId28"/>
    <p:sldId id="399" r:id="rId29"/>
    <p:sldId id="409" r:id="rId30"/>
    <p:sldId id="383" r:id="rId31"/>
    <p:sldId id="410" r:id="rId32"/>
    <p:sldId id="397" r:id="rId33"/>
    <p:sldId id="398" r:id="rId34"/>
    <p:sldId id="372" r:id="rId35"/>
    <p:sldId id="384" r:id="rId36"/>
    <p:sldId id="411" r:id="rId37"/>
    <p:sldId id="412" r:id="rId38"/>
    <p:sldId id="350" r:id="rId39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5F5"/>
    <a:srgbClr val="FFFFFF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29" autoAdjust="0"/>
    <p:restoredTop sz="84460" autoAdjust="0"/>
  </p:normalViewPr>
  <p:slideViewPr>
    <p:cSldViewPr snapToGrid="0">
      <p:cViewPr>
        <p:scale>
          <a:sx n="60" d="100"/>
          <a:sy n="60" d="100"/>
        </p:scale>
        <p:origin x="-1572" y="-246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RENCANAAN-PSI\SHARE_PK\@ANGGARAN_2020\2.%20Rakorbang_TA_2020\Data\Komposisi%20Anggar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pieChart>
        <c:varyColors val="1"/>
        <c:ser>
          <c:idx val="0"/>
          <c:order val="0"/>
          <c:tx>
            <c:strRef>
              <c:f>'Sheet1 (2)'!$B$116</c:f>
              <c:strCache>
                <c:ptCount val="1"/>
                <c:pt idx="0">
                  <c:v>Pagu Anggaran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 27.096.343.792</a:t>
                    </a:r>
                    <a:r>
                      <a:rPr lang="id-ID" sz="2000"/>
                      <a:t> (33.32 %)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/>
                      <a:t> 11.190.350.000</a:t>
                    </a:r>
                    <a:r>
                      <a:rPr lang="id-ID" sz="2000"/>
                      <a:t> (13.76%)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/>
                      <a:t> 3.054.993.000</a:t>
                    </a:r>
                    <a:r>
                      <a:rPr lang="id-ID" sz="2000"/>
                      <a:t> (3.76%)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/>
                      <a:t> 1.925.513.000</a:t>
                    </a:r>
                    <a:r>
                      <a:rPr lang="id-ID" sz="2000"/>
                      <a:t>(2.37%)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/>
                      <a:t> 2.174.118.000</a:t>
                    </a:r>
                    <a:r>
                      <a:rPr lang="id-ID" sz="2000"/>
                      <a:t>(2.67%)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/>
                      <a:t> 31.444.590.000</a:t>
                    </a:r>
                    <a:r>
                      <a:rPr lang="id-ID" sz="2000"/>
                      <a:t> (38.67%)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/>
                      <a:t> 4.425.127.000</a:t>
                    </a:r>
                    <a:r>
                      <a:rPr lang="id-ID" sz="2000"/>
                      <a:t> (5.44 %)</a:t>
                    </a:r>
                    <a:r>
                      <a:rPr lang="en-US" sz="2000"/>
                      <a:t>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id-ID"/>
              </a:p>
            </c:txPr>
            <c:showVal val="1"/>
            <c:showLeaderLines val="1"/>
          </c:dLbls>
          <c:cat>
            <c:strRef>
              <c:f>'Sheet1 (2)'!$A$117:$A$123</c:f>
              <c:strCache>
                <c:ptCount val="7"/>
                <c:pt idx="0">
                  <c:v>Operasional Perkantoran</c:v>
                </c:pt>
                <c:pt idx="1">
                  <c:v>Penelitian dan Pengabdian</c:v>
                </c:pt>
                <c:pt idx="2">
                  <c:v>Kurikulum</c:v>
                </c:pt>
                <c:pt idx="3">
                  <c:v>akreditasi</c:v>
                </c:pt>
                <c:pt idx="4">
                  <c:v>kemahasiswaan</c:v>
                </c:pt>
                <c:pt idx="5">
                  <c:v>SDM(Remunerasi)</c:v>
                </c:pt>
                <c:pt idx="6">
                  <c:v>Layanan Pendidikan</c:v>
                </c:pt>
              </c:strCache>
            </c:strRef>
          </c:cat>
          <c:val>
            <c:numRef>
              <c:f>'Sheet1 (2)'!$B$117:$B$123</c:f>
              <c:numCache>
                <c:formatCode>_(* #,##0_);_(* \(#,##0\);_(* "-"_);_(@_)</c:formatCode>
                <c:ptCount val="7"/>
                <c:pt idx="0">
                  <c:v>27096343792</c:v>
                </c:pt>
                <c:pt idx="1">
                  <c:v>11190350000</c:v>
                </c:pt>
                <c:pt idx="2">
                  <c:v>3054993000</c:v>
                </c:pt>
                <c:pt idx="3">
                  <c:v>1925513000</c:v>
                </c:pt>
                <c:pt idx="4">
                  <c:v>2174118000</c:v>
                </c:pt>
                <c:pt idx="5">
                  <c:v>31444590000</c:v>
                </c:pt>
                <c:pt idx="6">
                  <c:v>4425127000</c:v>
                </c:pt>
              </c:numCache>
            </c:numRef>
          </c:val>
        </c:ser>
        <c:ser>
          <c:idx val="1"/>
          <c:order val="1"/>
          <c:tx>
            <c:strRef>
              <c:f>'Sheet1 (2)'!$C$116</c:f>
              <c:strCache>
                <c:ptCount val="1"/>
                <c:pt idx="0">
                  <c:v>Prosentase</c:v>
                </c:pt>
              </c:strCache>
            </c:strRef>
          </c:tx>
          <c:cat>
            <c:strRef>
              <c:f>'Sheet1 (2)'!$A$117:$A$123</c:f>
              <c:strCache>
                <c:ptCount val="7"/>
                <c:pt idx="0">
                  <c:v>Operasional Perkantoran</c:v>
                </c:pt>
                <c:pt idx="1">
                  <c:v>Penelitian dan Pengabdian</c:v>
                </c:pt>
                <c:pt idx="2">
                  <c:v>Kurikulum</c:v>
                </c:pt>
                <c:pt idx="3">
                  <c:v>akreditasi</c:v>
                </c:pt>
                <c:pt idx="4">
                  <c:v>kemahasiswaan</c:v>
                </c:pt>
                <c:pt idx="5">
                  <c:v>SDM(Remunerasi)</c:v>
                </c:pt>
                <c:pt idx="6">
                  <c:v>Layanan Pendidikan</c:v>
                </c:pt>
              </c:strCache>
            </c:strRef>
          </c:cat>
          <c:val>
            <c:numRef>
              <c:f>'Sheet1 (2)'!$C$117:$C$123</c:f>
              <c:numCache>
                <c:formatCode>0.00%</c:formatCode>
                <c:ptCount val="7"/>
                <c:pt idx="0">
                  <c:v>0.33324313066872863</c:v>
                </c:pt>
                <c:pt idx="1">
                  <c:v>0.13762400181753673</c:v>
                </c:pt>
                <c:pt idx="2">
                  <c:v>3.7571690088742726E-2</c:v>
                </c:pt>
                <c:pt idx="3">
                  <c:v>2.3680832557667165E-2</c:v>
                </c:pt>
                <c:pt idx="4">
                  <c:v>2.6738289649880412E-2</c:v>
                </c:pt>
                <c:pt idx="5">
                  <c:v>0.38671983551110528</c:v>
                </c:pt>
                <c:pt idx="6">
                  <c:v>5.4422219706339037E-2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825359744123628"/>
          <c:y val="0.15805852399539042"/>
          <c:w val="0.26705504253386486"/>
          <c:h val="0.70207811917151364"/>
        </c:manualLayout>
      </c:layout>
      <c:txPr>
        <a:bodyPr/>
        <a:lstStyle/>
        <a:p>
          <a:pPr>
            <a:defRPr sz="2000"/>
          </a:pPr>
          <a:endParaRPr lang="id-ID"/>
        </a:p>
      </c:txPr>
    </c:legend>
    <c:plotVisOnly val="1"/>
  </c:chart>
  <c:spPr>
    <a:ln>
      <a:solidFill>
        <a:schemeClr val="accent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pPr/>
              <a:t>2018/12/6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5923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0215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5477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9914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</a:t>
            </a:r>
            <a:r>
              <a:rPr kumimoji="1" lang="en-US" altLang="ja-JP" baseline="0" dirty="0"/>
              <a:t> Slide Master</a:t>
            </a:r>
          </a:p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Double click to edit the pie</a:t>
            </a:r>
          </a:p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7046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0912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1992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95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8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8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2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371510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xmlns="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371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8578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6326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7563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804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  <p:sldLayoutId id="2147483806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5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umas@undiksha.ac.id" TargetMode="External"/><Relationship Id="rId2" Type="http://schemas.openxmlformats.org/officeDocument/2006/relationships/hyperlink" Target="http://undiksha.ac.id/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Perencanaan-psi\share_pk\@ANGGARAN_2020\2.%20Rakorbang_TA_2020\Data\jurnal_ilmiah_1_LABA.xls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rektor-wisuda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23" b="423"/>
          <a:stretch>
            <a:fillRect/>
          </a:stretch>
        </p:blipFill>
        <p:spPr>
          <a:xfrm>
            <a:off x="2095501" y="0"/>
            <a:ext cx="13057414" cy="10287000"/>
          </a:xfrm>
        </p:spPr>
      </p:pic>
      <p:sp>
        <p:nvSpPr>
          <p:cNvPr id="24" name="テキスト プレースホルダー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0" y="4341586"/>
            <a:ext cx="7235167" cy="331238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7200" dirty="0" smtClean="0">
                <a:solidFill>
                  <a:srgbClr val="002060"/>
                </a:solidFill>
              </a:rPr>
              <a:t>KINERJA UNDIKSHA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 err="1" smtClean="0"/>
              <a:t>Nyoman</a:t>
            </a:r>
            <a:r>
              <a:rPr lang="en-US" altLang="ja-JP" sz="7200" dirty="0" smtClean="0"/>
              <a:t> </a:t>
            </a:r>
            <a:r>
              <a:rPr lang="en-US" altLang="ja-JP" sz="7200" dirty="0" err="1" smtClean="0"/>
              <a:t>Jampel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 smtClean="0"/>
              <a:t>R E K T O R</a:t>
            </a:r>
            <a:endParaRPr kumimoji="1" lang="ja-JP" altLang="en-US" sz="7200" dirty="0">
              <a:latin typeface="Route 159 Bold" pitchFamily="50" charset="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43"/>
          </p:nvPr>
        </p:nvSpPr>
        <p:spPr>
          <a:xfrm rot="4250327">
            <a:off x="11120372" y="3321997"/>
            <a:ext cx="10698970" cy="3718196"/>
          </a:xfrm>
        </p:spPr>
        <p:txBody>
          <a:bodyPr/>
          <a:lstStyle/>
          <a:p>
            <a:pPr algn="ctr"/>
            <a:r>
              <a:rPr kumimoji="1" lang="en-US" altLang="ja-JP" sz="14200" dirty="0" smtClean="0">
                <a:solidFill>
                  <a:srgbClr val="FF0000"/>
                </a:solidFill>
              </a:rPr>
              <a:t>EVALUASI</a:t>
            </a:r>
            <a:endParaRPr kumimoji="1" lang="ja-JP" altLang="en-US" sz="14200" dirty="0">
              <a:solidFill>
                <a:srgbClr val="FF0000"/>
              </a:solidFill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44"/>
          </p:nvPr>
        </p:nvSpPr>
        <p:spPr>
          <a:xfrm>
            <a:off x="685800" y="6542877"/>
            <a:ext cx="5910737" cy="11509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28067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9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891" r="2089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431238" y="143720"/>
            <a:ext cx="8855175" cy="1203151"/>
          </a:xfrm>
        </p:spPr>
        <p:txBody>
          <a:bodyPr>
            <a:noAutofit/>
          </a:bodyPr>
          <a:lstStyle/>
          <a:p>
            <a:r>
              <a:rPr lang="en-US" altLang="ja-JP" sz="4400" dirty="0" err="1" smtClean="0"/>
              <a:t>Fakultas</a:t>
            </a:r>
            <a:r>
              <a:rPr kumimoji="1" lang="en-US" altLang="ja-JP" sz="4400" dirty="0" smtClean="0"/>
              <a:t> </a:t>
            </a:r>
            <a:r>
              <a:rPr lang="en-US" altLang="ja-JP" sz="4400" dirty="0" smtClean="0">
                <a:solidFill>
                  <a:schemeClr val="accent1"/>
                </a:solidFill>
                <a:latin typeface="Route 159 Bold" pitchFamily="50" charset="0"/>
              </a:rPr>
              <a:t>B</a:t>
            </a:r>
            <a:r>
              <a:rPr lang="id-ID" altLang="ja-JP" sz="4400" dirty="0" smtClean="0">
                <a:solidFill>
                  <a:schemeClr val="accent1"/>
                </a:solidFill>
                <a:latin typeface="Route 159 Bold" pitchFamily="50" charset="0"/>
              </a:rPr>
              <a:t>ahasa dan </a:t>
            </a:r>
            <a:r>
              <a:rPr lang="en-US" altLang="ja-JP" sz="4400" dirty="0" smtClean="0">
                <a:solidFill>
                  <a:schemeClr val="accent1"/>
                </a:solidFill>
                <a:latin typeface="Route 159 Bold" pitchFamily="50" charset="0"/>
              </a:rPr>
              <a:t>S</a:t>
            </a:r>
            <a:r>
              <a:rPr lang="id-ID" altLang="ja-JP" sz="4400" dirty="0" smtClean="0">
                <a:solidFill>
                  <a:schemeClr val="accent1"/>
                </a:solidFill>
                <a:latin typeface="Route 159 Bold" pitchFamily="50" charset="0"/>
              </a:rPr>
              <a:t>eni</a:t>
            </a:r>
            <a:endParaRPr kumimoji="1" lang="ja-JP" altLang="en-US" sz="44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9" y="3199284"/>
            <a:ext cx="7994573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9.048.150.000,-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 8.632.325.000,-</a:t>
            </a:r>
            <a:r>
              <a:rPr lang="en-US" altLang="ja-JP" dirty="0" smtClean="0"/>
              <a:t>   (</a:t>
            </a:r>
            <a:r>
              <a:rPr lang="id-ID" altLang="ja-JP" dirty="0" smtClean="0"/>
              <a:t> 95,4</a:t>
            </a:r>
            <a:r>
              <a:rPr lang="en-US" altLang="ja-JP" dirty="0" smtClean="0"/>
              <a:t>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2.013.868.350,-</a:t>
            </a:r>
            <a:r>
              <a:rPr lang="en-US" altLang="ja-JP" dirty="0" smtClean="0"/>
              <a:t> (</a:t>
            </a:r>
            <a:r>
              <a:rPr lang="id-ID" altLang="ja-JP" dirty="0" smtClean="0"/>
              <a:t> 77,43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 dari Pagu =Rp. 2.600.784.000,- 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di Tahun 2018</a:t>
            </a:r>
            <a:endParaRPr kumimoji="1" lang="ja-JP" altLang="en-US" sz="25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2"/>
            <a:ext cx="7702927" cy="1163224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 </a:t>
            </a:r>
            <a:r>
              <a:rPr kumimoji="1" lang="en-US" altLang="ja-JP" dirty="0" err="1" smtClean="0"/>
              <a:t>Publikasi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 Jurnal Terakreditasi = 2</a:t>
            </a:r>
          </a:p>
          <a:p>
            <a:r>
              <a:rPr lang="id-ID" altLang="ja-JP" dirty="0" smtClean="0"/>
              <a:t> A = - ; B = 6 ; C = 1 	    Nasional = 1 ; International = 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27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4 org 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30 dosen</a:t>
            </a:r>
          </a:p>
          <a:p>
            <a:r>
              <a:rPr lang="id-ID" altLang="ja-JP" dirty="0" smtClean="0"/>
              <a:t>Nas. = 2    ; Int. = 2               Dosen Guru Besar = 11 dosen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810" y="3913321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821816" y="1302856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2237394" y="982649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772967" y="2818171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347.998.000,-   (13.38%)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202.500.000,-   (7.79%)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111.000.000,-  (4.27%)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119.195.000,-  (4.58%)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24.000.000,-  (0.92%)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367.254.000,- (14.12%)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670.710.000,- (25.79%)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115.000.000,- (4.42%)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222.927.000,- (8.57%)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215.412.000,- (8.28%)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2227566" y="1975685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4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8409" r="840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431238" y="246956"/>
            <a:ext cx="10685562" cy="1203151"/>
          </a:xfrm>
        </p:spPr>
        <p:txBody>
          <a:bodyPr>
            <a:noAutofit/>
          </a:bodyPr>
          <a:lstStyle/>
          <a:p>
            <a:r>
              <a:rPr lang="en-US" altLang="ja-JP" sz="3600" dirty="0" err="1" smtClean="0"/>
              <a:t>Fakultas</a:t>
            </a:r>
            <a:r>
              <a:rPr kumimoji="1" lang="en-US" altLang="ja-JP" sz="3600" dirty="0" smtClean="0"/>
              <a:t> </a:t>
            </a:r>
            <a:r>
              <a:rPr lang="en-US" altLang="ja-JP" sz="3600" dirty="0" smtClean="0">
                <a:solidFill>
                  <a:schemeClr val="accent1"/>
                </a:solidFill>
                <a:latin typeface="Route 159 Bold" pitchFamily="50" charset="0"/>
              </a:rPr>
              <a:t>H</a:t>
            </a:r>
            <a:r>
              <a:rPr lang="id-ID" altLang="ja-JP" sz="3600" dirty="0" smtClean="0">
                <a:solidFill>
                  <a:schemeClr val="accent1"/>
                </a:solidFill>
                <a:latin typeface="Route 159 Bold" pitchFamily="50" charset="0"/>
              </a:rPr>
              <a:t>ukum dan </a:t>
            </a:r>
            <a:r>
              <a:rPr lang="en-US" altLang="ja-JP" sz="3600" dirty="0" smtClean="0">
                <a:solidFill>
                  <a:schemeClr val="accent1"/>
                </a:solidFill>
                <a:latin typeface="Route 159 Bold" pitchFamily="50" charset="0"/>
              </a:rPr>
              <a:t>I</a:t>
            </a:r>
            <a:r>
              <a:rPr lang="id-ID" altLang="ja-JP" sz="3600" dirty="0" smtClean="0">
                <a:solidFill>
                  <a:schemeClr val="accent1"/>
                </a:solidFill>
                <a:latin typeface="Route 159 Bold" pitchFamily="50" charset="0"/>
              </a:rPr>
              <a:t>lmu </a:t>
            </a:r>
            <a:r>
              <a:rPr lang="en-US" altLang="ja-JP" sz="3600" dirty="0" smtClean="0">
                <a:solidFill>
                  <a:schemeClr val="accent1"/>
                </a:solidFill>
                <a:latin typeface="Route 159 Bold" pitchFamily="50" charset="0"/>
              </a:rPr>
              <a:t>S</a:t>
            </a:r>
            <a:r>
              <a:rPr lang="id-ID" altLang="ja-JP" sz="3600" dirty="0" smtClean="0">
                <a:solidFill>
                  <a:schemeClr val="accent1"/>
                </a:solidFill>
                <a:latin typeface="Route 159 Bold" pitchFamily="50" charset="0"/>
              </a:rPr>
              <a:t>osial</a:t>
            </a:r>
            <a:endParaRPr kumimoji="1" lang="ja-JP" altLang="en-US" sz="36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4.366.750.000,-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4.297.900.000,-</a:t>
            </a:r>
            <a:r>
              <a:rPr lang="en-US" altLang="ja-JP" dirty="0" smtClean="0"/>
              <a:t>  (</a:t>
            </a:r>
            <a:r>
              <a:rPr lang="id-ID" altLang="ja-JP" dirty="0" smtClean="0"/>
              <a:t>98,4</a:t>
            </a:r>
            <a:r>
              <a:rPr lang="en-US" altLang="ja-JP" dirty="0" smtClean="0"/>
              <a:t>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1.164.040.328,-</a:t>
            </a:r>
            <a:r>
              <a:rPr lang="en-US" altLang="ja-JP" dirty="0" smtClean="0"/>
              <a:t> (</a:t>
            </a:r>
            <a:r>
              <a:rPr lang="id-ID" altLang="ja-JP" dirty="0" smtClean="0"/>
              <a:t> 78,86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dari Pagu = Rp. 1.475.994.000,- 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di Tahun 2018</a:t>
            </a:r>
            <a:endParaRPr kumimoji="1" lang="ja-JP" altLang="en-US" sz="25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1"/>
            <a:ext cx="7702927" cy="1194755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</a:t>
            </a:r>
            <a:r>
              <a:rPr kumimoji="1" lang="en-US" altLang="ja-JP" dirty="0" err="1" smtClean="0"/>
              <a:t>Publikasi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 Jurnal Terakreditasi </a:t>
            </a:r>
            <a:r>
              <a:rPr kumimoji="1" lang="en-US" altLang="ja-JP" dirty="0" smtClean="0"/>
              <a:t>=</a:t>
            </a:r>
            <a:r>
              <a:rPr kumimoji="1" lang="id-ID" altLang="ja-JP" dirty="0" smtClean="0"/>
              <a:t>  0</a:t>
            </a:r>
          </a:p>
          <a:p>
            <a:r>
              <a:rPr lang="id-ID" altLang="ja-JP" dirty="0" smtClean="0"/>
              <a:t> A = 2 ; B = 2 ; C = 3	    Nasional = 0 ; International = 0</a:t>
            </a:r>
            <a:endParaRPr kumimoji="1" lang="id-ID" altLang="ja-JP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7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15 org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19 dosen</a:t>
            </a:r>
          </a:p>
          <a:p>
            <a:r>
              <a:rPr lang="id-ID" altLang="ja-JP" dirty="0" smtClean="0"/>
              <a:t>Nas. = 15    ; Int. = -               Dosen Guru Besar = 6 dosen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6538" y="3839579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821816" y="1302856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824439" y="1292366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360012" y="3127888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199.343.000,-   (13.51%)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 164.000.000,-   (11.11%)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100.000.000,-    (6.78%)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186.001.000,-  (12.60%)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29.000.000,-  (1.96%)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150.000.000,- (10.16%)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147.000.000,- (9.96%)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        -          ,- (0 %)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272.244.000,- (18.44%)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151.221.000,- (10.25%)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814611" y="2285402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2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3054" r="305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431238" y="246956"/>
            <a:ext cx="9154474" cy="1203151"/>
          </a:xfrm>
        </p:spPr>
        <p:txBody>
          <a:bodyPr>
            <a:noAutofit/>
          </a:bodyPr>
          <a:lstStyle/>
          <a:p>
            <a:r>
              <a:rPr lang="en-US" altLang="ja-JP" sz="3500" dirty="0" err="1" smtClean="0"/>
              <a:t>Fakultas</a:t>
            </a:r>
            <a:r>
              <a:rPr kumimoji="1" lang="en-US" altLang="ja-JP" sz="3500" dirty="0" smtClean="0"/>
              <a:t> </a:t>
            </a:r>
            <a:r>
              <a:rPr kumimoji="1" lang="id-ID" altLang="ja-JP" sz="3500" dirty="0" smtClean="0">
                <a:solidFill>
                  <a:schemeClr val="accent1"/>
                </a:solidFill>
                <a:latin typeface="Route 159 Bold" pitchFamily="50" charset="0"/>
              </a:rPr>
              <a:t>Olahraga dan </a:t>
            </a:r>
            <a:r>
              <a:rPr lang="en-US" altLang="ja-JP" sz="3500" dirty="0" smtClean="0">
                <a:solidFill>
                  <a:schemeClr val="accent1"/>
                </a:solidFill>
                <a:latin typeface="Route 159 Bold" pitchFamily="50" charset="0"/>
              </a:rPr>
              <a:t>K</a:t>
            </a:r>
            <a:r>
              <a:rPr lang="id-ID" altLang="ja-JP" sz="3500" dirty="0" smtClean="0">
                <a:solidFill>
                  <a:schemeClr val="accent1"/>
                </a:solidFill>
                <a:latin typeface="Route 159 Bold" pitchFamily="50" charset="0"/>
              </a:rPr>
              <a:t>esehatan</a:t>
            </a:r>
            <a:endParaRPr kumimoji="1" lang="ja-JP" altLang="en-US" sz="35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8" y="3199284"/>
            <a:ext cx="8567145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2.612.300.000,-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3.023.575.000,-</a:t>
            </a:r>
            <a:r>
              <a:rPr lang="en-US" altLang="ja-JP" dirty="0" smtClean="0"/>
              <a:t>   (</a:t>
            </a:r>
            <a:r>
              <a:rPr lang="id-ID" altLang="ja-JP" dirty="0" smtClean="0"/>
              <a:t>115,7%)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810.281.170</a:t>
            </a:r>
            <a:r>
              <a:rPr lang="en-US" altLang="ja-JP" dirty="0" smtClean="0"/>
              <a:t> (</a:t>
            </a:r>
            <a:r>
              <a:rPr lang="id-ID" altLang="ja-JP" dirty="0" smtClean="0"/>
              <a:t>62,5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     dari Pagu = Rp 1.296.477.000,-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di Tahun 2018</a:t>
            </a:r>
            <a:endParaRPr kumimoji="1" lang="ja-JP" altLang="en-US" sz="25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2"/>
            <a:ext cx="7702927" cy="1163224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 </a:t>
            </a:r>
            <a:r>
              <a:rPr kumimoji="1" lang="en-US" altLang="ja-JP" dirty="0" err="1" smtClean="0"/>
              <a:t>Publikasi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 Jurnal Terakreditasi </a:t>
            </a:r>
            <a:r>
              <a:rPr kumimoji="1" lang="en-US" altLang="ja-JP" dirty="0" smtClean="0"/>
              <a:t>=</a:t>
            </a:r>
            <a:r>
              <a:rPr kumimoji="1" lang="id-ID" altLang="ja-JP" dirty="0" smtClean="0"/>
              <a:t> 3 </a:t>
            </a:r>
          </a:p>
          <a:p>
            <a:r>
              <a:rPr lang="id-ID" altLang="ja-JP" dirty="0" smtClean="0"/>
              <a:t>A = 1 ; B = 2 ; C = 1 	    Nasional = 0 ; Interntional = 3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27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 26 org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12 dosen</a:t>
            </a:r>
          </a:p>
          <a:p>
            <a:r>
              <a:rPr lang="id-ID" altLang="ja-JP" dirty="0" smtClean="0"/>
              <a:t>Nas. = 25    ; Int. = 1               Dosen Guru Besar = 2 dosen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7209" y="3844495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821816" y="1302856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558968" y="1115385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094541" y="2950907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156.474.000,-   (12.07%)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 168.983.000,-   (13.03%)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   60.000.000 ,-    (4.63%)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    39.125.000,-  (3.02%)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 30.000.000,-  (2.31%)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169.500.000,- (13.07%)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211.912.000,- (16.35%)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        -          ,- (0 %)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    20.000.000,- (1.54%)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     85.678.000,- (6.61%)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549140" y="2108421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3.jpe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254" r="1625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431238" y="246956"/>
            <a:ext cx="8855175" cy="1203151"/>
          </a:xfrm>
        </p:spPr>
        <p:txBody>
          <a:bodyPr>
            <a:noAutofit/>
          </a:bodyPr>
          <a:lstStyle/>
          <a:p>
            <a:r>
              <a:rPr lang="en-US" altLang="ja-JP" sz="4000" dirty="0" err="1" smtClean="0"/>
              <a:t>Fakultas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>
                <a:solidFill>
                  <a:schemeClr val="accent1"/>
                </a:solidFill>
                <a:latin typeface="Route 159 Bold" pitchFamily="50" charset="0"/>
              </a:rPr>
              <a:t>T</a:t>
            </a:r>
            <a:r>
              <a:rPr lang="id-ID" altLang="ja-JP" sz="4000" dirty="0" smtClean="0">
                <a:solidFill>
                  <a:schemeClr val="accent1"/>
                </a:solidFill>
                <a:latin typeface="Route 159 Bold" pitchFamily="50" charset="0"/>
              </a:rPr>
              <a:t>eknik dan </a:t>
            </a:r>
            <a:r>
              <a:rPr lang="en-US" altLang="ja-JP" sz="4000" dirty="0" smtClean="0">
                <a:solidFill>
                  <a:schemeClr val="accent1"/>
                </a:solidFill>
                <a:latin typeface="Route 159 Bold" pitchFamily="50" charset="0"/>
              </a:rPr>
              <a:t>K</a:t>
            </a:r>
            <a:r>
              <a:rPr lang="id-ID" altLang="ja-JP" sz="4000" dirty="0" smtClean="0">
                <a:solidFill>
                  <a:schemeClr val="accent1"/>
                </a:solidFill>
                <a:latin typeface="Route 159 Bold" pitchFamily="50" charset="0"/>
              </a:rPr>
              <a:t>ejuruan</a:t>
            </a:r>
            <a:endParaRPr kumimoji="1" lang="ja-JP" altLang="en-US" sz="40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4.854.600.000,-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5.572.050.000,-</a:t>
            </a:r>
            <a:r>
              <a:rPr lang="en-US" altLang="ja-JP" dirty="0" smtClean="0"/>
              <a:t> (</a:t>
            </a:r>
            <a:r>
              <a:rPr lang="id-ID" altLang="ja-JP" dirty="0" smtClean="0"/>
              <a:t>114,8</a:t>
            </a:r>
            <a:r>
              <a:rPr lang="en-US" altLang="ja-JP" dirty="0" smtClean="0"/>
              <a:t>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1.237.895.367,- </a:t>
            </a:r>
            <a:r>
              <a:rPr lang="en-US" altLang="ja-JP" dirty="0" smtClean="0"/>
              <a:t>(</a:t>
            </a:r>
            <a:r>
              <a:rPr lang="id-ID" altLang="ja-JP" dirty="0" smtClean="0"/>
              <a:t>91,05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  dari Pagu = Rp. 1.359.570.000,-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ditahun 2018</a:t>
            </a:r>
            <a:endParaRPr kumimoji="1" lang="ja-JP" altLang="en-US" sz="25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1"/>
            <a:ext cx="7702927" cy="1494301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 </a:t>
            </a:r>
            <a:r>
              <a:rPr kumimoji="1" lang="en-US" altLang="ja-JP" dirty="0" err="1" smtClean="0"/>
              <a:t>Publikasi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 Jurnal Terakreditasi </a:t>
            </a:r>
            <a:r>
              <a:rPr kumimoji="1" lang="en-US" altLang="ja-JP" dirty="0" smtClean="0"/>
              <a:t>=</a:t>
            </a:r>
            <a:r>
              <a:rPr kumimoji="1" lang="id-ID" altLang="ja-JP" dirty="0" smtClean="0"/>
              <a:t> 7</a:t>
            </a:r>
          </a:p>
          <a:p>
            <a:r>
              <a:rPr lang="id-ID" altLang="ja-JP" dirty="0" smtClean="0"/>
              <a:t>A  =  - ; B = 6 ; C = 2	   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Nasional= 0 ; International = 7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27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9 org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16 dosen</a:t>
            </a:r>
          </a:p>
          <a:p>
            <a:r>
              <a:rPr lang="id-ID" altLang="ja-JP" dirty="0" smtClean="0"/>
              <a:t>Nas. = 9    ; Int. = -               Dosen Guru Besar = 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7209" y="3844495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062706" y="120453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706452" y="1144882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242025" y="2980404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214.720.000,-   (15.79%)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 202.500.000,-   (14.89%)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   50.000.000 ,-    (3.68%)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      7.500.000,-    (0.55%)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           -        ,-    (0 %)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204.500.000,-   (15.04%)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232.037.000,- (17.07%)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        -          ,- (0 %)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	Rp.             -          ,- (0 %)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   133.644.000,- (9.83%)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696624" y="2137918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5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6258" r="625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Fakultas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E</a:t>
            </a:r>
            <a:r>
              <a:rPr lang="id-ID" altLang="ja-JP" dirty="0" smtClean="0">
                <a:solidFill>
                  <a:schemeClr val="accent1"/>
                </a:solidFill>
                <a:latin typeface="Route 159 Bold" pitchFamily="50" charset="0"/>
              </a:rPr>
              <a:t>konomi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9" y="3199284"/>
            <a:ext cx="8249754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12.116.400.000,-</a:t>
            </a:r>
            <a:r>
              <a:rPr lang="en-US" altLang="ja-JP" dirty="0" smtClean="0"/>
              <a:t> </a:t>
            </a:r>
            <a:r>
              <a:rPr lang="id-ID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 14.378.875.000,- (118,7</a:t>
            </a:r>
            <a:r>
              <a:rPr lang="en-US" altLang="ja-JP" dirty="0" smtClean="0"/>
              <a:t>.%)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3.478.727.336,- </a:t>
            </a:r>
            <a:r>
              <a:rPr lang="en-US" altLang="ja-JP" dirty="0" smtClean="0"/>
              <a:t>(</a:t>
            </a:r>
            <a:r>
              <a:rPr lang="id-ID" altLang="ja-JP" dirty="0" smtClean="0"/>
              <a:t>88,00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dari Pagu = Rp. 3.953.018.000,-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ditahun 2018</a:t>
            </a:r>
            <a:endParaRPr kumimoji="1" lang="ja-JP" altLang="en-US" sz="25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1"/>
            <a:ext cx="7702927" cy="989803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 </a:t>
            </a:r>
            <a:r>
              <a:rPr kumimoji="1" lang="en-US" altLang="ja-JP" dirty="0" err="1" smtClean="0"/>
              <a:t>Publikasi</a:t>
            </a:r>
            <a:r>
              <a:rPr kumimoji="1" lang="id-ID" altLang="ja-JP" dirty="0" smtClean="0"/>
              <a:t> jurnal terakreditasi </a:t>
            </a:r>
            <a:r>
              <a:rPr kumimoji="1" lang="en-US" altLang="ja-JP" dirty="0" smtClean="0"/>
              <a:t>=</a:t>
            </a:r>
            <a:r>
              <a:rPr kumimoji="1" lang="id-ID" altLang="ja-JP" dirty="0" smtClean="0"/>
              <a:t> 2  </a:t>
            </a:r>
          </a:p>
          <a:p>
            <a:r>
              <a:rPr lang="id-ID" altLang="ja-JP" dirty="0" smtClean="0"/>
              <a:t>A = - ; B = 5 ; C = -	    Nasional =  2 ; International = 0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27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8 org 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10 dosen</a:t>
            </a:r>
          </a:p>
          <a:p>
            <a:r>
              <a:rPr lang="id-ID" altLang="ja-JP" dirty="0" smtClean="0"/>
              <a:t>Nas. = 6    ; Int. = 2               Dosen Guru Besar = 1 dosen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8938" y="3918237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062706" y="120453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485226" y="1071140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020799" y="2906662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190.138.000,-   (4.81%)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 858.200.000,-   (21.71%)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 181.100.000 ,-    (4.58%)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  953.800.000,-    (24.13%)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120.000.000,-    (3.04 %)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504.570.000,-   (12.76%)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506.700.000,- (12.82%)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62.500.000,- (1.58 %)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  225.930.000,- (5.72 %)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   278.080.000,- (7.03%)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475398" y="2064176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VISI </a:t>
            </a:r>
            <a:r>
              <a:rPr kumimoji="1" lang="en-US" altLang="ja-JP" dirty="0" smtClean="0">
                <a:latin typeface="Route 159 Bold" pitchFamily="50" charset="0"/>
              </a:rPr>
              <a:t>UNDIKSHA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9414933" y="3561677"/>
            <a:ext cx="7801914" cy="3701271"/>
          </a:xfrm>
        </p:spPr>
        <p:txBody>
          <a:bodyPr>
            <a:noAutofit/>
          </a:bodyPr>
          <a:lstStyle/>
          <a:p>
            <a:r>
              <a:rPr lang="en-US" altLang="ja-JP" sz="4400" i="1" dirty="0" err="1" smtClean="0">
                <a:solidFill>
                  <a:schemeClr val="tx1"/>
                </a:solidFill>
              </a:rPr>
              <a:t>Menjadi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Universitas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Unggul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Berlandaskan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Falsafah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Tri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Hita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Karana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di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Asia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pada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</a:t>
            </a:r>
            <a:r>
              <a:rPr lang="en-US" altLang="ja-JP" sz="4400" i="1" dirty="0" err="1" smtClean="0">
                <a:solidFill>
                  <a:schemeClr val="tx1"/>
                </a:solidFill>
              </a:rPr>
              <a:t>Tahun</a:t>
            </a:r>
            <a:r>
              <a:rPr lang="en-US" altLang="ja-JP" sz="4400" i="1" dirty="0" smtClean="0">
                <a:solidFill>
                  <a:schemeClr val="tx1"/>
                </a:solidFill>
              </a:rPr>
              <a:t> 2045</a:t>
            </a:r>
            <a:endParaRPr kumimoji="1" lang="ja-JP" altLang="en-US" sz="4400" i="1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32312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6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09" r="190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ja-JP" dirty="0" smtClean="0">
                <a:solidFill>
                  <a:schemeClr val="accent1"/>
                </a:solidFill>
                <a:latin typeface="Route 159 Bold" pitchFamily="50" charset="0"/>
              </a:rPr>
              <a:t>P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ASCA</a:t>
            </a:r>
            <a:r>
              <a:rPr lang="id-ID" altLang="ja-JP" dirty="0" smtClean="0">
                <a:solidFill>
                  <a:schemeClr val="accent1"/>
                </a:solidFill>
                <a:latin typeface="Route 159 Bold" pitchFamily="50" charset="0"/>
              </a:rPr>
              <a:t>SARJANA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9" y="3199284"/>
            <a:ext cx="8249754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8.793.725.000,-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 9.944.025.000,-</a:t>
            </a:r>
            <a:r>
              <a:rPr lang="en-US" altLang="ja-JP" dirty="0" smtClean="0"/>
              <a:t>   (</a:t>
            </a:r>
            <a:r>
              <a:rPr lang="id-ID" altLang="ja-JP" dirty="0" smtClean="0"/>
              <a:t>113,1</a:t>
            </a:r>
            <a:r>
              <a:rPr lang="en-US" altLang="ja-JP" dirty="0" smtClean="0"/>
              <a:t>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2.724.270.465,-</a:t>
            </a:r>
            <a:r>
              <a:rPr lang="en-US" altLang="ja-JP" dirty="0" smtClean="0"/>
              <a:t> (</a:t>
            </a:r>
            <a:r>
              <a:rPr lang="id-ID" altLang="ja-JP" dirty="0" smtClean="0"/>
              <a:t>78,16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dari Pagu = Rp. 3.485.365.000,-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 </a:t>
            </a:r>
            <a:r>
              <a:rPr lang="id-ID" altLang="ja-JP" dirty="0" smtClean="0"/>
              <a:t>-</a:t>
            </a:r>
            <a:r>
              <a:rPr lang="en-US" altLang="ja-JP" dirty="0" smtClean="0"/>
              <a:t>  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= </a:t>
            </a:r>
            <a:r>
              <a:rPr lang="id-ID" altLang="ja-JP" dirty="0" smtClean="0"/>
              <a:t>-</a:t>
            </a:r>
            <a:endParaRPr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1"/>
            <a:ext cx="7702927" cy="1038625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lang="id-ID" altLang="ja-JP" dirty="0" smtClean="0"/>
              <a:t>Prodi</a:t>
            </a:r>
            <a:r>
              <a:rPr kumimoji="1" lang="en-US" altLang="ja-JP" dirty="0" smtClean="0"/>
              <a:t> </a:t>
            </a:r>
            <a:endParaRPr kumimoji="1" lang="id-ID" altLang="ja-JP" dirty="0" smtClean="0"/>
          </a:p>
          <a:p>
            <a:r>
              <a:rPr lang="id-ID" altLang="ja-JP" dirty="0" smtClean="0"/>
              <a:t>A = - ; B = 11 ; C = 2</a:t>
            </a:r>
            <a:r>
              <a:rPr kumimoji="1" lang="en-US" altLang="ja-JP" dirty="0" smtClean="0"/>
              <a:t>                    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1957" y="3918237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062706" y="120453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898180" y="864663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433753" y="2700185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342.207.000,-   (9.82%)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 520.000.000,-   (14.92%)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 224.000.000 ,-    (6.43%)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 327.946.000,-    (9.41%)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144.574.000,-    (4.15 %)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         -           ,-   (0%)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130.618.000,- (3.75%)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  4.840.000,- (0.14 %)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    65.472.000,- (1.88 %)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   173.144.000,- (4.97%)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888352" y="1857699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2" r="11082"/>
          <a:stretch>
            <a:fillRect/>
          </a:stretch>
        </p:blipFill>
        <p:spPr>
          <a:xfrm>
            <a:off x="-1" y="0"/>
            <a:ext cx="9088017" cy="10287000"/>
          </a:xfr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Fakultas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Kedokteran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9" y="3199284"/>
            <a:ext cx="8249754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id-ID" altLang="ja-JP" dirty="0" smtClean="0"/>
              <a:t>(belum ada)-</a:t>
            </a:r>
            <a:r>
              <a:rPr lang="en-US" altLang="ja-JP" dirty="0" smtClean="0"/>
              <a:t> </a:t>
            </a:r>
            <a:r>
              <a:rPr lang="id-ID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 952.000.000,-</a:t>
            </a:r>
            <a:r>
              <a:rPr lang="en-US" altLang="ja-JP" dirty="0" smtClean="0"/>
              <a:t>   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384.110.000,-</a:t>
            </a:r>
            <a:r>
              <a:rPr lang="en-US" altLang="ja-JP" dirty="0" smtClean="0"/>
              <a:t> (</a:t>
            </a:r>
            <a:r>
              <a:rPr lang="id-ID" altLang="ja-JP" dirty="0" smtClean="0"/>
              <a:t>17,56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dari Pagu = Rp. 2.187.743.000,-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Publikasi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1"/>
            <a:ext cx="7702927" cy="1097619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 </a:t>
            </a:r>
            <a:r>
              <a:rPr kumimoji="1" lang="en-US" altLang="ja-JP" dirty="0" err="1" smtClean="0"/>
              <a:t>Publikasi</a:t>
            </a:r>
            <a:r>
              <a:rPr kumimoji="1" lang="en-US" altLang="ja-JP" dirty="0" smtClean="0"/>
              <a:t> = </a:t>
            </a:r>
            <a:r>
              <a:rPr lang="id-ID" altLang="ja-JP" dirty="0" smtClean="0"/>
              <a:t>-</a:t>
            </a:r>
            <a:endParaRPr kumimoji="1" lang="id-ID" altLang="ja-JP" dirty="0" smtClean="0"/>
          </a:p>
          <a:p>
            <a:r>
              <a:rPr lang="id-ID" altLang="ja-JP" dirty="0" smtClean="0"/>
              <a:t>A = - ; B = - ; C = 2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26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             </a:t>
            </a:r>
            <a:r>
              <a:rPr lang="en-US" altLang="ja-JP" dirty="0" smtClean="0"/>
              <a:t>       </a:t>
            </a:r>
            <a:r>
              <a:rPr lang="id-ID" altLang="ja-JP" dirty="0" smtClean="0"/>
              <a:t>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2 dosen</a:t>
            </a:r>
          </a:p>
          <a:p>
            <a:r>
              <a:rPr lang="id-ID" altLang="ja-JP" dirty="0" smtClean="0"/>
              <a:t>Nas. = -    ; Int. = -               Dosen Guru Besar = 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699" y="385924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062706" y="120453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647458" y="1203876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-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183031" y="3039398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108.578.000,-   (4.96%)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   20.000.000,-   (0.91%)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           -        ,-    (0%)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   50.000.000 ,-  (2.29%)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        -          ,-   (0 %)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  25.000.000,-   (1.14%)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131.450.000,- (6.01%)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      -           ,-  (0 %)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1.645.614.000,-  (75.22%)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       30.000.000,- (1.37%)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637630" y="2196912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322" y="158468"/>
            <a:ext cx="16507876" cy="1203151"/>
          </a:xfrm>
        </p:spPr>
        <p:txBody>
          <a:bodyPr/>
          <a:lstStyle/>
          <a:p>
            <a:r>
              <a:rPr lang="en-US" altLang="ja-JP" dirty="0" err="1" smtClean="0"/>
              <a:t>Lembaga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P2M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 err="1" smtClean="0"/>
              <a:t>Daya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 err="1" smtClean="0"/>
              <a:t>Rp</a:t>
            </a:r>
            <a:r>
              <a:rPr kumimoji="1" lang="id-ID" altLang="ja-JP" dirty="0" smtClean="0"/>
              <a:t>. 4.450.784.388,- </a:t>
            </a:r>
            <a:r>
              <a:rPr kumimoji="1" lang="en-US" altLang="ja-JP" dirty="0" smtClean="0"/>
              <a:t>(</a:t>
            </a:r>
            <a:r>
              <a:rPr kumimoji="1" lang="id-ID" altLang="ja-JP" dirty="0" smtClean="0"/>
              <a:t>94,63</a:t>
            </a:r>
            <a:r>
              <a:rPr kumimoji="1" lang="en-US" altLang="ja-JP" dirty="0" smtClean="0"/>
              <a:t>%)</a:t>
            </a:r>
            <a:r>
              <a:rPr kumimoji="1" lang="id-ID" altLang="ja-JP" dirty="0" smtClean="0"/>
              <a:t> dari Pagu Rp 4.703.164.000,-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>
          <a:xfrm>
            <a:off x="2021917" y="7082422"/>
            <a:ext cx="11457016" cy="790352"/>
          </a:xfrm>
        </p:spPr>
        <p:txBody>
          <a:bodyPr/>
          <a:lstStyle/>
          <a:p>
            <a:r>
              <a:rPr lang="en-US" altLang="ja-JP" dirty="0" err="1" smtClean="0"/>
              <a:t>Kinerja</a:t>
            </a:r>
            <a:r>
              <a:rPr lang="en-US" altLang="ja-JP" dirty="0" smtClean="0"/>
              <a:t> Program – </a:t>
            </a:r>
            <a:r>
              <a:rPr lang="en-US" altLang="ja-JP" dirty="0" err="1" smtClean="0"/>
              <a:t>Alokasi</a:t>
            </a:r>
            <a:r>
              <a:rPr lang="en-US" altLang="ja-JP" dirty="0" smtClean="0"/>
              <a:t> Dana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9"/>
          </p:nvPr>
        </p:nvSpPr>
        <p:spPr>
          <a:xfrm>
            <a:off x="2707932" y="7788598"/>
            <a:ext cx="13938025" cy="22190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 err="1" smtClean="0">
                <a:solidFill>
                  <a:srgbClr val="FF0000"/>
                </a:solidFill>
              </a:rPr>
              <a:t>Operasional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Perkantoran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id-ID" altLang="ja-JP" dirty="0" smtClean="0">
                <a:solidFill>
                  <a:srgbClr val="FF0000"/>
                </a:solidFill>
              </a:rPr>
              <a:t>                                              0.38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FF0000"/>
                </a:solidFill>
              </a:rPr>
              <a:t>Program </a:t>
            </a:r>
            <a:r>
              <a:rPr lang="en-US" altLang="ja-JP" dirty="0" err="1" smtClean="0">
                <a:solidFill>
                  <a:srgbClr val="FF0000"/>
                </a:solidFill>
              </a:rPr>
              <a:t>Akademik</a:t>
            </a:r>
            <a:r>
              <a:rPr lang="id-ID" altLang="ja-JP" dirty="0" smtClean="0">
                <a:solidFill>
                  <a:srgbClr val="FF0000"/>
                </a:solidFill>
              </a:rPr>
              <a:t> (Penelitian dan Pengabdian)          99.62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FF0000"/>
                </a:solidFill>
              </a:rPr>
              <a:t>Program </a:t>
            </a:r>
            <a:r>
              <a:rPr lang="en-US" altLang="ja-JP" dirty="0" err="1" smtClean="0">
                <a:solidFill>
                  <a:srgbClr val="FF0000"/>
                </a:solidFill>
              </a:rPr>
              <a:t>Kemahasiswaan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id-ID" altLang="ja-JP" dirty="0" smtClean="0">
                <a:solidFill>
                  <a:srgbClr val="FF0000"/>
                </a:solidFill>
              </a:rPr>
              <a:t>                                               - 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FF0000"/>
                </a:solidFill>
              </a:rPr>
              <a:t>Program </a:t>
            </a:r>
            <a:r>
              <a:rPr lang="en-US" altLang="ja-JP" dirty="0" err="1" smtClean="0">
                <a:solidFill>
                  <a:srgbClr val="FF0000"/>
                </a:solidFill>
              </a:rPr>
              <a:t>Pengembangan</a:t>
            </a:r>
            <a:r>
              <a:rPr lang="en-US" altLang="ja-JP" dirty="0" smtClean="0">
                <a:solidFill>
                  <a:srgbClr val="FF0000"/>
                </a:solidFill>
              </a:rPr>
              <a:t> SDM </a:t>
            </a:r>
            <a:r>
              <a:rPr lang="id-ID" altLang="ja-JP" dirty="0" smtClean="0">
                <a:solidFill>
                  <a:srgbClr val="FF0000"/>
                </a:solidFill>
              </a:rPr>
              <a:t>                                       - 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 err="1" smtClean="0">
                <a:solidFill>
                  <a:srgbClr val="FF0000"/>
                </a:solidFill>
              </a:rPr>
              <a:t>Belanja</a:t>
            </a:r>
            <a:r>
              <a:rPr lang="en-US" altLang="ja-JP" dirty="0" smtClean="0">
                <a:solidFill>
                  <a:srgbClr val="FF0000"/>
                </a:solidFill>
              </a:rPr>
              <a:t> Modal/</a:t>
            </a:r>
            <a:r>
              <a:rPr lang="en-US" altLang="ja-JP" dirty="0" err="1" smtClean="0">
                <a:solidFill>
                  <a:srgbClr val="FF0000"/>
                </a:solidFill>
              </a:rPr>
              <a:t>Peralatan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en-US" altLang="ja-JP" dirty="0" err="1" smtClean="0">
                <a:solidFill>
                  <a:srgbClr val="FF0000"/>
                </a:solidFill>
              </a:rPr>
              <a:t>Mebulair</a:t>
            </a:r>
            <a:r>
              <a:rPr lang="id-ID" altLang="ja-JP" dirty="0" smtClean="0">
                <a:solidFill>
                  <a:srgbClr val="FF0000"/>
                </a:solidFill>
              </a:rPr>
              <a:t>                                    - 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 err="1" smtClean="0">
                <a:solidFill>
                  <a:srgbClr val="FF0000"/>
                </a:solidFill>
              </a:rPr>
              <a:t>Pemeliharaan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Lingkungan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dan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Mesin</a:t>
            </a:r>
            <a:r>
              <a:rPr lang="id-ID" altLang="ja-JP" dirty="0" smtClean="0">
                <a:solidFill>
                  <a:srgbClr val="FF0000"/>
                </a:solidFill>
              </a:rPr>
              <a:t>                               - 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13" name="Picture 12" descr="a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199" y="0"/>
            <a:ext cx="6907213" cy="899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988142" y="2094271"/>
            <a:ext cx="9763432" cy="7971413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5688" y="2462990"/>
          <a:ext cx="9763434" cy="7079220"/>
        </p:xfrm>
        <a:graphic>
          <a:graphicData uri="http://schemas.openxmlformats.org/drawingml/2006/table">
            <a:tbl>
              <a:tblPr/>
              <a:tblGrid>
                <a:gridCol w="820027"/>
                <a:gridCol w="4138568"/>
                <a:gridCol w="1845058"/>
                <a:gridCol w="1691303"/>
                <a:gridCol w="1268478"/>
              </a:tblGrid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SKIM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PENELITIAN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JUMLAH DANA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 DANA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Berbasis Kompetensi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240.000.000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Dasar Unggulan Perguruan Tinggi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328.260.000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Disertasi Doktor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562.250.000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Dosen Pemula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372.000.000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Dosen Pemula Institusi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221.300.000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Fundamental Institusi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332.900.000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Hibah Bersaing Institusi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952.500.000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Kerja Sama Luar Negeri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200.000.000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Kerja Sama Perguruan Tinggi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120.000.000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Kerjasama Internasional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100.000.000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Penelitian Pascasarjana Institusi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16.700.000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29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Pengembangan Unggulan Perguruan Tinggi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135.000.000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Strategis Nasional Institusi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2.362.500.000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Terapan Unggulan Perguruan Tinggi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400.000.000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Tim Pasca Sarjana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2.113.500.000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Penelitian Unggulan Institusi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770.400.000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Penugasan Pusat-Pusat LPPM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200.000.000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CPPBT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192.189.500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561.030.000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テキスト プレースホルダー 5"/>
          <p:cNvSpPr txBox="1">
            <a:spLocks/>
          </p:cNvSpPr>
          <p:nvPr/>
        </p:nvSpPr>
        <p:spPr>
          <a:xfrm>
            <a:off x="385979" y="1962740"/>
            <a:ext cx="7426863" cy="790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2400" dirty="0" smtClean="0">
                <a:solidFill>
                  <a:schemeClr val="tx2"/>
                </a:solidFill>
              </a:rPr>
              <a:t>A. </a:t>
            </a: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テキスト プレースホルダー 5"/>
          <p:cNvSpPr txBox="1">
            <a:spLocks/>
          </p:cNvSpPr>
          <p:nvPr/>
        </p:nvSpPr>
        <p:spPr>
          <a:xfrm>
            <a:off x="346655" y="1480976"/>
            <a:ext cx="9608508" cy="790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 Serap = 4.450.784.388 (94.63%) dari Pagu Rp.</a:t>
            </a:r>
            <a:r>
              <a:rPr kumimoji="1" lang="id-ID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4.703.164.000,-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489580" y="538388"/>
            <a:ext cx="8067375" cy="57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4492"/>
              </a:lnSpc>
              <a:spcBef>
                <a:spcPts val="223"/>
              </a:spcBef>
            </a:pPr>
            <a:r>
              <a:rPr sz="4200" b="1" spc="-126" smtClean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80834" y="9580328"/>
            <a:ext cx="358520" cy="293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2182"/>
              </a:lnSpc>
              <a:spcBef>
                <a:spcPts val="108"/>
              </a:spcBef>
            </a:pPr>
            <a:r>
              <a:rPr sz="2500" baseline="7905" dirty="0" smtClean="0">
                <a:solidFill>
                  <a:srgbClr val="36779A"/>
                </a:solidFill>
                <a:latin typeface="Arial"/>
                <a:cs typeface="Arial"/>
              </a:rPr>
              <a:t>1</a:t>
            </a:r>
            <a:r>
              <a:rPr sz="2500" spc="-268" baseline="7905" dirty="0" smtClean="0">
                <a:solidFill>
                  <a:srgbClr val="36779A"/>
                </a:solidFill>
                <a:latin typeface="Arial"/>
                <a:cs typeface="Arial"/>
              </a:rPr>
              <a:t> </a:t>
            </a:r>
            <a:r>
              <a:rPr sz="2200" baseline="-5797" dirty="0" smtClean="0">
                <a:solidFill>
                  <a:srgbClr val="BCBCBC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06574" y="9697821"/>
            <a:ext cx="30545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1980"/>
              </a:lnSpc>
              <a:spcBef>
                <a:spcPts val="99"/>
              </a:spcBef>
            </a:pPr>
            <a:r>
              <a:rPr sz="2700" b="1" spc="6" baseline="2275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テキスト プレースホルダー 5"/>
          <p:cNvSpPr txBox="1">
            <a:spLocks/>
          </p:cNvSpPr>
          <p:nvPr/>
        </p:nvSpPr>
        <p:spPr>
          <a:xfrm>
            <a:off x="2023050" y="1195839"/>
            <a:ext cx="7426863" cy="790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a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99" y="0"/>
            <a:ext cx="6907213" cy="899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Lembaga </a:t>
            </a:r>
            <a:r>
              <a:rPr kumimoji="1" lang="en-US" altLang="ja-JP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Bold" pitchFamily="50" charset="0"/>
                <a:ea typeface="+mj-ea"/>
                <a:cs typeface="+mj-cs"/>
              </a:rPr>
              <a:t>P2M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プレースホルダー 5"/>
          <p:cNvSpPr txBox="1">
            <a:spLocks/>
          </p:cNvSpPr>
          <p:nvPr/>
        </p:nvSpPr>
        <p:spPr>
          <a:xfrm>
            <a:off x="385979" y="1372820"/>
            <a:ext cx="7426863" cy="790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PENGABDIAN KEPADA MASYARAKAT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6478" y="2285316"/>
          <a:ext cx="9988935" cy="6947182"/>
        </p:xfrm>
        <a:graphic>
          <a:graphicData uri="http://schemas.openxmlformats.org/drawingml/2006/table">
            <a:tbl>
              <a:tblPr/>
              <a:tblGrid>
                <a:gridCol w="633059"/>
                <a:gridCol w="4553151"/>
                <a:gridCol w="1168725"/>
                <a:gridCol w="1826131"/>
                <a:gridCol w="1807869"/>
              </a:tblGrid>
              <a:tr h="66146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SKIM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JUMLAH P2M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JUMLAH DANA 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 DANA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 Binaan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168.500.000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7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KKN Pembelajaran Pemberdayaan Masyarakat (KKN-PPM)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75.000.000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Pendidikan Karakter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73.000.000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Penerapan Iptek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1.008.255.000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Kemitraan Masyarakat (PKM)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363.000.000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Kemitraan Wilayah (PKW)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400.000.000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7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Kemitraan Wilayah antara PT-CSR atau PT-Pemda-CSR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100.000.000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9436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PENGABDIAN KEPADA MASYARAKAT PENUGASAN LEMBAGA PENELITIAN DAN PENGABDIAN  KEPADA MASYARAKAT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47.500.000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DIPA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Pengembangan Desa Mitra (PPDM)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200.000.000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7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Pengembangan Produk Ekspor (PPPE)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400.000.000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7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Pengembangan Produk Unggulan Daerah (PPPUD)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75.000.000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7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18273" marR="18273" marT="18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Pengembangan Unit Produk Intelektual Kampus (PPUPIK)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150.000.000 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DRPM</a:t>
                      </a:r>
                    </a:p>
                  </a:txBody>
                  <a:tcPr marL="18273" marR="18273" marT="18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489580" y="538388"/>
            <a:ext cx="8067375" cy="57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4492"/>
              </a:lnSpc>
              <a:spcBef>
                <a:spcPts val="223"/>
              </a:spcBef>
            </a:pPr>
            <a:r>
              <a:rPr sz="4200" b="1" spc="-126" smtClean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80834" y="9580328"/>
            <a:ext cx="358520" cy="293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2182"/>
              </a:lnSpc>
              <a:spcBef>
                <a:spcPts val="108"/>
              </a:spcBef>
            </a:pPr>
            <a:r>
              <a:rPr sz="2500" baseline="7905" dirty="0" smtClean="0">
                <a:solidFill>
                  <a:srgbClr val="36779A"/>
                </a:solidFill>
                <a:latin typeface="Arial"/>
                <a:cs typeface="Arial"/>
              </a:rPr>
              <a:t>1</a:t>
            </a:r>
            <a:r>
              <a:rPr sz="2500" spc="-268" baseline="7905" dirty="0" smtClean="0">
                <a:solidFill>
                  <a:srgbClr val="36779A"/>
                </a:solidFill>
                <a:latin typeface="Arial"/>
                <a:cs typeface="Arial"/>
              </a:rPr>
              <a:t> </a:t>
            </a:r>
            <a:r>
              <a:rPr sz="2200" baseline="-5797" dirty="0" smtClean="0">
                <a:solidFill>
                  <a:srgbClr val="BCBCBC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06574" y="9697821"/>
            <a:ext cx="30545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1980"/>
              </a:lnSpc>
              <a:spcBef>
                <a:spcPts val="99"/>
              </a:spcBef>
            </a:pPr>
            <a:r>
              <a:rPr sz="2700" b="1" spc="6" baseline="2275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テキスト プレースホルダー 5"/>
          <p:cNvSpPr txBox="1">
            <a:spLocks/>
          </p:cNvSpPr>
          <p:nvPr/>
        </p:nvSpPr>
        <p:spPr>
          <a:xfrm>
            <a:off x="2023050" y="1195839"/>
            <a:ext cx="7426863" cy="790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a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99" y="0"/>
            <a:ext cx="6907213" cy="899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Lembaga </a:t>
            </a:r>
            <a:r>
              <a:rPr kumimoji="1" lang="en-US" altLang="ja-JP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Bold" pitchFamily="50" charset="0"/>
                <a:ea typeface="+mj-ea"/>
                <a:cs typeface="+mj-cs"/>
              </a:rPr>
              <a:t>P2M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プレースホルダー 8"/>
          <p:cNvSpPr txBox="1">
            <a:spLocks/>
          </p:cNvSpPr>
          <p:nvPr/>
        </p:nvSpPr>
        <p:spPr>
          <a:xfrm>
            <a:off x="115453" y="2803422"/>
            <a:ext cx="11417787" cy="3730112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Operasional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Perkantoran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	Rp.    17.764.000,-   (0.38%)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Akademik</a:t>
            </a: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a. Penelitian dan Jurnal                     	Rp.    3.219.945.000,- (68.46%)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b. Pengabdian	                         	Rp.    1.465.455.000 ,- (31.16%)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プレースホルダー 9"/>
          <p:cNvSpPr txBox="1">
            <a:spLocks/>
          </p:cNvSpPr>
          <p:nvPr/>
        </p:nvSpPr>
        <p:spPr>
          <a:xfrm>
            <a:off x="59594" y="1813464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C.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88099" y="6681031"/>
            <a:ext cx="3952568" cy="255454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835699" y="4183699"/>
            <a:ext cx="3952568" cy="255454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Lembaga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P3M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2023050" y="2611647"/>
            <a:ext cx="7426863" cy="790352"/>
          </a:xfrm>
        </p:spPr>
        <p:txBody>
          <a:bodyPr/>
          <a:lstStyle/>
          <a:p>
            <a:r>
              <a:rPr lang="en-US" altLang="ja-JP" dirty="0" err="1" smtClean="0"/>
              <a:t>Daya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 err="1" smtClean="0"/>
              <a:t>Rp</a:t>
            </a:r>
            <a:r>
              <a:rPr kumimoji="1" lang="id-ID" altLang="ja-JP" dirty="0" smtClean="0"/>
              <a:t>. 3.000.700.300,- (85,87</a:t>
            </a:r>
            <a:r>
              <a:rPr kumimoji="1" lang="en-US" altLang="ja-JP" dirty="0" smtClean="0"/>
              <a:t>%)</a:t>
            </a:r>
            <a:r>
              <a:rPr kumimoji="1" lang="id-ID" altLang="ja-JP" dirty="0" smtClean="0"/>
              <a:t> dari Pagu Rp. 3.494.418.000,-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>
          <a:xfrm>
            <a:off x="1579477" y="4103326"/>
            <a:ext cx="11457016" cy="790352"/>
          </a:xfrm>
        </p:spPr>
        <p:txBody>
          <a:bodyPr/>
          <a:lstStyle/>
          <a:p>
            <a:r>
              <a:rPr lang="en-US" altLang="ja-JP" dirty="0" err="1" smtClean="0"/>
              <a:t>Kinerja</a:t>
            </a:r>
            <a:r>
              <a:rPr lang="en-US" altLang="ja-JP" dirty="0" smtClean="0"/>
              <a:t> Program – </a:t>
            </a:r>
            <a:r>
              <a:rPr lang="en-US" altLang="ja-JP" dirty="0" err="1" smtClean="0"/>
              <a:t>Alokasi</a:t>
            </a:r>
            <a:r>
              <a:rPr lang="en-US" altLang="ja-JP" dirty="0" smtClean="0"/>
              <a:t> Dana</a:t>
            </a:r>
            <a:endParaRPr lang="ja-JP" altLang="en-US" dirty="0"/>
          </a:p>
        </p:txBody>
      </p:sp>
      <p:pic>
        <p:nvPicPr>
          <p:cNvPr id="12" name="Picture 11" descr="a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180" y="287867"/>
            <a:ext cx="5432410" cy="848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1310043" y="4853366"/>
            <a:ext cx="11285080" cy="34647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 Rp.      80.000.000,-   (2%)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KKN		                             Rp.   1.680.000.000,-   (48.08%)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Kurikulum	                             Rp.      290.000.000,-    (8.30%)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Rp.   170.000.000,- (4.86%)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rgbClr val="FF0000"/>
                </a:solidFill>
              </a:rPr>
              <a:t>    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88099" y="6681031"/>
            <a:ext cx="3952568" cy="255454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835699" y="4183699"/>
            <a:ext cx="3952568" cy="255454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Lembaga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P3M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2023050" y="2611647"/>
            <a:ext cx="7426863" cy="790352"/>
          </a:xfrm>
        </p:spPr>
        <p:txBody>
          <a:bodyPr/>
          <a:lstStyle/>
          <a:p>
            <a:r>
              <a:rPr kumimoji="1" lang="id-ID" altLang="ja-JP" dirty="0" smtClean="0"/>
              <a:t>Pelaksanaan Program</a:t>
            </a:r>
            <a:endParaRPr kumimoji="1" lang="ja-JP" altLang="en-US" dirty="0"/>
          </a:p>
        </p:txBody>
      </p:sp>
      <p:pic>
        <p:nvPicPr>
          <p:cNvPr id="12" name="Picture 11" descr="a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180" y="287867"/>
            <a:ext cx="5432410" cy="848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357744" y="4169047"/>
          <a:ext cx="9075363" cy="561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976"/>
                <a:gridCol w="3576705"/>
                <a:gridCol w="2268841"/>
                <a:gridCol w="2268841"/>
              </a:tblGrid>
              <a:tr h="3913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Pelaksanaan Program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Target  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Capaian </a:t>
                      </a:r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0915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Sertifikasi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Dosen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96,75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50442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Produk Inovasi Pembelajaran</a:t>
                      </a:r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judul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judul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0915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Jumlah Dokumen Pengembangan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Lembaga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dokumen         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dokumen                                      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38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Re-Akreditasi Institusi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(dalam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proses)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0915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Pendampingan Akreditasi Prodi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menuju 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0915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Pendampingan Akreditasi Prodi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menuju B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38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kumimoji="1" lang="id-ID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Kurikulum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dok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dok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489580" y="538388"/>
            <a:ext cx="8067375" cy="57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4492"/>
              </a:lnSpc>
              <a:spcBef>
                <a:spcPts val="223"/>
              </a:spcBef>
            </a:pPr>
            <a:r>
              <a:rPr sz="4200" b="1" smtClean="0">
                <a:solidFill>
                  <a:srgbClr val="252525"/>
                </a:solidFill>
                <a:latin typeface="Century Gothic"/>
                <a:cs typeface="Century Gothic"/>
              </a:rPr>
              <a:t>REALISASI</a:t>
            </a:r>
            <a:r>
              <a:rPr sz="4200" b="1" spc="-126" smtClean="0">
                <a:solidFill>
                  <a:srgbClr val="252525"/>
                </a:solidFill>
                <a:latin typeface="Century Gothic"/>
                <a:cs typeface="Century Gothic"/>
              </a:rPr>
              <a:t>  TARGET PNBP </a:t>
            </a:r>
            <a:r>
              <a:rPr sz="4200" b="1" smtClean="0">
                <a:solidFill>
                  <a:srgbClr val="252525"/>
                </a:solidFill>
                <a:latin typeface="Century Gothic"/>
                <a:cs typeface="Century Gothic"/>
              </a:rPr>
              <a:t>ANGGARAN T.A 2018</a:t>
            </a:r>
            <a:endParaRPr sz="4200">
              <a:latin typeface="Century Gothic"/>
              <a:cs typeface="Century Gothic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3718" y="1818302"/>
            <a:ext cx="6557803" cy="626143"/>
            <a:chOff x="93718" y="1961177"/>
            <a:chExt cx="6557803" cy="626143"/>
          </a:xfrm>
        </p:grpSpPr>
        <p:sp>
          <p:nvSpPr>
            <p:cNvPr id="76" name="object 76"/>
            <p:cNvSpPr/>
            <p:nvPr/>
          </p:nvSpPr>
          <p:spPr>
            <a:xfrm>
              <a:off x="93718" y="1971354"/>
              <a:ext cx="1798926" cy="601218"/>
            </a:xfrm>
            <a:custGeom>
              <a:avLst/>
              <a:gdLst/>
              <a:ahLst/>
              <a:cxnLst/>
              <a:rect l="l" t="t" r="r" b="b"/>
              <a:pathLst>
                <a:path w="1199388" h="400812">
                  <a:moveTo>
                    <a:pt x="1199388" y="400812"/>
                  </a:moveTo>
                  <a:lnTo>
                    <a:pt x="1199388" y="0"/>
                  </a:lnTo>
                  <a:lnTo>
                    <a:pt x="200406" y="0"/>
                  </a:lnTo>
                  <a:lnTo>
                    <a:pt x="0" y="200405"/>
                  </a:lnTo>
                  <a:lnTo>
                    <a:pt x="200406" y="400812"/>
                  </a:lnTo>
                  <a:lnTo>
                    <a:pt x="1199388" y="40081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508042" y="1961177"/>
              <a:ext cx="6143479" cy="626143"/>
              <a:chOff x="434302" y="2388869"/>
              <a:chExt cx="6143479" cy="626143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4464171" y="2388869"/>
                <a:ext cx="1748638" cy="596646"/>
              </a:xfrm>
              <a:custGeom>
                <a:avLst/>
                <a:gdLst/>
                <a:ahLst/>
                <a:cxnLst/>
                <a:rect l="l" t="t" r="r" b="b"/>
                <a:pathLst>
                  <a:path w="1165860" h="397764">
                    <a:moveTo>
                      <a:pt x="0" y="0"/>
                    </a:moveTo>
                    <a:lnTo>
                      <a:pt x="0" y="397764"/>
                    </a:lnTo>
                    <a:lnTo>
                      <a:pt x="966977" y="397764"/>
                    </a:lnTo>
                    <a:lnTo>
                      <a:pt x="1165860" y="198882"/>
                    </a:lnTo>
                    <a:lnTo>
                      <a:pt x="9669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434302" y="2413794"/>
                <a:ext cx="5577356" cy="601218"/>
              </a:xfrm>
              <a:custGeom>
                <a:avLst/>
                <a:gdLst/>
                <a:ahLst/>
                <a:cxnLst/>
                <a:rect l="l" t="t" r="r" b="b"/>
                <a:pathLst>
                  <a:path w="3718560" h="400812">
                    <a:moveTo>
                      <a:pt x="139966" y="0"/>
                    </a:moveTo>
                    <a:lnTo>
                      <a:pt x="132819" y="9194"/>
                    </a:lnTo>
                    <a:lnTo>
                      <a:pt x="124126" y="20463"/>
                    </a:lnTo>
                    <a:lnTo>
                      <a:pt x="115692" y="31491"/>
                    </a:lnTo>
                    <a:lnTo>
                      <a:pt x="107497" y="42301"/>
                    </a:lnTo>
                    <a:lnTo>
                      <a:pt x="99522" y="52915"/>
                    </a:lnTo>
                    <a:lnTo>
                      <a:pt x="91748" y="63356"/>
                    </a:lnTo>
                    <a:lnTo>
                      <a:pt x="84153" y="73645"/>
                    </a:lnTo>
                    <a:lnTo>
                      <a:pt x="76720" y="83806"/>
                    </a:lnTo>
                    <a:lnTo>
                      <a:pt x="69428" y="93860"/>
                    </a:lnTo>
                    <a:lnTo>
                      <a:pt x="62259" y="103829"/>
                    </a:lnTo>
                    <a:lnTo>
                      <a:pt x="55192" y="113736"/>
                    </a:lnTo>
                    <a:lnTo>
                      <a:pt x="48207" y="123603"/>
                    </a:lnTo>
                    <a:lnTo>
                      <a:pt x="41286" y="133452"/>
                    </a:lnTo>
                    <a:lnTo>
                      <a:pt x="34410" y="143306"/>
                    </a:lnTo>
                    <a:lnTo>
                      <a:pt x="27557" y="153186"/>
                    </a:lnTo>
                    <a:lnTo>
                      <a:pt x="20709" y="163116"/>
                    </a:lnTo>
                    <a:lnTo>
                      <a:pt x="13847" y="173116"/>
                    </a:lnTo>
                    <a:lnTo>
                      <a:pt x="6950" y="183211"/>
                    </a:lnTo>
                    <a:lnTo>
                      <a:pt x="0" y="193420"/>
                    </a:lnTo>
                    <a:lnTo>
                      <a:pt x="4624" y="200393"/>
                    </a:lnTo>
                    <a:lnTo>
                      <a:pt x="11076" y="210440"/>
                    </a:lnTo>
                    <a:lnTo>
                      <a:pt x="17391" y="220599"/>
                    </a:lnTo>
                    <a:lnTo>
                      <a:pt x="23606" y="230858"/>
                    </a:lnTo>
                    <a:lnTo>
                      <a:pt x="29758" y="241209"/>
                    </a:lnTo>
                    <a:lnTo>
                      <a:pt x="35886" y="251642"/>
                    </a:lnTo>
                    <a:lnTo>
                      <a:pt x="42026" y="262147"/>
                    </a:lnTo>
                    <a:lnTo>
                      <a:pt x="48215" y="272714"/>
                    </a:lnTo>
                    <a:lnTo>
                      <a:pt x="74218" y="315408"/>
                    </a:lnTo>
                    <a:lnTo>
                      <a:pt x="96072" y="347603"/>
                    </a:lnTo>
                    <a:lnTo>
                      <a:pt x="121064" y="379654"/>
                    </a:lnTo>
                    <a:lnTo>
                      <a:pt x="139966" y="400812"/>
                    </a:lnTo>
                    <a:lnTo>
                      <a:pt x="3508755" y="400812"/>
                    </a:lnTo>
                    <a:lnTo>
                      <a:pt x="3718560" y="200405"/>
                    </a:lnTo>
                    <a:lnTo>
                      <a:pt x="3508755" y="0"/>
                    </a:lnTo>
                    <a:lnTo>
                      <a:pt x="139966" y="0"/>
                    </a:lnTo>
                    <a:close/>
                  </a:path>
                </a:pathLst>
              </a:custGeom>
              <a:solidFill>
                <a:srgbClr val="016AB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object 43"/>
              <p:cNvSpPr txBox="1"/>
              <p:nvPr/>
            </p:nvSpPr>
            <p:spPr>
              <a:xfrm>
                <a:off x="835841" y="2507743"/>
                <a:ext cx="5741940" cy="41986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9049">
                  <a:lnSpc>
                    <a:spcPts val="3210"/>
                  </a:lnSpc>
                  <a:spcBef>
                    <a:spcPts val="160"/>
                  </a:spcBef>
                </a:pPr>
                <a:r>
                  <a:rPr sz="3600"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Re</a:t>
                </a:r>
                <a:r>
                  <a:rPr sz="3600" b="1" spc="-6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</a:t>
                </a:r>
                <a:r>
                  <a:rPr sz="3600"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lisasi</a:t>
                </a:r>
                <a:r>
                  <a:rPr sz="3600" b="1" spc="-2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3600"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Angg</a:t>
                </a:r>
                <a:r>
                  <a:rPr sz="3600" b="1" spc="-6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</a:t>
                </a:r>
                <a:r>
                  <a:rPr sz="3600"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r</a:t>
                </a:r>
                <a:r>
                  <a:rPr sz="3600" b="1" spc="-13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</a:t>
                </a:r>
                <a:r>
                  <a:rPr sz="3600"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r>
                  <a:rPr sz="3600" b="1" spc="13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 Per November 2018</a:t>
                </a:r>
                <a:endParaRPr sz="360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1" name="object 31"/>
          <p:cNvSpPr txBox="1"/>
          <p:nvPr/>
        </p:nvSpPr>
        <p:spPr>
          <a:xfrm>
            <a:off x="17080834" y="9580328"/>
            <a:ext cx="358520" cy="293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2182"/>
              </a:lnSpc>
              <a:spcBef>
                <a:spcPts val="108"/>
              </a:spcBef>
            </a:pPr>
            <a:r>
              <a:rPr sz="2500" baseline="7905" dirty="0" smtClean="0">
                <a:solidFill>
                  <a:srgbClr val="36779A"/>
                </a:solidFill>
                <a:latin typeface="Arial"/>
                <a:cs typeface="Arial"/>
              </a:rPr>
              <a:t>1</a:t>
            </a:r>
            <a:r>
              <a:rPr sz="2500" spc="-268" baseline="7905" dirty="0" smtClean="0">
                <a:solidFill>
                  <a:srgbClr val="36779A"/>
                </a:solidFill>
                <a:latin typeface="Arial"/>
                <a:cs typeface="Arial"/>
              </a:rPr>
              <a:t> </a:t>
            </a:r>
            <a:r>
              <a:rPr sz="2200" baseline="-5797" dirty="0" smtClean="0">
                <a:solidFill>
                  <a:srgbClr val="BCBCBC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06574" y="9697821"/>
            <a:ext cx="30545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1980"/>
              </a:lnSpc>
              <a:spcBef>
                <a:spcPts val="99"/>
              </a:spcBef>
            </a:pPr>
            <a:r>
              <a:rPr sz="2700" b="1" spc="6" baseline="2275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1513901" y="2646422"/>
          <a:ext cx="14573825" cy="741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800"/>
                <a:gridCol w="3829141"/>
                <a:gridCol w="2428971"/>
                <a:gridCol w="2428971"/>
                <a:gridCol w="2428971"/>
                <a:gridCol w="2428971"/>
              </a:tblGrid>
              <a:tr h="6630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Target tanpa SPK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Capaian Target Non SPK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Capaian Target + SPK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FE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12.116.400.000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14.378.875.000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16.884.275.000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139,35%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FTK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4.854.600.000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5.572.050.000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6.088.750.000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125,42%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FIP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10.345.750.000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11.026.425.000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12.199.825.000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117,92%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Pascasarjana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8.793.725.000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9.944.025.000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9.944.025.000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113,08%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FHIS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4.366.750.000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4.297.900.000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4.685.400.000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107,30%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FBS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9.048.150.000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8.632.325.000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9.314.525.000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102,94%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FOK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2.612.300.000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2.346.425.000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2.476.425.000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94,80%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FMIPA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11.084.800.000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9.302.025.000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9.431.925.000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85,09%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3006"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id-ID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1" lang="id-ID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FK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952.000.000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6.517.200.038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Point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err="1" smtClean="0">
                <a:solidFill>
                  <a:schemeClr val="accent1"/>
                </a:solidFill>
              </a:rPr>
              <a:t>Evaluasi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Target </a:t>
            </a:r>
            <a:r>
              <a:rPr kumimoji="1" lang="en-US" altLang="ja-JP" dirty="0" err="1" smtClean="0"/>
              <a:t>Fak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Pasca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000327" y="7778443"/>
            <a:ext cx="8279783" cy="1704769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Kinerja</a:t>
            </a:r>
            <a:r>
              <a:rPr kumimoji="1" lang="en-US" altLang="ja-JP" dirty="0" smtClean="0"/>
              <a:t> Program – </a:t>
            </a:r>
            <a:r>
              <a:rPr kumimoji="1" lang="en-US" altLang="ja-JP" dirty="0" err="1" smtClean="0"/>
              <a:t>Alokasi</a:t>
            </a:r>
            <a:r>
              <a:rPr kumimoji="1" lang="en-US" altLang="ja-JP" dirty="0" smtClean="0"/>
              <a:t> Dana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r>
              <a:rPr kumimoji="1" lang="en-US" altLang="ja-JP" dirty="0" smtClean="0"/>
              <a:t> per 30 Nov’ 2018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Fak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Pasca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Publikasi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ja-JP" dirty="0" smtClean="0"/>
              <a:t>Tata </a:t>
            </a:r>
            <a:r>
              <a:rPr lang="en-US" altLang="ja-JP" dirty="0" err="1" smtClean="0"/>
              <a:t>Kelola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Kepatuhan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11726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489580" y="538388"/>
            <a:ext cx="8067375" cy="57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4492"/>
              </a:lnSpc>
              <a:spcBef>
                <a:spcPts val="223"/>
              </a:spcBef>
            </a:pPr>
            <a:r>
              <a:rPr sz="4200" b="1" spc="-126" smtClean="0">
                <a:solidFill>
                  <a:srgbClr val="252525"/>
                </a:solidFill>
                <a:latin typeface="Century Gothic"/>
                <a:cs typeface="Century Gothic"/>
              </a:rPr>
              <a:t>DAYA SERAP PNBP </a:t>
            </a:r>
            <a:r>
              <a:rPr sz="4200" b="1" smtClean="0">
                <a:solidFill>
                  <a:srgbClr val="252525"/>
                </a:solidFill>
                <a:latin typeface="Century Gothic"/>
                <a:cs typeface="Century Gothic"/>
              </a:rPr>
              <a:t>ANGGARAN T.A 2018</a:t>
            </a:r>
            <a:endParaRPr sz="4200">
              <a:latin typeface="Century Gothic"/>
              <a:cs typeface="Century Gothic"/>
            </a:endParaRPr>
          </a:p>
        </p:txBody>
      </p:sp>
      <p:grpSp>
        <p:nvGrpSpPr>
          <p:cNvPr id="2" name="Group 113"/>
          <p:cNvGrpSpPr/>
          <p:nvPr/>
        </p:nvGrpSpPr>
        <p:grpSpPr>
          <a:xfrm>
            <a:off x="93718" y="1961177"/>
            <a:ext cx="6557803" cy="626143"/>
            <a:chOff x="93718" y="1961177"/>
            <a:chExt cx="6557803" cy="626143"/>
          </a:xfrm>
        </p:grpSpPr>
        <p:sp>
          <p:nvSpPr>
            <p:cNvPr id="76" name="object 76"/>
            <p:cNvSpPr/>
            <p:nvPr/>
          </p:nvSpPr>
          <p:spPr>
            <a:xfrm>
              <a:off x="93718" y="1971354"/>
              <a:ext cx="1798926" cy="601218"/>
            </a:xfrm>
            <a:custGeom>
              <a:avLst/>
              <a:gdLst/>
              <a:ahLst/>
              <a:cxnLst/>
              <a:rect l="l" t="t" r="r" b="b"/>
              <a:pathLst>
                <a:path w="1199388" h="400812">
                  <a:moveTo>
                    <a:pt x="1199388" y="400812"/>
                  </a:moveTo>
                  <a:lnTo>
                    <a:pt x="1199388" y="0"/>
                  </a:lnTo>
                  <a:lnTo>
                    <a:pt x="200406" y="0"/>
                  </a:lnTo>
                  <a:lnTo>
                    <a:pt x="0" y="200405"/>
                  </a:lnTo>
                  <a:lnTo>
                    <a:pt x="200406" y="400812"/>
                  </a:lnTo>
                  <a:lnTo>
                    <a:pt x="1199388" y="40081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3" name="Group 112"/>
            <p:cNvGrpSpPr/>
            <p:nvPr/>
          </p:nvGrpSpPr>
          <p:grpSpPr>
            <a:xfrm>
              <a:off x="508042" y="1961177"/>
              <a:ext cx="6143479" cy="626143"/>
              <a:chOff x="434302" y="2388869"/>
              <a:chExt cx="6143479" cy="626143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4464171" y="2388869"/>
                <a:ext cx="1748638" cy="596646"/>
              </a:xfrm>
              <a:custGeom>
                <a:avLst/>
                <a:gdLst/>
                <a:ahLst/>
                <a:cxnLst/>
                <a:rect l="l" t="t" r="r" b="b"/>
                <a:pathLst>
                  <a:path w="1165860" h="397764">
                    <a:moveTo>
                      <a:pt x="0" y="0"/>
                    </a:moveTo>
                    <a:lnTo>
                      <a:pt x="0" y="397764"/>
                    </a:lnTo>
                    <a:lnTo>
                      <a:pt x="966977" y="397764"/>
                    </a:lnTo>
                    <a:lnTo>
                      <a:pt x="1165860" y="198882"/>
                    </a:lnTo>
                    <a:lnTo>
                      <a:pt x="9669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434302" y="2413794"/>
                <a:ext cx="5577356" cy="601218"/>
              </a:xfrm>
              <a:custGeom>
                <a:avLst/>
                <a:gdLst/>
                <a:ahLst/>
                <a:cxnLst/>
                <a:rect l="l" t="t" r="r" b="b"/>
                <a:pathLst>
                  <a:path w="3718560" h="400812">
                    <a:moveTo>
                      <a:pt x="139966" y="0"/>
                    </a:moveTo>
                    <a:lnTo>
                      <a:pt x="132819" y="9194"/>
                    </a:lnTo>
                    <a:lnTo>
                      <a:pt x="124126" y="20463"/>
                    </a:lnTo>
                    <a:lnTo>
                      <a:pt x="115692" y="31491"/>
                    </a:lnTo>
                    <a:lnTo>
                      <a:pt x="107497" y="42301"/>
                    </a:lnTo>
                    <a:lnTo>
                      <a:pt x="99522" y="52915"/>
                    </a:lnTo>
                    <a:lnTo>
                      <a:pt x="91748" y="63356"/>
                    </a:lnTo>
                    <a:lnTo>
                      <a:pt x="84153" y="73645"/>
                    </a:lnTo>
                    <a:lnTo>
                      <a:pt x="76720" y="83806"/>
                    </a:lnTo>
                    <a:lnTo>
                      <a:pt x="69428" y="93860"/>
                    </a:lnTo>
                    <a:lnTo>
                      <a:pt x="62259" y="103829"/>
                    </a:lnTo>
                    <a:lnTo>
                      <a:pt x="55192" y="113736"/>
                    </a:lnTo>
                    <a:lnTo>
                      <a:pt x="48207" y="123603"/>
                    </a:lnTo>
                    <a:lnTo>
                      <a:pt x="41286" y="133452"/>
                    </a:lnTo>
                    <a:lnTo>
                      <a:pt x="34410" y="143306"/>
                    </a:lnTo>
                    <a:lnTo>
                      <a:pt x="27557" y="153186"/>
                    </a:lnTo>
                    <a:lnTo>
                      <a:pt x="20709" y="163116"/>
                    </a:lnTo>
                    <a:lnTo>
                      <a:pt x="13847" y="173116"/>
                    </a:lnTo>
                    <a:lnTo>
                      <a:pt x="6950" y="183211"/>
                    </a:lnTo>
                    <a:lnTo>
                      <a:pt x="0" y="193420"/>
                    </a:lnTo>
                    <a:lnTo>
                      <a:pt x="4624" y="200393"/>
                    </a:lnTo>
                    <a:lnTo>
                      <a:pt x="11076" y="210440"/>
                    </a:lnTo>
                    <a:lnTo>
                      <a:pt x="17391" y="220599"/>
                    </a:lnTo>
                    <a:lnTo>
                      <a:pt x="23606" y="230858"/>
                    </a:lnTo>
                    <a:lnTo>
                      <a:pt x="29758" y="241209"/>
                    </a:lnTo>
                    <a:lnTo>
                      <a:pt x="35886" y="251642"/>
                    </a:lnTo>
                    <a:lnTo>
                      <a:pt x="42026" y="262147"/>
                    </a:lnTo>
                    <a:lnTo>
                      <a:pt x="48215" y="272714"/>
                    </a:lnTo>
                    <a:lnTo>
                      <a:pt x="74218" y="315408"/>
                    </a:lnTo>
                    <a:lnTo>
                      <a:pt x="96072" y="347603"/>
                    </a:lnTo>
                    <a:lnTo>
                      <a:pt x="121064" y="379654"/>
                    </a:lnTo>
                    <a:lnTo>
                      <a:pt x="139966" y="400812"/>
                    </a:lnTo>
                    <a:lnTo>
                      <a:pt x="3508755" y="400812"/>
                    </a:lnTo>
                    <a:lnTo>
                      <a:pt x="3718560" y="200405"/>
                    </a:lnTo>
                    <a:lnTo>
                      <a:pt x="3508755" y="0"/>
                    </a:lnTo>
                    <a:lnTo>
                      <a:pt x="139966" y="0"/>
                    </a:lnTo>
                    <a:close/>
                  </a:path>
                </a:pathLst>
              </a:custGeom>
              <a:solidFill>
                <a:srgbClr val="016AB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object 43"/>
              <p:cNvSpPr txBox="1"/>
              <p:nvPr/>
            </p:nvSpPr>
            <p:spPr>
              <a:xfrm>
                <a:off x="835841" y="2507743"/>
                <a:ext cx="5741940" cy="41986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9049">
                  <a:lnSpc>
                    <a:spcPts val="3210"/>
                  </a:lnSpc>
                  <a:spcBef>
                    <a:spcPts val="160"/>
                  </a:spcBef>
                </a:pPr>
                <a:r>
                  <a:rPr lang="id-ID" b="1" spc="-21" baseline="273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Daya</a:t>
                </a:r>
                <a:r>
                  <a:rPr lang="id-ID" b="1" spc="-21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lang="id-ID" b="1" spc="-21" baseline="273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Serap</a:t>
                </a:r>
                <a:r>
                  <a:rPr b="1" spc="-2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Angg</a:t>
                </a:r>
                <a:r>
                  <a:rPr b="1" spc="-6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</a:t>
                </a:r>
                <a:r>
                  <a:rPr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r</a:t>
                </a:r>
                <a:r>
                  <a:rPr b="1" spc="-13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a</a:t>
                </a:r>
                <a:r>
                  <a:rPr b="1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r>
                  <a:rPr b="1" spc="13" baseline="273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 Per November 2018</a:t>
                </a:r>
                <a:endParaRPr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1" name="object 31"/>
          <p:cNvSpPr txBox="1"/>
          <p:nvPr/>
        </p:nvSpPr>
        <p:spPr>
          <a:xfrm>
            <a:off x="17080834" y="9580328"/>
            <a:ext cx="358520" cy="293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2182"/>
              </a:lnSpc>
              <a:spcBef>
                <a:spcPts val="108"/>
              </a:spcBef>
            </a:pPr>
            <a:r>
              <a:rPr sz="2500" baseline="7905" dirty="0" smtClean="0">
                <a:solidFill>
                  <a:srgbClr val="36779A"/>
                </a:solidFill>
                <a:latin typeface="Arial"/>
                <a:cs typeface="Arial"/>
              </a:rPr>
              <a:t>1</a:t>
            </a:r>
            <a:r>
              <a:rPr sz="2500" spc="-268" baseline="7905" dirty="0" smtClean="0">
                <a:solidFill>
                  <a:srgbClr val="36779A"/>
                </a:solidFill>
                <a:latin typeface="Arial"/>
                <a:cs typeface="Arial"/>
              </a:rPr>
              <a:t> </a:t>
            </a:r>
            <a:r>
              <a:rPr sz="2200" baseline="-5797" dirty="0" smtClean="0">
                <a:solidFill>
                  <a:srgbClr val="BCBCBC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06574" y="9697821"/>
            <a:ext cx="30545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1980"/>
              </a:lnSpc>
              <a:spcBef>
                <a:spcPts val="99"/>
              </a:spcBef>
            </a:pPr>
            <a:r>
              <a:rPr sz="2700" b="1" spc="6" baseline="2275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1513903" y="2846447"/>
          <a:ext cx="14630972" cy="666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01"/>
                <a:gridCol w="4612989"/>
                <a:gridCol w="2926194"/>
                <a:gridCol w="2926194"/>
                <a:gridCol w="2926194"/>
              </a:tblGrid>
              <a:tr h="864689"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Fakultas/Lembaga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Pagu 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FTK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1.359.570.000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1.237.895.367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91,05%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FMIPA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2.764.143.000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2.433.004.507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3.953.018.000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3.478.727.336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840.405.000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711.848.070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FHIS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1.475.994.000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1.164.040.328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78,86%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Pascasarjana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3.485.365.000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2.724.270.465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78,16%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2.600.784.000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2.013.868.350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77,43%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3.196.738.000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2.263.568.303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70,81%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49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kedokteran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2.187.743.000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384.110.000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17,56%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Program </a:t>
            </a:r>
            <a:r>
              <a:rPr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Prioritas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 2020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1" lang="en-US" altLang="ja-JP" dirty="0" err="1" smtClean="0"/>
              <a:t>Penelitian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altLang="ja-JP" dirty="0" err="1" smtClean="0"/>
              <a:t>Publikasi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kumimoji="1" lang="en-US" altLang="ja-JP" dirty="0" err="1" smtClean="0"/>
              <a:t>StudentBody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kumimoji="1" lang="en-US" altLang="ja-JP" dirty="0" err="1" smtClean="0"/>
              <a:t>Kualifikasi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altLang="ja-JP" dirty="0" err="1" smtClean="0"/>
              <a:t>Kerjasama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err="1" smtClean="0">
                <a:solidFill>
                  <a:schemeClr val="tx1"/>
                </a:solidFill>
              </a:rPr>
              <a:t>Komposisi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Program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dan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Dukungan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Alokasi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Anggaran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“</a:t>
            </a:r>
            <a:r>
              <a:rPr kumimoji="1" lang="en-US" altLang="ja-JP" sz="3200" b="1" dirty="0" err="1" smtClean="0">
                <a:solidFill>
                  <a:srgbClr val="00B050"/>
                </a:solidFill>
              </a:rPr>
              <a:t>Mestinya</a:t>
            </a:r>
            <a:r>
              <a:rPr kumimoji="1" lang="en-US" altLang="ja-JP" sz="32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3200" b="1" dirty="0" err="1" smtClean="0">
                <a:solidFill>
                  <a:srgbClr val="00B050"/>
                </a:solidFill>
              </a:rPr>
              <a:t>Difokuskan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”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pada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5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Bidang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Tersebut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Untuk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Menjadikan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Kinerja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Undiksha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Sejalan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dengan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Visi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dan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Misi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Kemenristek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serta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Tagihan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Era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Disrupsi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dewasa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ini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4747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Komposisi</a:t>
            </a:r>
            <a:r>
              <a:rPr kumimoji="1"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kumimoji="1"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Anggaran</a:t>
            </a:r>
            <a:r>
              <a:rPr kumimoji="1" lang="id-ID" altLang="ja-JP" dirty="0" smtClean="0">
                <a:solidFill>
                  <a:schemeClr val="accent1"/>
                </a:solidFill>
                <a:latin typeface="Route 159 Bold" pitchFamily="50" charset="0"/>
              </a:rPr>
              <a:t> Tahun 2018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412123" y="1860331"/>
          <a:ext cx="14094373" cy="767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43349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089" y="246956"/>
            <a:ext cx="16049297" cy="1203151"/>
          </a:xfrm>
        </p:spPr>
        <p:txBody>
          <a:bodyPr>
            <a:normAutofit/>
          </a:bodyPr>
          <a:lstStyle/>
          <a:p>
            <a:r>
              <a:rPr lang="id-ID" sz="5000" dirty="0" smtClean="0"/>
              <a:t>Peringkat Capaian Target PNBP T.A. 2018 </a:t>
            </a:r>
            <a:endParaRPr lang="id-ID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80139" y="2711669"/>
          <a:ext cx="12621600" cy="517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687"/>
                <a:gridCol w="6199713"/>
                <a:gridCol w="4207200"/>
              </a:tblGrid>
              <a:tr h="12927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No.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Peringkat</a:t>
                      </a:r>
                      <a:endParaRPr lang="id-ID" dirty="0"/>
                    </a:p>
                  </a:txBody>
                  <a:tcPr anchor="ctr"/>
                </a:tc>
              </a:tr>
              <a:tr h="12927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 Ekonomi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 (Satu)</a:t>
                      </a:r>
                      <a:endParaRPr lang="id-ID" dirty="0"/>
                    </a:p>
                  </a:txBody>
                  <a:tcPr anchor="ctr"/>
                </a:tc>
              </a:tr>
              <a:tr h="12927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 Teknik</a:t>
                      </a:r>
                      <a:r>
                        <a:rPr lang="id-ID" baseline="0" dirty="0" smtClean="0"/>
                        <a:t> dan Kejuruan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II (Dua)</a:t>
                      </a:r>
                      <a:endParaRPr lang="id-ID" dirty="0"/>
                    </a:p>
                  </a:txBody>
                  <a:tcPr anchor="ctr"/>
                </a:tc>
              </a:tr>
              <a:tr h="12927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 Ilmu Pendidikan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III (Tiga)</a:t>
                      </a:r>
                      <a:endParaRPr lang="id-ID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089" y="246956"/>
            <a:ext cx="16049297" cy="1203151"/>
          </a:xfrm>
        </p:spPr>
        <p:txBody>
          <a:bodyPr>
            <a:normAutofit/>
          </a:bodyPr>
          <a:lstStyle/>
          <a:p>
            <a:r>
              <a:rPr lang="id-ID" sz="5000" dirty="0" smtClean="0"/>
              <a:t>Peringkat Capaian Daya Serap T.A. 2018 </a:t>
            </a:r>
            <a:endParaRPr lang="id-ID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34</a:t>
            </a:fld>
            <a:endParaRPr lang="ja-JP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06717" y="2554014"/>
          <a:ext cx="13873656" cy="497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383"/>
                <a:gridCol w="6814721"/>
                <a:gridCol w="4624552"/>
              </a:tblGrid>
              <a:tr h="124050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No.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Peringkat</a:t>
                      </a:r>
                      <a:endParaRPr lang="id-ID" dirty="0"/>
                    </a:p>
                  </a:txBody>
                  <a:tcPr anchor="ctr"/>
                </a:tc>
              </a:tr>
              <a:tr h="124050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 Teknik</a:t>
                      </a:r>
                      <a:r>
                        <a:rPr lang="id-ID" baseline="0" dirty="0" smtClean="0"/>
                        <a:t> dan Kejuruan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 (Satu)</a:t>
                      </a:r>
                      <a:endParaRPr lang="id-ID" dirty="0"/>
                    </a:p>
                  </a:txBody>
                  <a:tcPr anchor="ctr"/>
                </a:tc>
              </a:tr>
              <a:tr h="125541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 Matematika</a:t>
                      </a:r>
                      <a:r>
                        <a:rPr lang="id-ID" baseline="0" dirty="0" smtClean="0"/>
                        <a:t> dan Ilmu Pengetahuan Alam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II (Dua)</a:t>
                      </a:r>
                      <a:endParaRPr lang="id-ID" dirty="0"/>
                    </a:p>
                  </a:txBody>
                  <a:tcPr anchor="ctr"/>
                </a:tc>
              </a:tr>
              <a:tr h="124050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Fakultas Ekonomi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III (Tiga)</a:t>
                      </a:r>
                      <a:endParaRPr lang="id-ID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1371481" y="4658657"/>
            <a:ext cx="15543451" cy="1585999"/>
          </a:xfrm>
        </p:spPr>
        <p:txBody>
          <a:bodyPr/>
          <a:lstStyle/>
          <a:p>
            <a:r>
              <a:rPr kumimoji="1" lang="id-ID" altLang="ja-JP" dirty="0" smtClean="0">
                <a:solidFill>
                  <a:srgbClr val="002060"/>
                </a:solidFill>
              </a:rPr>
              <a:t>Terima Kasih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1366342" y="7358956"/>
            <a:ext cx="15553728" cy="2928044"/>
          </a:xfrm>
        </p:spPr>
        <p:txBody>
          <a:bodyPr>
            <a:normAutofit fontScale="55000" lnSpcReduction="20000"/>
          </a:bodyPr>
          <a:lstStyle/>
          <a:p>
            <a:endParaRPr lang="id-ID" altLang="ja-JP" dirty="0" smtClean="0">
              <a:hlinkClick r:id="rId2"/>
            </a:endParaRPr>
          </a:p>
          <a:p>
            <a:r>
              <a:rPr lang="id-ID" altLang="ja-JP" sz="4400" dirty="0" smtClean="0">
                <a:hlinkClick r:id="rId2"/>
              </a:rPr>
              <a:t>Alamat : Jalan Udayana Singaraja –Bali Tlp. (0362) 22570</a:t>
            </a:r>
          </a:p>
          <a:p>
            <a:r>
              <a:rPr lang="id-ID" altLang="ja-JP" sz="4400" dirty="0" smtClean="0">
                <a:hlinkClick r:id="rId2"/>
              </a:rPr>
              <a:t>Laman : </a:t>
            </a:r>
            <a:r>
              <a:rPr lang="en-US" altLang="ja-JP" sz="4400" dirty="0" smtClean="0">
                <a:hlinkClick r:id="rId2"/>
              </a:rPr>
              <a:t>http://</a:t>
            </a:r>
            <a:r>
              <a:rPr lang="id-ID" altLang="ja-JP" sz="4400" dirty="0" smtClean="0">
                <a:hlinkClick r:id="rId2"/>
              </a:rPr>
              <a:t>undiksha.ac.id</a:t>
            </a:r>
            <a:endParaRPr lang="id-ID" altLang="ja-JP" sz="4400" dirty="0" smtClean="0"/>
          </a:p>
          <a:p>
            <a:r>
              <a:rPr lang="id-ID" altLang="ja-JP" sz="4400" dirty="0" smtClean="0">
                <a:hlinkClick r:id="rId3"/>
              </a:rPr>
              <a:t>Email : humas@undiksha.ac.id</a:t>
            </a:r>
          </a:p>
          <a:p>
            <a:endParaRPr lang="id-ID" altLang="ja-JP" dirty="0" smtClean="0"/>
          </a:p>
          <a:p>
            <a:endParaRPr lang="en-US" altLang="ja-JP" dirty="0"/>
          </a:p>
          <a:p>
            <a:r>
              <a:rPr lang="id-ID" altLang="ja-JP" dirty="0" smtClean="0"/>
              <a:t>Email : </a:t>
            </a:r>
            <a:endParaRPr lang="en-US" altLang="ja-JP" dirty="0"/>
          </a:p>
        </p:txBody>
      </p:sp>
      <p:pic>
        <p:nvPicPr>
          <p:cNvPr id="4" name="Picture 3" descr="Logo UNDIKSHA_BLU TRANSPA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543" y="936111"/>
            <a:ext cx="3218673" cy="31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168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Hot’s</a:t>
            </a:r>
            <a:r>
              <a:rPr lang="en-US" altLang="ja-JP" dirty="0" smtClean="0"/>
              <a:t> 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Topic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err="1" smtClean="0">
                <a:solidFill>
                  <a:schemeClr val="tx1"/>
                </a:solidFill>
              </a:rPr>
              <a:t>Peran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Pendidikan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Tinggi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di</a:t>
            </a:r>
            <a:r>
              <a:rPr lang="en-US" altLang="ja-JP" dirty="0" smtClean="0">
                <a:solidFill>
                  <a:schemeClr val="tx1"/>
                </a:solidFill>
              </a:rPr>
              <a:t> Era </a:t>
            </a:r>
            <a:r>
              <a:rPr lang="en-US" altLang="ja-JP" dirty="0" err="1" smtClean="0">
                <a:solidFill>
                  <a:schemeClr val="tx1"/>
                </a:solidFill>
              </a:rPr>
              <a:t>Disrupsi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524933" y="7545248"/>
            <a:ext cx="16239067" cy="26232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Perkembangan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teknologi</a:t>
            </a:r>
            <a:r>
              <a:rPr lang="en-US" dirty="0" smtClean="0">
                <a:solidFill>
                  <a:schemeClr val="tx1"/>
                </a:solidFill>
              </a:rPr>
              <a:t> digital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artificial intelligence (AI) yang </a:t>
            </a:r>
            <a:r>
              <a:rPr lang="en-US" dirty="0" err="1" smtClean="0">
                <a:solidFill>
                  <a:schemeClr val="tx1"/>
                </a:solidFill>
              </a:rPr>
              <a:t>mengubah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informasi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berpengaruh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perguruan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sumber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kemudahan-kemudahan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termasuk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mengajar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menghadapi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tantangan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dunia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perguruan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penataan</a:t>
            </a:r>
            <a:r>
              <a:rPr lang="en-US" dirty="0" smtClean="0">
                <a:solidFill>
                  <a:schemeClr val="tx1"/>
                </a:solidFill>
              </a:rPr>
              <a:t> agar </a:t>
            </a:r>
            <a:r>
              <a:rPr lang="en-US" dirty="0" err="1" smtClean="0">
                <a:solidFill>
                  <a:schemeClr val="tx1"/>
                </a:solidFill>
              </a:rPr>
              <a:t>tetap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mampu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menjalankan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perannya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pendidikan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pengajaran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pengembangan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diseminasi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kemslahatan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masyarakat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luas</a:t>
            </a:r>
            <a:r>
              <a:rPr lang="en-US" dirty="0" smtClean="0">
                <a:solidFill>
                  <a:schemeClr val="tx1"/>
                </a:solidFill>
              </a:rPr>
              <a:t>. (</a:t>
            </a:r>
            <a:r>
              <a:rPr lang="en-US" dirty="0" err="1" smtClean="0">
                <a:solidFill>
                  <a:schemeClr val="tx1"/>
                </a:solidFill>
              </a:rPr>
              <a:t>diperlukan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mainstream and the skill of management leadership.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>
          <a:xfrm>
            <a:off x="-1" y="2767236"/>
            <a:ext cx="6824133" cy="403244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kini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tantangan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era </a:t>
            </a:r>
            <a:r>
              <a:rPr lang="en-US" sz="2800" dirty="0" err="1" smtClean="0"/>
              <a:t>disrupsi</a:t>
            </a:r>
            <a:r>
              <a:rPr lang="en-US" sz="2800" dirty="0" smtClean="0"/>
              <a:t>.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mengatasi</a:t>
            </a:r>
            <a:r>
              <a:rPr lang="en-US" sz="2800" dirty="0" smtClean="0"/>
              <a:t> </a:t>
            </a:r>
            <a:r>
              <a:rPr lang="en-US" sz="2800" dirty="0" err="1" smtClean="0"/>
              <a:t>tantangan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timbul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  <a:endParaRPr kumimoji="1" lang="ja-JP" altLang="en-US" sz="28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10" name="Picture Placeholder 9" descr="disruption1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818" b="8818"/>
          <a:stretch>
            <a:fillRect/>
          </a:stretch>
        </p:blipFill>
        <p:spPr>
          <a:xfrm>
            <a:off x="6982966" y="2353733"/>
            <a:ext cx="11303446" cy="4733983"/>
          </a:xfrm>
        </p:spPr>
      </p:pic>
    </p:spTree>
    <p:extLst>
      <p:ext uri="{BB962C8B-B14F-4D97-AF65-F5344CB8AC3E}">
        <p14:creationId xmlns:p14="http://schemas.microsoft.com/office/powerpoint/2010/main" xmlns="" val="46674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7484524" y="1111052"/>
            <a:ext cx="10095636" cy="1350907"/>
          </a:xfrm>
        </p:spPr>
        <p:txBody>
          <a:bodyPr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</a:rPr>
              <a:t>PARADIGMA PENDIDIKAN TINGGI</a:t>
            </a:r>
            <a:endParaRPr kumimoji="1" lang="ja-JP" altLang="en-US" sz="4400" b="1" dirty="0">
              <a:solidFill>
                <a:schemeClr val="tx1"/>
              </a:solidFill>
              <a:latin typeface="Route 159 Bold" pitchFamily="50" charset="0"/>
            </a:endParaRPr>
          </a:p>
        </p:txBody>
      </p:sp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8440247" y="4178379"/>
            <a:ext cx="625191" cy="61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11055935" y="4178378"/>
            <a:ext cx="625191" cy="61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プレースホルダー 39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tretch>
            <a:fillRect/>
          </a:stretch>
        </p:blipFill>
        <p:spPr>
          <a:xfrm>
            <a:off x="13655147" y="4178377"/>
            <a:ext cx="625191" cy="61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Orientation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>
          <a:xfrm>
            <a:off x="9922933" y="5279575"/>
            <a:ext cx="2946399" cy="935442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 Human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Resourches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2"/>
          </p:nvPr>
        </p:nvSpPr>
        <p:spPr>
          <a:xfrm>
            <a:off x="12818532" y="5277230"/>
            <a:ext cx="2540001" cy="93544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to be Excellence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/>
          </p:nvPr>
        </p:nvSpPr>
        <p:spPr>
          <a:xfrm>
            <a:off x="660400" y="6400800"/>
            <a:ext cx="17153467" cy="2116667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Perguruan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tinggi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kini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memiliki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berbagai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peluang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dan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tantangan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di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era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disrupsi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Perguruan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tinggi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harus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mampu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mengatasi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tantangan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timbul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sebagai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akibat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berbagai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perkembangan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di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masyarakat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bersifat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ea"/>
              </a:rPr>
              <a:t>multidemensional</a:t>
            </a:r>
            <a:r>
              <a:rPr lang="en-US" sz="3200" dirty="0" smtClean="0">
                <a:solidFill>
                  <a:schemeClr val="tx1"/>
                </a:solidFill>
                <a:latin typeface="+mn-ea"/>
              </a:rPr>
              <a:t>.</a:t>
            </a:r>
            <a:endParaRPr lang="ja-JP" altLang="en-US" sz="320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7" name="図プレースホルダー 56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/>
          <a:stretch>
            <a:fillRect/>
          </a:stretch>
        </p:blipFill>
        <p:spPr>
          <a:xfrm>
            <a:off x="4016008" y="8837048"/>
            <a:ext cx="625191" cy="497374"/>
          </a:xfrm>
        </p:spPr>
      </p:pic>
      <p:pic>
        <p:nvPicPr>
          <p:cNvPr id="58" name="図プレースホルダー 57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/>
          <a:stretch>
            <a:fillRect/>
          </a:stretch>
        </p:blipFill>
        <p:spPr>
          <a:xfrm>
            <a:off x="8827218" y="8837047"/>
            <a:ext cx="625191" cy="497374"/>
          </a:xfrm>
        </p:spPr>
      </p:pic>
      <p:pic>
        <p:nvPicPr>
          <p:cNvPr id="65" name="図プレースホルダー 64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/>
          <a:stretch>
            <a:fillRect/>
          </a:stretch>
        </p:blipFill>
        <p:spPr>
          <a:xfrm>
            <a:off x="13607778" y="8837046"/>
            <a:ext cx="625191" cy="497374"/>
          </a:xfrm>
        </p:spPr>
      </p:pic>
      <p:sp>
        <p:nvSpPr>
          <p:cNvPr id="30" name="テキスト プレースホルダー 2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 smtClean="0"/>
              <a:t>sumberdaya.com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smtClean="0"/>
              <a:t>kinerjabagus.com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smtClean="0"/>
              <a:t>networkingsistem.com</a:t>
            </a:r>
            <a:endParaRPr kumimoji="1" lang="ja-JP" altLang="en-US" dirty="0"/>
          </a:p>
        </p:txBody>
      </p:sp>
      <p:pic>
        <p:nvPicPr>
          <p:cNvPr id="22" name="Picture Placeholder 21" descr="IMG-20180304-WA0006.jpg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680" r="16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03494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0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6905" r="690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Fakultas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MIPA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9" y="3199284"/>
            <a:ext cx="8207224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11.084.800.000,- 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9.302.025.000,- ;</a:t>
            </a:r>
            <a:r>
              <a:rPr lang="en-US" altLang="ja-JP" dirty="0" smtClean="0"/>
              <a:t>  </a:t>
            </a:r>
            <a:r>
              <a:rPr lang="id-ID" altLang="ja-JP" dirty="0" smtClean="0"/>
              <a:t>( 83,9</a:t>
            </a:r>
            <a:r>
              <a:rPr lang="en-US" altLang="ja-JP" dirty="0" smtClean="0"/>
              <a:t>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2.433.004.507,- </a:t>
            </a:r>
            <a:r>
              <a:rPr lang="en-US" altLang="ja-JP" dirty="0" smtClean="0"/>
              <a:t>(</a:t>
            </a:r>
            <a:r>
              <a:rPr lang="id-ID" altLang="ja-JP" dirty="0" smtClean="0"/>
              <a:t>88,02%</a:t>
            </a:r>
            <a:r>
              <a:rPr lang="en-US" altLang="ja-JP" dirty="0" smtClean="0"/>
              <a:t>)</a:t>
            </a:r>
            <a:r>
              <a:rPr lang="id-ID" altLang="ja-JP" dirty="0" smtClean="0"/>
              <a:t>  dari Pagu = Rp. 2.764.143.000,- 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>
          <a:xfrm>
            <a:off x="9684870" y="5847441"/>
            <a:ext cx="7737326" cy="720080"/>
          </a:xfrm>
        </p:spPr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7 org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51 dosen</a:t>
            </a:r>
          </a:p>
          <a:p>
            <a:r>
              <a:rPr lang="id-ID" altLang="ja-JP" dirty="0" smtClean="0"/>
              <a:t>Nas. = 7    ; Int. = -               Dosen Guru Besar = 18 dosen</a:t>
            </a:r>
            <a:endParaRPr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diTahun 2018</a:t>
            </a:r>
            <a:endParaRPr kumimoji="1" lang="ja-JP" altLang="en-US" sz="25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2"/>
            <a:ext cx="7702927" cy="910976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</a:t>
            </a:r>
            <a:r>
              <a:rPr kumimoji="1" lang="en-US" altLang="ja-JP" dirty="0" err="1" smtClean="0"/>
              <a:t>Publikasi</a:t>
            </a:r>
            <a:r>
              <a:rPr kumimoji="1" lang="id-ID" altLang="ja-JP" dirty="0" smtClean="0"/>
              <a:t>  Jurnal Terakreditasi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 = 4</a:t>
            </a:r>
            <a:r>
              <a:rPr kumimoji="1" lang="en-US" altLang="ja-JP" dirty="0" smtClean="0"/>
              <a:t> </a:t>
            </a:r>
            <a:endParaRPr kumimoji="1" lang="id-ID" altLang="ja-JP" dirty="0" smtClean="0"/>
          </a:p>
          <a:p>
            <a:r>
              <a:rPr lang="id-ID" altLang="ja-JP" dirty="0" smtClean="0"/>
              <a:t>A = 1; B = 8 ; C = 4                   Nasional = 1 ; International = 3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84903" y="399681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600591" y="1199613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883466" y="1115408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419039" y="2950930"/>
            <a:ext cx="11653827" cy="5617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237.642.000,-  (8.60%)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340.189.000,- (12.31%)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115.500.000,-  (4.03%)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539.191.000,- (19.51%)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 54.000.000,-(1.95%)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461.680.000,- (16.70%)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28.500.000,- (1.03%)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  2.000.000,- (0.07%)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  34.609.000,- (1.25 %)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260.500.000,- (9.42%)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873638" y="2108444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11.jpe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322" b="932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431238" y="232208"/>
            <a:ext cx="8855175" cy="1203151"/>
          </a:xfrm>
        </p:spPr>
        <p:txBody>
          <a:bodyPr>
            <a:normAutofit/>
          </a:bodyPr>
          <a:lstStyle/>
          <a:p>
            <a:r>
              <a:rPr lang="en-US" altLang="ja-JP" sz="5000" dirty="0" err="1" smtClean="0"/>
              <a:t>Fakultas</a:t>
            </a:r>
            <a:r>
              <a:rPr kumimoji="1" lang="en-US" altLang="ja-JP" sz="5000" dirty="0" smtClean="0"/>
              <a:t> </a:t>
            </a:r>
            <a:r>
              <a:rPr lang="en-US" altLang="ja-JP" sz="5000" dirty="0" smtClean="0">
                <a:solidFill>
                  <a:schemeClr val="accent1"/>
                </a:solidFill>
                <a:latin typeface="Route 159 Bold" pitchFamily="50" charset="0"/>
              </a:rPr>
              <a:t>I</a:t>
            </a:r>
            <a:r>
              <a:rPr lang="id-ID" altLang="ja-JP" sz="5000" dirty="0" smtClean="0">
                <a:solidFill>
                  <a:schemeClr val="accent1"/>
                </a:solidFill>
                <a:latin typeface="Route 159 Bold" pitchFamily="50" charset="0"/>
              </a:rPr>
              <a:t>lmu </a:t>
            </a:r>
            <a:r>
              <a:rPr lang="en-US" altLang="ja-JP" sz="5000" dirty="0" smtClean="0">
                <a:solidFill>
                  <a:schemeClr val="accent1"/>
                </a:solidFill>
                <a:latin typeface="Route 159 Bold" pitchFamily="50" charset="0"/>
              </a:rPr>
              <a:t>P</a:t>
            </a:r>
            <a:r>
              <a:rPr lang="id-ID" altLang="ja-JP" sz="5000" dirty="0" smtClean="0">
                <a:solidFill>
                  <a:schemeClr val="accent1"/>
                </a:solidFill>
                <a:latin typeface="Route 159 Bold" pitchFamily="50" charset="0"/>
              </a:rPr>
              <a:t>endidikan</a:t>
            </a:r>
            <a:endParaRPr kumimoji="1" lang="ja-JP" altLang="en-US" sz="50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 smtClean="0"/>
              <a:t>Capaian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/>
          </p:nvPr>
        </p:nvSpPr>
        <p:spPr>
          <a:xfrm>
            <a:off x="9719269" y="3199284"/>
            <a:ext cx="8567144" cy="576064"/>
          </a:xfrm>
        </p:spPr>
        <p:txBody>
          <a:bodyPr/>
          <a:lstStyle/>
          <a:p>
            <a:r>
              <a:rPr lang="en-US" altLang="ja-JP" dirty="0" smtClean="0"/>
              <a:t>Target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. 10.345.750.000,-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Capaian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Rp</a:t>
            </a:r>
            <a:r>
              <a:rPr lang="id-ID" altLang="ja-JP" dirty="0" smtClean="0"/>
              <a:t>  11.026.425.000,- (106,6 </a:t>
            </a:r>
            <a:r>
              <a:rPr lang="en-US" altLang="ja-JP" dirty="0" smtClean="0"/>
              <a:t>%)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Serap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 err="1" smtClean="0"/>
              <a:t>Rp</a:t>
            </a:r>
            <a:r>
              <a:rPr lang="id-ID" altLang="ja-JP" dirty="0" smtClean="0"/>
              <a:t> 2.263.568.303,-</a:t>
            </a:r>
            <a:r>
              <a:rPr lang="en-US" altLang="ja-JP" dirty="0" smtClean="0"/>
              <a:t> (</a:t>
            </a:r>
            <a:r>
              <a:rPr lang="id-ID" altLang="ja-JP" dirty="0" smtClean="0"/>
              <a:t> 70,81</a:t>
            </a:r>
            <a:r>
              <a:rPr lang="en-US" altLang="ja-JP" dirty="0" smtClean="0"/>
              <a:t>%)</a:t>
            </a:r>
            <a:r>
              <a:rPr lang="id-ID" altLang="ja-JP" dirty="0" smtClean="0"/>
              <a:t>  dari Pagu = Rp. 3.196.738.000,-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err="1" smtClean="0"/>
              <a:t>Capaian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Prestasi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sz="2500" dirty="0" err="1" smtClean="0"/>
              <a:t>Akreditasi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dan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Publikasi</a:t>
            </a:r>
            <a:r>
              <a:rPr kumimoji="1" lang="id-ID" altLang="ja-JP" sz="2500" dirty="0" smtClean="0"/>
              <a:t> </a:t>
            </a:r>
            <a:r>
              <a:rPr lang="id-ID" altLang="ja-JP" sz="2500" dirty="0" smtClean="0"/>
              <a:t>ditahun 2018</a:t>
            </a:r>
            <a:endParaRPr lang="ja-JP" altLang="en-US" sz="2500" dirty="0">
              <a:hlinkClick r:id="rId3" action="ppaction://hlinkfile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6"/>
          </p:nvPr>
        </p:nvSpPr>
        <p:spPr>
          <a:xfrm>
            <a:off x="9713587" y="8311852"/>
            <a:ext cx="7702927" cy="1210520"/>
          </a:xfrm>
        </p:spPr>
        <p:txBody>
          <a:bodyPr/>
          <a:lstStyle/>
          <a:p>
            <a:r>
              <a:rPr kumimoji="1" lang="en-US" altLang="ja-JP" dirty="0" err="1" smtClean="0"/>
              <a:t>Akreditasi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Jurusan</a:t>
            </a:r>
            <a:r>
              <a:rPr kumimoji="1" lang="en-US" altLang="ja-JP" dirty="0" smtClean="0"/>
              <a:t>                     </a:t>
            </a:r>
            <a:r>
              <a:rPr kumimoji="1" lang="en-US" altLang="ja-JP" dirty="0" err="1" smtClean="0"/>
              <a:t>Publikasi</a:t>
            </a:r>
            <a:r>
              <a:rPr kumimoji="1" lang="en-US" altLang="ja-JP" dirty="0" smtClean="0"/>
              <a:t> </a:t>
            </a:r>
            <a:r>
              <a:rPr kumimoji="1" lang="id-ID" altLang="ja-JP" dirty="0" smtClean="0"/>
              <a:t> Jurnal Terakreditasi = 3</a:t>
            </a:r>
          </a:p>
          <a:p>
            <a:r>
              <a:rPr lang="id-ID" altLang="ja-JP" dirty="0" smtClean="0"/>
              <a:t>A = - ; B = 4 ; C = - 	    Nasional =  0 ; International = 3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28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9719269" y="6607996"/>
            <a:ext cx="7702927" cy="927922"/>
          </a:xfrm>
        </p:spPr>
        <p:txBody>
          <a:bodyPr/>
          <a:lstStyle/>
          <a:p>
            <a:r>
              <a:rPr lang="en-US" altLang="ja-JP" dirty="0" err="1" smtClean="0"/>
              <a:t>Mahasiswa</a:t>
            </a:r>
            <a:r>
              <a:rPr lang="en-US" altLang="ja-JP" dirty="0" smtClean="0"/>
              <a:t> =</a:t>
            </a:r>
            <a:r>
              <a:rPr lang="id-ID" altLang="ja-JP" dirty="0" smtClean="0"/>
              <a:t> 3 org       </a:t>
            </a:r>
            <a:r>
              <a:rPr lang="en-US" altLang="ja-JP" dirty="0" smtClean="0"/>
              <a:t>       </a:t>
            </a:r>
            <a:r>
              <a:rPr lang="en-US" altLang="ja-JP" dirty="0" err="1" smtClean="0"/>
              <a:t>Dosen</a:t>
            </a:r>
            <a:r>
              <a:rPr lang="en-US" altLang="ja-JP" dirty="0" smtClean="0"/>
              <a:t> </a:t>
            </a:r>
            <a:r>
              <a:rPr lang="id-ID" altLang="ja-JP" dirty="0" smtClean="0"/>
              <a:t>S3 </a:t>
            </a:r>
            <a:r>
              <a:rPr lang="en-US" altLang="ja-JP" dirty="0" smtClean="0"/>
              <a:t>= </a:t>
            </a:r>
            <a:r>
              <a:rPr lang="id-ID" altLang="ja-JP" dirty="0" smtClean="0"/>
              <a:t>17</a:t>
            </a:r>
          </a:p>
          <a:p>
            <a:r>
              <a:rPr lang="id-ID" altLang="ja-JP" dirty="0" smtClean="0"/>
              <a:t>Nas. = 3    ; Int. = -               Dosen Guru Besar = 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837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0287" y="3888669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600591" y="1037385"/>
            <a:ext cx="3952568" cy="5847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2001450" y="1189148"/>
            <a:ext cx="14329592" cy="5040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d-ID" altLang="ja-JP" sz="11200" dirty="0" smtClean="0"/>
              <a:t>4. 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Tata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Kelola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S-BMN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dan</a:t>
            </a:r>
            <a:r>
              <a:rPr lang="en-US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</a:t>
            </a:r>
            <a:r>
              <a:rPr lang="en-US" altLang="ja-JP" sz="11200" dirty="0" err="1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Kepatuhan</a:t>
            </a:r>
            <a:r>
              <a:rPr lang="id-ID" altLang="ja-JP" sz="11200" dirty="0" smtClean="0">
                <a:solidFill>
                  <a:schemeClr val="accent3"/>
                </a:solidFill>
                <a:latin typeface="Route 159 SemiBold" pitchFamily="50" charset="0"/>
                <a:cs typeface="+mn-cs"/>
              </a:rPr>
              <a:t>  S-BMN : Cukup dan Patuh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537023" y="3024670"/>
            <a:ext cx="13938250" cy="5617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1. </a:t>
            </a:r>
            <a:r>
              <a:rPr lang="en-US" altLang="ja-JP" dirty="0" err="1" smtClean="0">
                <a:solidFill>
                  <a:schemeClr val="tx1"/>
                </a:solidFill>
              </a:rPr>
              <a:t>Operasional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Perkantoran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	Rp.    263.450.000,-   (8.24%)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2.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Akademik</a:t>
            </a:r>
            <a:r>
              <a:rPr lang="id-ID" altLang="ja-JP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Penelitian dan Jurnal                     	Rp.   624.000.000,-   (19.52%)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Pengabdian	                         	Rp.   324.000.000,-  (10.14%)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c. Kurikulum	                          	Rp.  542.235.000,-  (16.96%)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d. Akreditasi	                           	Rp.    40.000.000,-  (1.25%)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3.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Kemahasiswaan</a:t>
            </a:r>
            <a:r>
              <a:rPr lang="id-ID" altLang="ja-JP" dirty="0" smtClean="0">
                <a:solidFill>
                  <a:schemeClr val="tx1"/>
                </a:solidFill>
              </a:rPr>
              <a:t>                     	Rp.  291.614.000,- (9.12%)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4. </a:t>
            </a:r>
            <a:r>
              <a:rPr lang="en-US" altLang="ja-JP" dirty="0" smtClean="0">
                <a:solidFill>
                  <a:schemeClr val="tx1"/>
                </a:solidFill>
              </a:rPr>
              <a:t>Program </a:t>
            </a:r>
            <a:r>
              <a:rPr lang="en-US" altLang="ja-JP" dirty="0" err="1" smtClean="0">
                <a:solidFill>
                  <a:schemeClr val="tx1"/>
                </a:solidFill>
              </a:rPr>
              <a:t>Pengembangan</a:t>
            </a:r>
            <a:r>
              <a:rPr lang="en-US" altLang="ja-JP" dirty="0" smtClean="0">
                <a:solidFill>
                  <a:schemeClr val="tx1"/>
                </a:solidFill>
              </a:rPr>
              <a:t> SDM</a:t>
            </a:r>
            <a:endParaRPr lang="id-ID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a. Tenaga Pendidik                                 	Rp.   72.000.000,- (2.25%)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    b. Tenaga Kependidikan            	          	Rp.   30.000.000,- (0.94%)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5. </a:t>
            </a:r>
            <a:r>
              <a:rPr lang="en-US" altLang="ja-JP" dirty="0" err="1" smtClean="0">
                <a:solidFill>
                  <a:schemeClr val="tx1"/>
                </a:solidFill>
              </a:rPr>
              <a:t>Belanja</a:t>
            </a:r>
            <a:r>
              <a:rPr lang="en-US" altLang="ja-JP" dirty="0" smtClean="0">
                <a:solidFill>
                  <a:schemeClr val="tx1"/>
                </a:solidFill>
              </a:rPr>
              <a:t> Modal/</a:t>
            </a:r>
            <a:r>
              <a:rPr lang="en-US" altLang="ja-JP" dirty="0" err="1" smtClean="0">
                <a:solidFill>
                  <a:schemeClr val="tx1"/>
                </a:solidFill>
              </a:rPr>
              <a:t>Peralatan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Mebulair</a:t>
            </a:r>
            <a:r>
              <a:rPr lang="id-ID" altLang="ja-JP" dirty="0" smtClean="0">
                <a:solidFill>
                  <a:schemeClr val="tx1"/>
                </a:solidFill>
              </a:rPr>
              <a:t>          	Rp. 544.469.000,- (17.03 %)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altLang="ja-JP" dirty="0" smtClean="0">
                <a:solidFill>
                  <a:schemeClr val="tx1"/>
                </a:solidFill>
              </a:rPr>
              <a:t>6. </a:t>
            </a:r>
            <a:r>
              <a:rPr lang="en-US" altLang="ja-JP" dirty="0" err="1" smtClean="0">
                <a:solidFill>
                  <a:schemeClr val="tx1"/>
                </a:solidFill>
              </a:rPr>
              <a:t>Pemeliharaan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Lingkungan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dan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Mesin</a:t>
            </a:r>
            <a:r>
              <a:rPr lang="id-ID" altLang="ja-JP" dirty="0" smtClean="0">
                <a:solidFill>
                  <a:schemeClr val="tx1"/>
                </a:solidFill>
              </a:rPr>
              <a:t>    	Rp. 181.211.000,- (5.67%)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1991622" y="2182184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/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ja-JP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rPr>
              <a:t>5</a:t>
            </a:r>
            <a:r>
              <a:rPr kumimoji="1" lang="id-ID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Open Sans Light" panose="020B0306030504020204" pitchFamily="34" charset="0"/>
              </a:rPr>
              <a:t>. </a:t>
            </a:r>
            <a:r>
              <a:rPr lang="id-ID" altLang="ja-JP" sz="3600" dirty="0" smtClean="0">
                <a:solidFill>
                  <a:schemeClr val="accent2"/>
                </a:solidFill>
                <a:latin typeface="Route 159 SemiBold" pitchFamily="50" charset="0"/>
              </a:rPr>
              <a:t>Kinerja Program – Alokasi Dana</a:t>
            </a:r>
            <a:endParaRPr lang="ja-JP" altLang="en-US" sz="36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96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17015</TotalTime>
  <Words>2111</Words>
  <Application>Microsoft Office PowerPoint</Application>
  <PresentationFormat>Custom</PresentationFormat>
  <Paragraphs>763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Vega - Header</vt:lpstr>
      <vt:lpstr>Vega - Footer Only</vt:lpstr>
      <vt:lpstr>Vega - Free</vt:lpstr>
      <vt:lpstr>1_Vega - Footer Only</vt:lpstr>
      <vt:lpstr>KINERJA UNDIKSHA  Nyoman Jampel R E K T O R</vt:lpstr>
      <vt:lpstr>VISI UNDIKSHA</vt:lpstr>
      <vt:lpstr>Point Evaluasi</vt:lpstr>
      <vt:lpstr>Hot’s Topic</vt:lpstr>
      <vt:lpstr>PARADIGMA PENDIDIKAN TINGGI</vt:lpstr>
      <vt:lpstr>Fakultas MIPA</vt:lpstr>
      <vt:lpstr>Slide 7</vt:lpstr>
      <vt:lpstr>Fakultas Ilmu Pendidikan</vt:lpstr>
      <vt:lpstr>Slide 9</vt:lpstr>
      <vt:lpstr>Fakultas Bahasa dan Seni</vt:lpstr>
      <vt:lpstr>Slide 11</vt:lpstr>
      <vt:lpstr>Fakultas Hukum dan Ilmu Sosial</vt:lpstr>
      <vt:lpstr>Slide 13</vt:lpstr>
      <vt:lpstr>Fakultas Olahraga dan Kesehatan</vt:lpstr>
      <vt:lpstr>Slide 15</vt:lpstr>
      <vt:lpstr>Fakultas Teknik dan Kejuruan</vt:lpstr>
      <vt:lpstr>Slide 17</vt:lpstr>
      <vt:lpstr>Fakultas Ekonomi</vt:lpstr>
      <vt:lpstr>Slide 19</vt:lpstr>
      <vt:lpstr>PASCASARJANA</vt:lpstr>
      <vt:lpstr>Slide 21</vt:lpstr>
      <vt:lpstr>Fakultas Kedokteran</vt:lpstr>
      <vt:lpstr>Slide 23</vt:lpstr>
      <vt:lpstr>Lembaga P2M</vt:lpstr>
      <vt:lpstr>Slide 25</vt:lpstr>
      <vt:lpstr>Slide 26</vt:lpstr>
      <vt:lpstr>Lembaga P3M</vt:lpstr>
      <vt:lpstr>Lembaga P3M</vt:lpstr>
      <vt:lpstr>Slide 29</vt:lpstr>
      <vt:lpstr>Slide 30</vt:lpstr>
      <vt:lpstr>Program Prioritas 2020</vt:lpstr>
      <vt:lpstr>Komposisi Anggaran Tahun 2018</vt:lpstr>
      <vt:lpstr>Peringkat Capaian Target PNBP T.A. 2018 </vt:lpstr>
      <vt:lpstr>Peringkat Capaian Daya Serap T.A. 2018 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WENAS_PSI</cp:lastModifiedBy>
  <cp:revision>500</cp:revision>
  <dcterms:created xsi:type="dcterms:W3CDTF">2015-09-05T11:42:45Z</dcterms:created>
  <dcterms:modified xsi:type="dcterms:W3CDTF">2018-12-06T08:35:22Z</dcterms:modified>
</cp:coreProperties>
</file>