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705" r:id="rId3"/>
    <p:sldMasterId id="2147483723" r:id="rId4"/>
  </p:sldMasterIdLst>
  <p:notesMasterIdLst>
    <p:notesMasterId r:id="rId42"/>
  </p:notesMasterIdLst>
  <p:sldIdLst>
    <p:sldId id="284" r:id="rId5"/>
    <p:sldId id="257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8" r:id="rId14"/>
    <p:sldId id="277" r:id="rId15"/>
    <p:sldId id="286" r:id="rId16"/>
    <p:sldId id="292" r:id="rId17"/>
    <p:sldId id="291" r:id="rId18"/>
    <p:sldId id="290" r:id="rId19"/>
    <p:sldId id="259" r:id="rId20"/>
    <p:sldId id="287" r:id="rId21"/>
    <p:sldId id="293" r:id="rId22"/>
    <p:sldId id="260" r:id="rId23"/>
    <p:sldId id="294" r:id="rId24"/>
    <p:sldId id="295" r:id="rId25"/>
    <p:sldId id="261" r:id="rId26"/>
    <p:sldId id="262" r:id="rId27"/>
    <p:sldId id="263" r:id="rId28"/>
    <p:sldId id="268" r:id="rId29"/>
    <p:sldId id="272" r:id="rId30"/>
    <p:sldId id="266" r:id="rId31"/>
    <p:sldId id="267" r:id="rId32"/>
    <p:sldId id="273" r:id="rId33"/>
    <p:sldId id="265" r:id="rId34"/>
    <p:sldId id="270" r:id="rId35"/>
    <p:sldId id="271" r:id="rId36"/>
    <p:sldId id="264" r:id="rId37"/>
    <p:sldId id="269" r:id="rId38"/>
    <p:sldId id="274" r:id="rId39"/>
    <p:sldId id="275" r:id="rId40"/>
    <p:sldId id="27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Front Matter" id="{15202A74-163D-4B71-BBA8-E2FCD164262F}">
          <p14:sldIdLst>
            <p14:sldId id="284"/>
            <p14:sldId id="257"/>
            <p14:sldId id="278"/>
            <p14:sldId id="279"/>
            <p14:sldId id="280"/>
            <p14:sldId id="281"/>
            <p14:sldId id="282"/>
            <p14:sldId id="285"/>
            <p14:sldId id="283"/>
            <p14:sldId id="277"/>
            <p14:sldId id="287"/>
            <p14:sldId id="286"/>
            <p14:sldId id="258"/>
            <p14:sldId id="259"/>
            <p14:sldId id="260"/>
            <p14:sldId id="261"/>
          </p14:sldIdLst>
        </p14:section>
        <p14:section name="Group Member 1" id="{0860697E-8C4A-43F9-A7C0-C435911657B2}">
          <p14:sldIdLst>
            <p14:sldId id="262"/>
            <p14:sldId id="263"/>
            <p14:sldId id="268"/>
            <p14:sldId id="272"/>
          </p14:sldIdLst>
        </p14:section>
        <p14:section name="Group Member 2" id="{ED02CA79-8112-418E-8BC2-0FD9B68AECB3}">
          <p14:sldIdLst>
            <p14:sldId id="266"/>
            <p14:sldId id="267"/>
            <p14:sldId id="273"/>
            <p14:sldId id="265"/>
          </p14:sldIdLst>
        </p14:section>
        <p14:section name="Group Member 3" id="{0DAD77B1-60C5-4EB2-933E-C56E97A5B2A7}">
          <p14:sldIdLst>
            <p14:sldId id="270"/>
            <p14:sldId id="271"/>
            <p14:sldId id="264"/>
            <p14:sldId id="269"/>
          </p14:sldIdLst>
        </p14:section>
        <p14:section name="General Closing" id="{4AB6C702-EE4D-4283-ACB0-770710E41AE6}">
          <p14:sldIdLst>
            <p14:sldId id="274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865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style val="45"/>
  <c:chart>
    <c:autoTitleDeleted val="1"/>
    <c:view3D>
      <c:rAngAx val="1"/>
    </c:view3D>
    <c:sideWall>
      <c:spPr>
        <a:ln>
          <a:solidFill>
            <a:srgbClr val="00B0F0"/>
          </a:solidFill>
        </a:ln>
      </c:spPr>
    </c:sideWall>
    <c:backWall>
      <c:spPr>
        <a:ln>
          <a:solidFill>
            <a:srgbClr val="00B0F0"/>
          </a:solidFill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dLbls>
            <c:dLbl>
              <c:idx val="2"/>
              <c:layout>
                <c:manualLayout>
                  <c:x val="-2.0833333333333332E-2"/>
                  <c:y val="-2.018936351203357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84183180000</c:v>
                </c:pt>
                <c:pt idx="1">
                  <c:v>74221910000</c:v>
                </c:pt>
                <c:pt idx="2">
                  <c:v>68220600000</c:v>
                </c:pt>
                <c:pt idx="3">
                  <c:v>67867480000</c:v>
                </c:pt>
                <c:pt idx="4">
                  <c:v>73794480000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"/>
              <c:layout>
                <c:manualLayout>
                  <c:x val="4.1666666666666666E-3"/>
                  <c:y val="-3.43219179704570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_-* #,##0_-;\-* #,##0_-;_-* "-"??_-;_-@_-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REALISASI</c:v>
                </c:pt>
              </c:strCache>
            </c:strRef>
          </c:tx>
          <c:dLbls>
            <c:txPr>
              <a:bodyPr/>
              <a:lstStyle/>
              <a:p>
                <a:pPr>
                  <a:defRPr sz="1100" baseline="0"/>
                </a:pPr>
                <a:endParaRPr lang="en-US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_-* #,##0_-;\-* #,##0_-;_-* "-"??_-;_-@_-</c:formatCode>
                <c:ptCount val="5"/>
                <c:pt idx="0">
                  <c:v>61702373000</c:v>
                </c:pt>
                <c:pt idx="1">
                  <c:v>61587878083</c:v>
                </c:pt>
                <c:pt idx="2">
                  <c:v>68046059683</c:v>
                </c:pt>
                <c:pt idx="3">
                  <c:v>81311034792</c:v>
                </c:pt>
              </c:numCache>
            </c:numRef>
          </c:val>
        </c:ser>
        <c:dLbls>
          <c:showVal val="1"/>
        </c:dLbls>
        <c:gapWidth val="75"/>
        <c:shape val="box"/>
        <c:axId val="47257472"/>
        <c:axId val="48222592"/>
        <c:axId val="0"/>
      </c:bar3DChart>
      <c:catAx>
        <c:axId val="47257472"/>
        <c:scaling>
          <c:orientation val="minMax"/>
        </c:scaling>
        <c:axPos val="b"/>
        <c:numFmt formatCode="General" sourceLinked="1"/>
        <c:majorTickMark val="none"/>
        <c:tickLblPos val="nextTo"/>
        <c:crossAx val="48222592"/>
        <c:crosses val="autoZero"/>
        <c:auto val="1"/>
        <c:lblAlgn val="ctr"/>
        <c:lblOffset val="100"/>
      </c:catAx>
      <c:valAx>
        <c:axId val="48222592"/>
        <c:scaling>
          <c:orientation val="minMax"/>
        </c:scaling>
        <c:axPos val="l"/>
        <c:numFmt formatCode="_-* #,##0_-;\-* #,##0_-;_-* &quot;-&quot;??_-;_-@_-" sourceLinked="1"/>
        <c:majorTickMark val="none"/>
        <c:tickLblPos val="nextTo"/>
        <c:spPr>
          <a:ln>
            <a:solidFill>
              <a:srgbClr val="00B0F0"/>
            </a:solidFill>
          </a:ln>
        </c:spPr>
        <c:txPr>
          <a:bodyPr/>
          <a:lstStyle/>
          <a:p>
            <a:pPr>
              <a:defRPr sz="1000" baseline="0"/>
            </a:pPr>
            <a:endParaRPr lang="en-US"/>
          </a:p>
        </c:txPr>
        <c:crossAx val="47257472"/>
        <c:crosses val="autoZero"/>
        <c:crossBetween val="between"/>
      </c:valAx>
    </c:plotArea>
    <c:legend>
      <c:legendPos val="b"/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style val="47"/>
  <c:chart>
    <c:title>
      <c:tx>
        <c:rich>
          <a:bodyPr/>
          <a:lstStyle/>
          <a:p>
            <a:pPr>
              <a:defRPr/>
            </a:pPr>
            <a:r>
              <a:rPr lang="en-AU" sz="2800" b="1" dirty="0" smtClean="0"/>
              <a:t>TARGET DAN CAPAIAN PNBP UNDIKSHA TA. 2018</a:t>
            </a:r>
            <a:endParaRPr lang="en-AU" sz="2800" b="1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invertIfNegative val="1"/>
          <c:cat>
            <c:strRef>
              <c:f>Sheet1!$A$2:$A$11</c:f>
              <c:strCache>
                <c:ptCount val="10"/>
                <c:pt idx="0">
                  <c:v>FIP</c:v>
                </c:pt>
                <c:pt idx="1">
                  <c:v>FBS</c:v>
                </c:pt>
                <c:pt idx="2">
                  <c:v>FMIPA</c:v>
                </c:pt>
                <c:pt idx="3">
                  <c:v>FHIS</c:v>
                </c:pt>
                <c:pt idx="4">
                  <c:v>FOK</c:v>
                </c:pt>
                <c:pt idx="5">
                  <c:v>FTK</c:v>
                </c:pt>
                <c:pt idx="6">
                  <c:v>FE</c:v>
                </c:pt>
                <c:pt idx="7">
                  <c:v>FK</c:v>
                </c:pt>
                <c:pt idx="8">
                  <c:v>PASCA</c:v>
                </c:pt>
                <c:pt idx="9">
                  <c:v>REKTORAT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10345750000</c:v>
                </c:pt>
                <c:pt idx="1">
                  <c:v>9048150000</c:v>
                </c:pt>
                <c:pt idx="2">
                  <c:v>11084800000</c:v>
                </c:pt>
                <c:pt idx="3">
                  <c:v>4366750000</c:v>
                </c:pt>
                <c:pt idx="4">
                  <c:v>2612300000</c:v>
                </c:pt>
                <c:pt idx="5">
                  <c:v>4854600000</c:v>
                </c:pt>
                <c:pt idx="6">
                  <c:v>12116400000</c:v>
                </c:pt>
                <c:pt idx="7">
                  <c:v>0</c:v>
                </c:pt>
                <c:pt idx="8">
                  <c:v>8793725000</c:v>
                </c:pt>
                <c:pt idx="9">
                  <c:v>4645005000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Capaian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FIP</c:v>
                </c:pt>
                <c:pt idx="1">
                  <c:v>FBS</c:v>
                </c:pt>
                <c:pt idx="2">
                  <c:v>FMIPA</c:v>
                </c:pt>
                <c:pt idx="3">
                  <c:v>FHIS</c:v>
                </c:pt>
                <c:pt idx="4">
                  <c:v>FOK</c:v>
                </c:pt>
                <c:pt idx="5">
                  <c:v>FTK</c:v>
                </c:pt>
                <c:pt idx="6">
                  <c:v>FE</c:v>
                </c:pt>
                <c:pt idx="7">
                  <c:v>FK</c:v>
                </c:pt>
                <c:pt idx="8">
                  <c:v>PASCA</c:v>
                </c:pt>
                <c:pt idx="9">
                  <c:v>REKTORAT</c:v>
                </c:pt>
              </c:strCache>
            </c:strRef>
          </c:cat>
          <c:val>
            <c:numRef>
              <c:f>Sheet1!$C$2:$C$11</c:f>
              <c:numCache>
                <c:formatCode>_-* #,##0_-;\-* #,##0_-;_-* "-"??_-;_-@_-</c:formatCode>
                <c:ptCount val="10"/>
                <c:pt idx="0">
                  <c:v>12199825000</c:v>
                </c:pt>
                <c:pt idx="1">
                  <c:v>9314525000</c:v>
                </c:pt>
                <c:pt idx="2">
                  <c:v>9431925000</c:v>
                </c:pt>
                <c:pt idx="3">
                  <c:v>4685400000</c:v>
                </c:pt>
                <c:pt idx="4">
                  <c:v>2476425000</c:v>
                </c:pt>
                <c:pt idx="5">
                  <c:v>6088750000</c:v>
                </c:pt>
                <c:pt idx="6">
                  <c:v>16884275000</c:v>
                </c:pt>
                <c:pt idx="7">
                  <c:v>6517200038</c:v>
                </c:pt>
                <c:pt idx="8">
                  <c:v>9944025000</c:v>
                </c:pt>
                <c:pt idx="9">
                  <c:v>3768684754</c:v>
                </c:pt>
              </c:numCache>
            </c:numRef>
          </c:val>
        </c:ser>
        <c:dLbls/>
        <c:gapWidth val="75"/>
        <c:shape val="box"/>
        <c:axId val="109425408"/>
        <c:axId val="109426944"/>
        <c:axId val="0"/>
      </c:bar3DChart>
      <c:catAx>
        <c:axId val="109425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09426944"/>
        <c:crosses val="autoZero"/>
        <c:auto val="1"/>
        <c:lblAlgn val="ctr"/>
        <c:lblOffset val="100"/>
      </c:catAx>
      <c:valAx>
        <c:axId val="109426944"/>
        <c:scaling>
          <c:orientation val="minMax"/>
        </c:scaling>
        <c:axPos val="l"/>
        <c:majorGridlines/>
        <c:numFmt formatCode="_-* #,##0_-;\-* #,##0_-;_-* &quot;-&quot;??_-;_-@_-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aseline="0"/>
            </a:pPr>
            <a:endParaRPr lang="en-US"/>
          </a:p>
        </c:txPr>
        <c:crossAx val="109425408"/>
        <c:crosses val="autoZero"/>
        <c:crossBetween val="between"/>
      </c:valAx>
    </c:plotArea>
    <c:legend>
      <c:legendPos val="b"/>
      <c:layout/>
      <c:spPr>
        <a:noFill/>
        <a:ln>
          <a:noFill/>
        </a:ln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style val="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65000"/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65000"/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tint val="65000"/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tint val="65000"/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gapWidth val="100"/>
        <c:overlap val="-24"/>
        <c:axId val="146424192"/>
        <c:axId val="146425728"/>
      </c:barChart>
      <c:catAx>
        <c:axId val="1464241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25728"/>
        <c:crosses val="autoZero"/>
        <c:auto val="1"/>
        <c:lblAlgn val="ctr"/>
        <c:lblOffset val="100"/>
      </c:catAx>
      <c:valAx>
        <c:axId val="146425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layout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2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First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Third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Test 1</c:v>
                </c:pt>
                <c:pt idx="1">
                  <c:v>Test 2</c:v>
                </c:pt>
                <c:pt idx="2">
                  <c:v>Test 3</c:v>
                </c:pt>
                <c:pt idx="3">
                  <c:v>Test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marker val="1"/>
        <c:axId val="147416576"/>
        <c:axId val="147258752"/>
      </c:lineChart>
      <c:valAx>
        <c:axId val="147258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layout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416576"/>
        <c:crosses val="autoZero"/>
        <c:crossBetween val="between"/>
      </c:valAx>
      <c:catAx>
        <c:axId val="1474165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25875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AU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B0F95-3352-4376-8BB4-EAC298FD3E5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D4A54F0-106F-4B3E-A1A1-C405A5DAAAD6}">
      <dgm:prSet phldrT="[Text]"/>
      <dgm:spPr/>
      <dgm:t>
        <a:bodyPr/>
        <a:lstStyle/>
        <a:p>
          <a:pPr algn="ctr"/>
          <a:r>
            <a:rPr lang="en-US" dirty="0" err="1" smtClean="0"/>
            <a:t>Kenaikan</a:t>
          </a:r>
          <a:r>
            <a:rPr lang="en-US" dirty="0" smtClean="0"/>
            <a:t> target PNBP </a:t>
          </a:r>
          <a:r>
            <a:rPr lang="en-US" dirty="0" err="1" smtClean="0"/>
            <a:t>untuk</a:t>
          </a:r>
          <a:r>
            <a:rPr lang="en-US" dirty="0" smtClean="0"/>
            <a:t> TA. 2020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sebesar</a:t>
          </a:r>
          <a:r>
            <a:rPr lang="en-US" dirty="0" smtClean="0"/>
            <a:t> 5% </a:t>
          </a:r>
          <a:r>
            <a:rPr lang="en-US" dirty="0" err="1" smtClean="0"/>
            <a:t>dari</a:t>
          </a:r>
          <a:r>
            <a:rPr lang="en-US" dirty="0" smtClean="0"/>
            <a:t> target </a:t>
          </a:r>
          <a:r>
            <a:rPr lang="en-US" dirty="0" err="1" smtClean="0"/>
            <a:t>tahun</a:t>
          </a:r>
          <a:r>
            <a:rPr lang="en-US" dirty="0" smtClean="0"/>
            <a:t> 2019</a:t>
          </a:r>
          <a:endParaRPr lang="en-AU" dirty="0"/>
        </a:p>
      </dgm:t>
    </dgm:pt>
    <dgm:pt modelId="{4B3979D3-E67B-45F8-8EA9-8918A3E6E1EB}" type="parTrans" cxnId="{0A2575A5-7955-4070-9D4C-7A1EF17F7311}">
      <dgm:prSet/>
      <dgm:spPr/>
      <dgm:t>
        <a:bodyPr/>
        <a:lstStyle/>
        <a:p>
          <a:endParaRPr lang="en-AU"/>
        </a:p>
      </dgm:t>
    </dgm:pt>
    <dgm:pt modelId="{652F454B-C88B-4C8D-9912-8A7961175E3B}" type="sibTrans" cxnId="{0A2575A5-7955-4070-9D4C-7A1EF17F7311}">
      <dgm:prSet/>
      <dgm:spPr/>
      <dgm:t>
        <a:bodyPr/>
        <a:lstStyle/>
        <a:p>
          <a:endParaRPr lang="en-AU"/>
        </a:p>
      </dgm:t>
    </dgm:pt>
    <dgm:pt modelId="{F4ABE0F4-DC3D-4AF3-BCAA-7430CC75880F}">
      <dgm:prSet phldrT="[Text]"/>
      <dgm:spPr/>
      <dgm:t>
        <a:bodyPr/>
        <a:lstStyle/>
        <a:p>
          <a:r>
            <a:rPr lang="en-AU" dirty="0" smtClean="0"/>
            <a:t>Target PNBP UNDIKSHA TA. 2019</a:t>
          </a:r>
        </a:p>
        <a:p>
          <a:r>
            <a:rPr lang="en-AU" dirty="0" err="1" smtClean="0"/>
            <a:t>Rp</a:t>
          </a:r>
          <a:r>
            <a:rPr lang="en-AU" dirty="0" smtClean="0"/>
            <a:t>. 73.794.480.000</a:t>
          </a:r>
          <a:endParaRPr lang="en-AU" dirty="0"/>
        </a:p>
      </dgm:t>
    </dgm:pt>
    <dgm:pt modelId="{95EAF4E2-1FBB-4C65-A454-BC86CA8A3C46}" type="parTrans" cxnId="{C8FAADD5-5689-4F1D-9980-05E44053BC7E}">
      <dgm:prSet/>
      <dgm:spPr/>
      <dgm:t>
        <a:bodyPr/>
        <a:lstStyle/>
        <a:p>
          <a:endParaRPr lang="en-AU"/>
        </a:p>
      </dgm:t>
    </dgm:pt>
    <dgm:pt modelId="{4EEFFE18-8D88-42DE-9F4E-83D134A135DE}" type="sibTrans" cxnId="{C8FAADD5-5689-4F1D-9980-05E44053BC7E}">
      <dgm:prSet/>
      <dgm:spPr/>
      <dgm:t>
        <a:bodyPr/>
        <a:lstStyle/>
        <a:p>
          <a:endParaRPr lang="en-AU"/>
        </a:p>
      </dgm:t>
    </dgm:pt>
    <dgm:pt modelId="{481E48D4-D6DB-495E-BB45-47A4FA1A3D97}">
      <dgm:prSet phldrT="[Text]"/>
      <dgm:spPr/>
      <dgm:t>
        <a:bodyPr/>
        <a:lstStyle/>
        <a:p>
          <a:r>
            <a:rPr lang="en-AU" dirty="0" smtClean="0"/>
            <a:t>Target PNBP UNDIKSHA TA. 2020</a:t>
          </a:r>
        </a:p>
        <a:p>
          <a:r>
            <a:rPr lang="en-AU" dirty="0" smtClean="0"/>
            <a:t>= </a:t>
          </a:r>
          <a:r>
            <a:rPr lang="en-AU" dirty="0" err="1" smtClean="0"/>
            <a:t>Rp</a:t>
          </a:r>
          <a:r>
            <a:rPr lang="en-AU" dirty="0" smtClean="0"/>
            <a:t>. 77.484.504.000</a:t>
          </a:r>
          <a:endParaRPr lang="en-AU" dirty="0"/>
        </a:p>
      </dgm:t>
    </dgm:pt>
    <dgm:pt modelId="{2C441FE7-7CD8-4D40-B13D-A2B3D1E0D82A}" type="parTrans" cxnId="{AF79FBF7-F00F-4FA6-ACB4-9605573D906F}">
      <dgm:prSet/>
      <dgm:spPr/>
      <dgm:t>
        <a:bodyPr/>
        <a:lstStyle/>
        <a:p>
          <a:endParaRPr lang="en-AU"/>
        </a:p>
      </dgm:t>
    </dgm:pt>
    <dgm:pt modelId="{52ABC634-A23E-4EB2-BC57-C4E252EB264C}" type="sibTrans" cxnId="{AF79FBF7-F00F-4FA6-ACB4-9605573D906F}">
      <dgm:prSet/>
      <dgm:spPr/>
      <dgm:t>
        <a:bodyPr/>
        <a:lstStyle/>
        <a:p>
          <a:endParaRPr lang="en-AU"/>
        </a:p>
      </dgm:t>
    </dgm:pt>
    <dgm:pt modelId="{84435F3B-824B-4579-A16B-DF7DED9A22C5}" type="pres">
      <dgm:prSet presAssocID="{D29B0F95-3352-4376-8BB4-EAC298FD3E54}" presName="linearFlow" presStyleCnt="0">
        <dgm:presLayoutVars>
          <dgm:dir/>
          <dgm:resizeHandles val="exact"/>
        </dgm:presLayoutVars>
      </dgm:prSet>
      <dgm:spPr/>
    </dgm:pt>
    <dgm:pt modelId="{C2B28C1A-E77F-4C8E-A5F7-CB25E963B936}" type="pres">
      <dgm:prSet presAssocID="{9D4A54F0-106F-4B3E-A1A1-C405A5DAAAD6}" presName="composite" presStyleCnt="0"/>
      <dgm:spPr/>
    </dgm:pt>
    <dgm:pt modelId="{1F02E3E5-DE1E-4F4B-A350-DB70F29FC138}" type="pres">
      <dgm:prSet presAssocID="{9D4A54F0-106F-4B3E-A1A1-C405A5DAAAD6}" presName="imgShp" presStyleLbl="fgImgPlace1" presStyleIdx="0" presStyleCnt="3" custLinFactNeighborX="-53790"/>
      <dgm:spPr/>
    </dgm:pt>
    <dgm:pt modelId="{59CC2842-76CC-4121-8DE5-BC68FD1675FC}" type="pres">
      <dgm:prSet presAssocID="{9D4A54F0-106F-4B3E-A1A1-C405A5DAAAD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779166D-970D-4802-B9A7-ED8599890A26}" type="pres">
      <dgm:prSet presAssocID="{652F454B-C88B-4C8D-9912-8A7961175E3B}" presName="spacing" presStyleCnt="0"/>
      <dgm:spPr/>
    </dgm:pt>
    <dgm:pt modelId="{D15A5AFA-5515-4F7B-A3A3-178A2E88A87C}" type="pres">
      <dgm:prSet presAssocID="{F4ABE0F4-DC3D-4AF3-BCAA-7430CC75880F}" presName="composite" presStyleCnt="0"/>
      <dgm:spPr/>
    </dgm:pt>
    <dgm:pt modelId="{EEEE884C-9A19-46C8-897C-A10CB0C798AE}" type="pres">
      <dgm:prSet presAssocID="{F4ABE0F4-DC3D-4AF3-BCAA-7430CC75880F}" presName="imgShp" presStyleLbl="fgImgPlace1" presStyleIdx="1" presStyleCnt="3" custLinFactX="-19805" custLinFactNeighborX="-100000" custLinFactNeighborY="-11410"/>
      <dgm:spPr/>
    </dgm:pt>
    <dgm:pt modelId="{C793007D-554B-4846-B231-314CF6F54C00}" type="pres">
      <dgm:prSet presAssocID="{F4ABE0F4-DC3D-4AF3-BCAA-7430CC75880F}" presName="txShp" presStyleLbl="node1" presStyleIdx="1" presStyleCnt="3" custLinFactNeighborX="-10880" custLinFactNeighborY="-1059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54E9191-9B8F-4314-A6E0-66E9F97FD17A}" type="pres">
      <dgm:prSet presAssocID="{4EEFFE18-8D88-42DE-9F4E-83D134A135DE}" presName="spacing" presStyleCnt="0"/>
      <dgm:spPr/>
    </dgm:pt>
    <dgm:pt modelId="{643B0058-21EB-4760-BB27-21458CF22F1D}" type="pres">
      <dgm:prSet presAssocID="{481E48D4-D6DB-495E-BB45-47A4FA1A3D97}" presName="composite" presStyleCnt="0"/>
      <dgm:spPr/>
    </dgm:pt>
    <dgm:pt modelId="{AC933967-753B-4A8A-84A3-90B1F995A1AB}" type="pres">
      <dgm:prSet presAssocID="{481E48D4-D6DB-495E-BB45-47A4FA1A3D97}" presName="imgShp" presStyleLbl="fgImgPlace1" presStyleIdx="2" presStyleCnt="3" custLinFactNeighborX="-55420" custLinFactNeighborY="-22005"/>
      <dgm:spPr/>
    </dgm:pt>
    <dgm:pt modelId="{B1606E8E-CE0F-4243-9A08-4692D2617440}" type="pres">
      <dgm:prSet presAssocID="{481E48D4-D6DB-495E-BB45-47A4FA1A3D97}" presName="txShp" presStyleLbl="node1" presStyleIdx="2" presStyleCnt="3" custScaleY="135069" custLinFactNeighborY="-2200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5D0F8384-DC33-483E-835D-CD7E46C774DA}" type="presOf" srcId="{F4ABE0F4-DC3D-4AF3-BCAA-7430CC75880F}" destId="{C793007D-554B-4846-B231-314CF6F54C00}" srcOrd="0" destOrd="0" presId="urn:microsoft.com/office/officeart/2005/8/layout/vList3"/>
    <dgm:cxn modelId="{C88FD739-6859-441E-9BEC-702075FA930F}" type="presOf" srcId="{D29B0F95-3352-4376-8BB4-EAC298FD3E54}" destId="{84435F3B-824B-4579-A16B-DF7DED9A22C5}" srcOrd="0" destOrd="0" presId="urn:microsoft.com/office/officeart/2005/8/layout/vList3"/>
    <dgm:cxn modelId="{AF79FBF7-F00F-4FA6-ACB4-9605573D906F}" srcId="{D29B0F95-3352-4376-8BB4-EAC298FD3E54}" destId="{481E48D4-D6DB-495E-BB45-47A4FA1A3D97}" srcOrd="2" destOrd="0" parTransId="{2C441FE7-7CD8-4D40-B13D-A2B3D1E0D82A}" sibTransId="{52ABC634-A23E-4EB2-BC57-C4E252EB264C}"/>
    <dgm:cxn modelId="{0A2575A5-7955-4070-9D4C-7A1EF17F7311}" srcId="{D29B0F95-3352-4376-8BB4-EAC298FD3E54}" destId="{9D4A54F0-106F-4B3E-A1A1-C405A5DAAAD6}" srcOrd="0" destOrd="0" parTransId="{4B3979D3-E67B-45F8-8EA9-8918A3E6E1EB}" sibTransId="{652F454B-C88B-4C8D-9912-8A7961175E3B}"/>
    <dgm:cxn modelId="{2CCC08C4-52BA-4C2C-88F6-FD7DBA47673B}" type="presOf" srcId="{9D4A54F0-106F-4B3E-A1A1-C405A5DAAAD6}" destId="{59CC2842-76CC-4121-8DE5-BC68FD1675FC}" srcOrd="0" destOrd="0" presId="urn:microsoft.com/office/officeart/2005/8/layout/vList3"/>
    <dgm:cxn modelId="{5C7BEB88-2243-4049-8D52-95AD539BD78F}" type="presOf" srcId="{481E48D4-D6DB-495E-BB45-47A4FA1A3D97}" destId="{B1606E8E-CE0F-4243-9A08-4692D2617440}" srcOrd="0" destOrd="0" presId="urn:microsoft.com/office/officeart/2005/8/layout/vList3"/>
    <dgm:cxn modelId="{C8FAADD5-5689-4F1D-9980-05E44053BC7E}" srcId="{D29B0F95-3352-4376-8BB4-EAC298FD3E54}" destId="{F4ABE0F4-DC3D-4AF3-BCAA-7430CC75880F}" srcOrd="1" destOrd="0" parTransId="{95EAF4E2-1FBB-4C65-A454-BC86CA8A3C46}" sibTransId="{4EEFFE18-8D88-42DE-9F4E-83D134A135DE}"/>
    <dgm:cxn modelId="{A653555B-65E3-41A4-A0C3-144418898787}" type="presParOf" srcId="{84435F3B-824B-4579-A16B-DF7DED9A22C5}" destId="{C2B28C1A-E77F-4C8E-A5F7-CB25E963B936}" srcOrd="0" destOrd="0" presId="urn:microsoft.com/office/officeart/2005/8/layout/vList3"/>
    <dgm:cxn modelId="{C8043520-02E4-440D-AD31-F78CFBC956DC}" type="presParOf" srcId="{C2B28C1A-E77F-4C8E-A5F7-CB25E963B936}" destId="{1F02E3E5-DE1E-4F4B-A350-DB70F29FC138}" srcOrd="0" destOrd="0" presId="urn:microsoft.com/office/officeart/2005/8/layout/vList3"/>
    <dgm:cxn modelId="{E8DBD43F-D90F-4AE2-9D82-C971CB22BC7C}" type="presParOf" srcId="{C2B28C1A-E77F-4C8E-A5F7-CB25E963B936}" destId="{59CC2842-76CC-4121-8DE5-BC68FD1675FC}" srcOrd="1" destOrd="0" presId="urn:microsoft.com/office/officeart/2005/8/layout/vList3"/>
    <dgm:cxn modelId="{574BCF05-CED2-42CF-94A5-B781C2FF6D19}" type="presParOf" srcId="{84435F3B-824B-4579-A16B-DF7DED9A22C5}" destId="{3779166D-970D-4802-B9A7-ED8599890A26}" srcOrd="1" destOrd="0" presId="urn:microsoft.com/office/officeart/2005/8/layout/vList3"/>
    <dgm:cxn modelId="{2B9F4007-6BBE-44DE-86E7-0D829B5EF237}" type="presParOf" srcId="{84435F3B-824B-4579-A16B-DF7DED9A22C5}" destId="{D15A5AFA-5515-4F7B-A3A3-178A2E88A87C}" srcOrd="2" destOrd="0" presId="urn:microsoft.com/office/officeart/2005/8/layout/vList3"/>
    <dgm:cxn modelId="{AF28133A-D8CE-4E60-857B-97749FB9072D}" type="presParOf" srcId="{D15A5AFA-5515-4F7B-A3A3-178A2E88A87C}" destId="{EEEE884C-9A19-46C8-897C-A10CB0C798AE}" srcOrd="0" destOrd="0" presId="urn:microsoft.com/office/officeart/2005/8/layout/vList3"/>
    <dgm:cxn modelId="{CC921180-0BC8-418B-8E7E-0B03DC92E3B0}" type="presParOf" srcId="{D15A5AFA-5515-4F7B-A3A3-178A2E88A87C}" destId="{C793007D-554B-4846-B231-314CF6F54C00}" srcOrd="1" destOrd="0" presId="urn:microsoft.com/office/officeart/2005/8/layout/vList3"/>
    <dgm:cxn modelId="{5C6A1297-BEA4-422B-9038-F3E4D8C75928}" type="presParOf" srcId="{84435F3B-824B-4579-A16B-DF7DED9A22C5}" destId="{054E9191-9B8F-4314-A6E0-66E9F97FD17A}" srcOrd="3" destOrd="0" presId="urn:microsoft.com/office/officeart/2005/8/layout/vList3"/>
    <dgm:cxn modelId="{A838C3E3-257D-421A-A45C-6516AD69041D}" type="presParOf" srcId="{84435F3B-824B-4579-A16B-DF7DED9A22C5}" destId="{643B0058-21EB-4760-BB27-21458CF22F1D}" srcOrd="4" destOrd="0" presId="urn:microsoft.com/office/officeart/2005/8/layout/vList3"/>
    <dgm:cxn modelId="{9C82C699-38E3-42BE-8C3B-3A59C4FA513A}" type="presParOf" srcId="{643B0058-21EB-4760-BB27-21458CF22F1D}" destId="{AC933967-753B-4A8A-84A3-90B1F995A1AB}" srcOrd="0" destOrd="0" presId="urn:microsoft.com/office/officeart/2005/8/layout/vList3"/>
    <dgm:cxn modelId="{31CAFDFF-F841-40CF-8B78-B03C408AA88A}" type="presParOf" srcId="{643B0058-21EB-4760-BB27-21458CF22F1D}" destId="{B1606E8E-CE0F-4243-9A08-4692D261744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5884D6-3BB1-4C7A-9958-3549A252B586}" type="doc">
      <dgm:prSet loTypeId="urn:microsoft.com/office/officeart/2005/8/layout/hProcess7#1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CBB4726E-AC91-486A-9831-3C73E5C3A40D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4D6F7DE9-F890-465D-896D-EB7F06F3FCA4}" type="parTrans" cxnId="{170C6B92-7B7F-4B14-9CA2-362E963776FB}">
      <dgm:prSet/>
      <dgm:spPr/>
      <dgm:t>
        <a:bodyPr/>
        <a:lstStyle/>
        <a:p>
          <a:endParaRPr lang="en-US"/>
        </a:p>
      </dgm:t>
    </dgm:pt>
    <dgm:pt modelId="{FD6A68BD-479F-4AF1-B090-C85511CDCD40}" type="sibTrans" cxnId="{170C6B92-7B7F-4B14-9CA2-362E963776FB}">
      <dgm:prSet/>
      <dgm:spPr/>
      <dgm:t>
        <a:bodyPr/>
        <a:lstStyle/>
        <a:p>
          <a:endParaRPr lang="en-US"/>
        </a:p>
      </dgm:t>
    </dgm:pt>
    <dgm:pt modelId="{97BF57BE-D03A-4AD9-86DC-75B69C13E876}">
      <dgm:prSet phldrT="[Text]"/>
      <dgm:spPr/>
      <dgm:t>
        <a:bodyPr/>
        <a:lstStyle/>
        <a:p>
          <a:r>
            <a:rPr lang="en-US" smtClean="0"/>
            <a:t>Text</a:t>
          </a:r>
          <a:endParaRPr lang="en-US"/>
        </a:p>
      </dgm:t>
    </dgm:pt>
    <dgm:pt modelId="{F42D08D6-D259-4940-8C5B-344DC55D290F}" type="parTrans" cxnId="{01FA4A28-9B9F-46B8-AF19-E6EBBA82716B}">
      <dgm:prSet/>
      <dgm:spPr/>
      <dgm:t>
        <a:bodyPr/>
        <a:lstStyle/>
        <a:p>
          <a:endParaRPr lang="en-US"/>
        </a:p>
      </dgm:t>
    </dgm:pt>
    <dgm:pt modelId="{0BB7D230-6C36-4DE0-AA50-71E0A02BE01B}" type="sibTrans" cxnId="{01FA4A28-9B9F-46B8-AF19-E6EBBA82716B}">
      <dgm:prSet/>
      <dgm:spPr/>
      <dgm:t>
        <a:bodyPr/>
        <a:lstStyle/>
        <a:p>
          <a:endParaRPr lang="en-US"/>
        </a:p>
      </dgm:t>
    </dgm:pt>
    <dgm:pt modelId="{79FA98B1-E03E-48AA-BF19-2A636D041FCD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1384A03D-C4EF-41E0-96F4-155E3FFE8E39}" type="parTrans" cxnId="{8FB9F488-F6CA-4431-A695-02C7C260DF03}">
      <dgm:prSet/>
      <dgm:spPr/>
      <dgm:t>
        <a:bodyPr/>
        <a:lstStyle/>
        <a:p>
          <a:endParaRPr lang="en-US"/>
        </a:p>
      </dgm:t>
    </dgm:pt>
    <dgm:pt modelId="{CF728D67-BDA2-40A0-A9E3-999DBAFB51FC}" type="sibTrans" cxnId="{8FB9F488-F6CA-4431-A695-02C7C260DF03}">
      <dgm:prSet/>
      <dgm:spPr/>
      <dgm:t>
        <a:bodyPr/>
        <a:lstStyle/>
        <a:p>
          <a:endParaRPr lang="en-US"/>
        </a:p>
      </dgm:t>
    </dgm:pt>
    <dgm:pt modelId="{483E9BB6-2098-4EA1-BE95-6D2C33525E9A}">
      <dgm:prSet phldrT="[Text]"/>
      <dgm:spPr/>
      <dgm:t>
        <a:bodyPr/>
        <a:lstStyle/>
        <a:p>
          <a:r>
            <a:rPr lang="en-US" smtClean="0"/>
            <a:t>Text</a:t>
          </a:r>
          <a:endParaRPr lang="en-US"/>
        </a:p>
      </dgm:t>
    </dgm:pt>
    <dgm:pt modelId="{F48A9973-28C0-4A35-8C70-77B8077F41EA}" type="parTrans" cxnId="{021A4501-2B02-4B30-9097-0ECE013D372E}">
      <dgm:prSet/>
      <dgm:spPr/>
      <dgm:t>
        <a:bodyPr/>
        <a:lstStyle/>
        <a:p>
          <a:endParaRPr lang="en-US"/>
        </a:p>
      </dgm:t>
    </dgm:pt>
    <dgm:pt modelId="{442E10EF-3A01-4108-80E7-42DCB5F914EE}" type="sibTrans" cxnId="{021A4501-2B02-4B30-9097-0ECE013D372E}">
      <dgm:prSet/>
      <dgm:spPr/>
      <dgm:t>
        <a:bodyPr/>
        <a:lstStyle/>
        <a:p>
          <a:endParaRPr lang="en-US"/>
        </a:p>
      </dgm:t>
    </dgm:pt>
    <dgm:pt modelId="{7C96374A-BB1C-498B-A862-B1C8CE248781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04456B23-BD8D-4AFC-A79C-8B8E89F24B5C}" type="parTrans" cxnId="{F727B982-8474-48EF-B46E-F3A747A0BC5C}">
      <dgm:prSet/>
      <dgm:spPr/>
      <dgm:t>
        <a:bodyPr/>
        <a:lstStyle/>
        <a:p>
          <a:endParaRPr lang="en-US"/>
        </a:p>
      </dgm:t>
    </dgm:pt>
    <dgm:pt modelId="{0768D594-6F2A-430C-9F9D-004BD3769FF0}" type="sibTrans" cxnId="{F727B982-8474-48EF-B46E-F3A747A0BC5C}">
      <dgm:prSet/>
      <dgm:spPr/>
      <dgm:t>
        <a:bodyPr/>
        <a:lstStyle/>
        <a:p>
          <a:endParaRPr lang="en-US"/>
        </a:p>
      </dgm:t>
    </dgm:pt>
    <dgm:pt modelId="{DF709940-0038-47A4-B2C5-5158E0AB11E3}">
      <dgm:prSet phldrT="[Text]"/>
      <dgm:spPr/>
      <dgm:t>
        <a:bodyPr/>
        <a:lstStyle/>
        <a:p>
          <a:r>
            <a:rPr lang="en-US" smtClean="0"/>
            <a:t>Text</a:t>
          </a:r>
          <a:endParaRPr lang="en-US"/>
        </a:p>
      </dgm:t>
    </dgm:pt>
    <dgm:pt modelId="{414F2A37-5820-4CD0-AC35-177E20A7A1CC}" type="parTrans" cxnId="{C914FB38-DF1E-4F4E-826B-5E0AF62502F9}">
      <dgm:prSet/>
      <dgm:spPr/>
      <dgm:t>
        <a:bodyPr/>
        <a:lstStyle/>
        <a:p>
          <a:endParaRPr lang="en-US"/>
        </a:p>
      </dgm:t>
    </dgm:pt>
    <dgm:pt modelId="{87297EC5-70A7-45B5-970E-CAE982770F81}" type="sibTrans" cxnId="{C914FB38-DF1E-4F4E-826B-5E0AF62502F9}">
      <dgm:prSet/>
      <dgm:spPr/>
      <dgm:t>
        <a:bodyPr/>
        <a:lstStyle/>
        <a:p>
          <a:endParaRPr lang="en-US"/>
        </a:p>
      </dgm:t>
    </dgm:pt>
    <dgm:pt modelId="{242E3341-A476-421B-8FAD-8F480FA2A80E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D9EE479C-65E1-4D7B-83CD-4A907C8A675C}" type="parTrans" cxnId="{D83A8DCF-83A0-45A9-A956-F3C96B54427C}">
      <dgm:prSet/>
      <dgm:spPr/>
      <dgm:t>
        <a:bodyPr/>
        <a:lstStyle/>
        <a:p>
          <a:endParaRPr lang="en-US"/>
        </a:p>
      </dgm:t>
    </dgm:pt>
    <dgm:pt modelId="{BAD25D22-F953-4DD8-B268-088B3F9A20C1}" type="sibTrans" cxnId="{D83A8DCF-83A0-45A9-A956-F3C96B54427C}">
      <dgm:prSet/>
      <dgm:spPr/>
      <dgm:t>
        <a:bodyPr/>
        <a:lstStyle/>
        <a:p>
          <a:endParaRPr lang="en-US"/>
        </a:p>
      </dgm:t>
    </dgm:pt>
    <dgm:pt modelId="{FC570A8E-CEE4-43E8-84BB-9A7529349B5E}">
      <dgm:prSet phldrT="[Text]"/>
      <dgm:spPr/>
      <dgm:t>
        <a:bodyPr/>
        <a:lstStyle/>
        <a:p>
          <a:r>
            <a:rPr lang="en-US" smtClean="0"/>
            <a:t>Text</a:t>
          </a:r>
          <a:endParaRPr lang="en-US"/>
        </a:p>
      </dgm:t>
    </dgm:pt>
    <dgm:pt modelId="{BF865601-7A54-42F5-8595-E528056EC20A}" type="parTrans" cxnId="{6ECCC40D-498C-485F-98EA-C57AB0E69596}">
      <dgm:prSet/>
      <dgm:spPr/>
      <dgm:t>
        <a:bodyPr/>
        <a:lstStyle/>
        <a:p>
          <a:endParaRPr lang="en-US"/>
        </a:p>
      </dgm:t>
    </dgm:pt>
    <dgm:pt modelId="{E4A8F694-FE93-4996-A0C3-D671E5ECEEEA}" type="sibTrans" cxnId="{6ECCC40D-498C-485F-98EA-C57AB0E69596}">
      <dgm:prSet/>
      <dgm:spPr/>
      <dgm:t>
        <a:bodyPr/>
        <a:lstStyle/>
        <a:p>
          <a:endParaRPr lang="en-US"/>
        </a:p>
      </dgm:t>
    </dgm:pt>
    <dgm:pt modelId="{B617CC86-A9B2-45C7-80F0-437B13FFBD41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D5FDD172-A783-4C84-A056-C1A465C2D30D}" type="parTrans" cxnId="{EE7C2B3C-F6F6-4807-A76F-4134B5D897EC}">
      <dgm:prSet/>
      <dgm:spPr/>
      <dgm:t>
        <a:bodyPr/>
        <a:lstStyle/>
        <a:p>
          <a:endParaRPr lang="en-US"/>
        </a:p>
      </dgm:t>
    </dgm:pt>
    <dgm:pt modelId="{F1F0BE42-6FA7-4881-96D2-75FA7C85581E}" type="sibTrans" cxnId="{EE7C2B3C-F6F6-4807-A76F-4134B5D897EC}">
      <dgm:prSet/>
      <dgm:spPr/>
      <dgm:t>
        <a:bodyPr/>
        <a:lstStyle/>
        <a:p>
          <a:endParaRPr lang="en-US"/>
        </a:p>
      </dgm:t>
    </dgm:pt>
    <dgm:pt modelId="{C80B5D68-33D0-44B8-A326-6783BCBDE615}">
      <dgm:prSet phldrT="[Text]"/>
      <dgm:spPr/>
      <dgm:t>
        <a:bodyPr/>
        <a:lstStyle/>
        <a:p>
          <a:r>
            <a:rPr lang="en-US" smtClean="0"/>
            <a:t>Text</a:t>
          </a:r>
          <a:endParaRPr lang="en-US"/>
        </a:p>
      </dgm:t>
    </dgm:pt>
    <dgm:pt modelId="{83FA8EC8-1258-4DD3-8EB6-8F93B5D0F616}" type="parTrans" cxnId="{A7A9075F-02FA-48C0-BBF8-89ED076634B4}">
      <dgm:prSet/>
      <dgm:spPr/>
      <dgm:t>
        <a:bodyPr/>
        <a:lstStyle/>
        <a:p>
          <a:endParaRPr lang="en-US"/>
        </a:p>
      </dgm:t>
    </dgm:pt>
    <dgm:pt modelId="{AB866728-2E92-4FCC-AF08-94F0A386C6ED}" type="sibTrans" cxnId="{A7A9075F-02FA-48C0-BBF8-89ED076634B4}">
      <dgm:prSet/>
      <dgm:spPr/>
      <dgm:t>
        <a:bodyPr/>
        <a:lstStyle/>
        <a:p>
          <a:endParaRPr lang="en-US"/>
        </a:p>
      </dgm:t>
    </dgm:pt>
    <dgm:pt modelId="{E36243BA-743F-4042-AD08-F23C42D17CD2}" type="pres">
      <dgm:prSet presAssocID="{3B5884D6-3BB1-4C7A-9958-3549A252B5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7AE51B-ECBF-4DDE-B3D5-81BBAEDD071E}" type="pres">
      <dgm:prSet presAssocID="{CBB4726E-AC91-486A-9831-3C73E5C3A40D}" presName="compositeNode" presStyleCnt="0">
        <dgm:presLayoutVars>
          <dgm:bulletEnabled val="1"/>
        </dgm:presLayoutVars>
      </dgm:prSet>
      <dgm:spPr/>
    </dgm:pt>
    <dgm:pt modelId="{B6FCD7B7-199F-44A3-B6BF-5E3FACA6C604}" type="pres">
      <dgm:prSet presAssocID="{CBB4726E-AC91-486A-9831-3C73E5C3A40D}" presName="bgRect" presStyleLbl="node1" presStyleIdx="0" presStyleCnt="5"/>
      <dgm:spPr/>
      <dgm:t>
        <a:bodyPr/>
        <a:lstStyle/>
        <a:p>
          <a:endParaRPr lang="en-US"/>
        </a:p>
      </dgm:t>
    </dgm:pt>
    <dgm:pt modelId="{B03DAC02-8446-4C35-BF4A-FCA8CE02D6BA}" type="pres">
      <dgm:prSet presAssocID="{CBB4726E-AC91-486A-9831-3C73E5C3A40D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ABF2D-8623-413E-8ED0-11EDC83194A9}" type="pres">
      <dgm:prSet presAssocID="{CBB4726E-AC91-486A-9831-3C73E5C3A40D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AEE65-D0C8-405C-96A7-A3DF995A65A0}" type="pres">
      <dgm:prSet presAssocID="{FD6A68BD-479F-4AF1-B090-C85511CDCD40}" presName="hSp" presStyleCnt="0"/>
      <dgm:spPr/>
    </dgm:pt>
    <dgm:pt modelId="{B4BF9838-FEBF-4A3A-8857-BA7C63058D08}" type="pres">
      <dgm:prSet presAssocID="{FD6A68BD-479F-4AF1-B090-C85511CDCD40}" presName="vProcSp" presStyleCnt="0"/>
      <dgm:spPr/>
    </dgm:pt>
    <dgm:pt modelId="{07C06DFE-5B72-4088-85FE-D5299A57753E}" type="pres">
      <dgm:prSet presAssocID="{FD6A68BD-479F-4AF1-B090-C85511CDCD40}" presName="vSp1" presStyleCnt="0"/>
      <dgm:spPr/>
    </dgm:pt>
    <dgm:pt modelId="{575D6E97-7D1F-4E7F-8320-35996600DDD6}" type="pres">
      <dgm:prSet presAssocID="{FD6A68BD-479F-4AF1-B090-C85511CDCD40}" presName="simulatedConn" presStyleLbl="solidFgAcc1" presStyleIdx="0" presStyleCnt="4"/>
      <dgm:spPr/>
    </dgm:pt>
    <dgm:pt modelId="{BC4BBC8C-81E7-4782-86BA-E8BB4BDC4936}" type="pres">
      <dgm:prSet presAssocID="{FD6A68BD-479F-4AF1-B090-C85511CDCD40}" presName="vSp2" presStyleCnt="0"/>
      <dgm:spPr/>
    </dgm:pt>
    <dgm:pt modelId="{3F6F0940-D586-4300-947F-95EBD619E35D}" type="pres">
      <dgm:prSet presAssocID="{FD6A68BD-479F-4AF1-B090-C85511CDCD40}" presName="sibTrans" presStyleCnt="0"/>
      <dgm:spPr/>
    </dgm:pt>
    <dgm:pt modelId="{1D3B1CD7-C916-43CB-85BE-53AF7C9D3A97}" type="pres">
      <dgm:prSet presAssocID="{79FA98B1-E03E-48AA-BF19-2A636D041FCD}" presName="compositeNode" presStyleCnt="0">
        <dgm:presLayoutVars>
          <dgm:bulletEnabled val="1"/>
        </dgm:presLayoutVars>
      </dgm:prSet>
      <dgm:spPr/>
    </dgm:pt>
    <dgm:pt modelId="{65CAE1A9-4C5D-44E8-B2ED-F097165FA6E4}" type="pres">
      <dgm:prSet presAssocID="{79FA98B1-E03E-48AA-BF19-2A636D041FCD}" presName="bgRect" presStyleLbl="node1" presStyleIdx="1" presStyleCnt="5"/>
      <dgm:spPr/>
      <dgm:t>
        <a:bodyPr/>
        <a:lstStyle/>
        <a:p>
          <a:endParaRPr lang="en-US"/>
        </a:p>
      </dgm:t>
    </dgm:pt>
    <dgm:pt modelId="{095627DB-6AC8-4EEE-8BCF-3B8BF11845B2}" type="pres">
      <dgm:prSet presAssocID="{79FA98B1-E03E-48AA-BF19-2A636D041FCD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4D6F0-9C4F-466B-BCFF-5DE26B1648F7}" type="pres">
      <dgm:prSet presAssocID="{79FA98B1-E03E-48AA-BF19-2A636D041FC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8642D-BFDF-47D6-9CCF-C6B53445CFB6}" type="pres">
      <dgm:prSet presAssocID="{CF728D67-BDA2-40A0-A9E3-999DBAFB51FC}" presName="hSp" presStyleCnt="0"/>
      <dgm:spPr/>
    </dgm:pt>
    <dgm:pt modelId="{651A902E-E4EF-4BE5-A3EB-7EC7114520D7}" type="pres">
      <dgm:prSet presAssocID="{CF728D67-BDA2-40A0-A9E3-999DBAFB51FC}" presName="vProcSp" presStyleCnt="0"/>
      <dgm:spPr/>
    </dgm:pt>
    <dgm:pt modelId="{7387DD2D-2D87-48D4-8833-09359ACD6409}" type="pres">
      <dgm:prSet presAssocID="{CF728D67-BDA2-40A0-A9E3-999DBAFB51FC}" presName="vSp1" presStyleCnt="0"/>
      <dgm:spPr/>
    </dgm:pt>
    <dgm:pt modelId="{A4A3366A-C914-4596-BD30-55F951F84C58}" type="pres">
      <dgm:prSet presAssocID="{CF728D67-BDA2-40A0-A9E3-999DBAFB51FC}" presName="simulatedConn" presStyleLbl="solidFgAcc1" presStyleIdx="1" presStyleCnt="4"/>
      <dgm:spPr/>
    </dgm:pt>
    <dgm:pt modelId="{66FD636E-7EE3-4F9C-A439-0D87FCF962A9}" type="pres">
      <dgm:prSet presAssocID="{CF728D67-BDA2-40A0-A9E3-999DBAFB51FC}" presName="vSp2" presStyleCnt="0"/>
      <dgm:spPr/>
    </dgm:pt>
    <dgm:pt modelId="{774B3F2C-7DDC-4E76-BAFA-DFE75048E6B9}" type="pres">
      <dgm:prSet presAssocID="{CF728D67-BDA2-40A0-A9E3-999DBAFB51FC}" presName="sibTrans" presStyleCnt="0"/>
      <dgm:spPr/>
    </dgm:pt>
    <dgm:pt modelId="{3543DFED-309D-4086-AF02-D6218F5356C2}" type="pres">
      <dgm:prSet presAssocID="{7C96374A-BB1C-498B-A862-B1C8CE248781}" presName="compositeNode" presStyleCnt="0">
        <dgm:presLayoutVars>
          <dgm:bulletEnabled val="1"/>
        </dgm:presLayoutVars>
      </dgm:prSet>
      <dgm:spPr/>
    </dgm:pt>
    <dgm:pt modelId="{9C17B0C7-EFC7-477F-8080-909280801ED3}" type="pres">
      <dgm:prSet presAssocID="{7C96374A-BB1C-498B-A862-B1C8CE248781}" presName="bgRect" presStyleLbl="node1" presStyleIdx="2" presStyleCnt="5"/>
      <dgm:spPr/>
      <dgm:t>
        <a:bodyPr/>
        <a:lstStyle/>
        <a:p>
          <a:endParaRPr lang="en-US"/>
        </a:p>
      </dgm:t>
    </dgm:pt>
    <dgm:pt modelId="{10A5F8B1-5BAC-47A3-9AB5-B9C79C2450BC}" type="pres">
      <dgm:prSet presAssocID="{7C96374A-BB1C-498B-A862-B1C8CE248781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60AE9-8046-4121-9399-60884B5D2F50}" type="pres">
      <dgm:prSet presAssocID="{7C96374A-BB1C-498B-A862-B1C8CE248781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878D-B160-4C2C-98D3-A616FDAA9EA7}" type="pres">
      <dgm:prSet presAssocID="{0768D594-6F2A-430C-9F9D-004BD3769FF0}" presName="hSp" presStyleCnt="0"/>
      <dgm:spPr/>
    </dgm:pt>
    <dgm:pt modelId="{A3BE3DDB-758D-4FD9-9BAE-E302A48FAEF1}" type="pres">
      <dgm:prSet presAssocID="{0768D594-6F2A-430C-9F9D-004BD3769FF0}" presName="vProcSp" presStyleCnt="0"/>
      <dgm:spPr/>
    </dgm:pt>
    <dgm:pt modelId="{36D2CEF4-8F41-4315-B94C-A4280E7F9903}" type="pres">
      <dgm:prSet presAssocID="{0768D594-6F2A-430C-9F9D-004BD3769FF0}" presName="vSp1" presStyleCnt="0"/>
      <dgm:spPr/>
    </dgm:pt>
    <dgm:pt modelId="{ED9207CD-B51E-492C-9B07-F1B5D103B657}" type="pres">
      <dgm:prSet presAssocID="{0768D594-6F2A-430C-9F9D-004BD3769FF0}" presName="simulatedConn" presStyleLbl="solidFgAcc1" presStyleIdx="2" presStyleCnt="4"/>
      <dgm:spPr/>
    </dgm:pt>
    <dgm:pt modelId="{5F05A89D-43B2-448E-BA78-F02B07204FC6}" type="pres">
      <dgm:prSet presAssocID="{0768D594-6F2A-430C-9F9D-004BD3769FF0}" presName="vSp2" presStyleCnt="0"/>
      <dgm:spPr/>
    </dgm:pt>
    <dgm:pt modelId="{5765922A-FA4C-4968-9253-8D89CAC111F8}" type="pres">
      <dgm:prSet presAssocID="{0768D594-6F2A-430C-9F9D-004BD3769FF0}" presName="sibTrans" presStyleCnt="0"/>
      <dgm:spPr/>
    </dgm:pt>
    <dgm:pt modelId="{186BEA57-4D7E-4785-90E7-B091A8619184}" type="pres">
      <dgm:prSet presAssocID="{242E3341-A476-421B-8FAD-8F480FA2A80E}" presName="compositeNode" presStyleCnt="0">
        <dgm:presLayoutVars>
          <dgm:bulletEnabled val="1"/>
        </dgm:presLayoutVars>
      </dgm:prSet>
      <dgm:spPr/>
    </dgm:pt>
    <dgm:pt modelId="{58C317E8-1F04-49C0-9B07-F9D479104094}" type="pres">
      <dgm:prSet presAssocID="{242E3341-A476-421B-8FAD-8F480FA2A80E}" presName="bgRect" presStyleLbl="node1" presStyleIdx="3" presStyleCnt="5"/>
      <dgm:spPr/>
      <dgm:t>
        <a:bodyPr/>
        <a:lstStyle/>
        <a:p>
          <a:endParaRPr lang="en-US"/>
        </a:p>
      </dgm:t>
    </dgm:pt>
    <dgm:pt modelId="{A87B0397-91A9-4FDA-832A-887538E3E39A}" type="pres">
      <dgm:prSet presAssocID="{242E3341-A476-421B-8FAD-8F480FA2A80E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543D7-1896-4C0F-8B6A-E6BFC5169822}" type="pres">
      <dgm:prSet presAssocID="{242E3341-A476-421B-8FAD-8F480FA2A80E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B839-0DDE-4D61-85D5-8C4947AAA033}" type="pres">
      <dgm:prSet presAssocID="{BAD25D22-F953-4DD8-B268-088B3F9A20C1}" presName="hSp" presStyleCnt="0"/>
      <dgm:spPr/>
    </dgm:pt>
    <dgm:pt modelId="{48099DDB-0894-440F-B47B-923E83552525}" type="pres">
      <dgm:prSet presAssocID="{BAD25D22-F953-4DD8-B268-088B3F9A20C1}" presName="vProcSp" presStyleCnt="0"/>
      <dgm:spPr/>
    </dgm:pt>
    <dgm:pt modelId="{B2A55F91-C4D7-4924-8F98-AC399F05DE9E}" type="pres">
      <dgm:prSet presAssocID="{BAD25D22-F953-4DD8-B268-088B3F9A20C1}" presName="vSp1" presStyleCnt="0"/>
      <dgm:spPr/>
    </dgm:pt>
    <dgm:pt modelId="{7C5CFA38-39E4-4CE8-AE0B-B032E79F1FF7}" type="pres">
      <dgm:prSet presAssocID="{BAD25D22-F953-4DD8-B268-088B3F9A20C1}" presName="simulatedConn" presStyleLbl="solidFgAcc1" presStyleIdx="3" presStyleCnt="4"/>
      <dgm:spPr/>
    </dgm:pt>
    <dgm:pt modelId="{CA6DFC88-288C-4A00-AA49-AC3625D6307C}" type="pres">
      <dgm:prSet presAssocID="{BAD25D22-F953-4DD8-B268-088B3F9A20C1}" presName="vSp2" presStyleCnt="0"/>
      <dgm:spPr/>
    </dgm:pt>
    <dgm:pt modelId="{373D78B9-6ADA-4E42-B643-3E7CFAD00380}" type="pres">
      <dgm:prSet presAssocID="{BAD25D22-F953-4DD8-B268-088B3F9A20C1}" presName="sibTrans" presStyleCnt="0"/>
      <dgm:spPr/>
    </dgm:pt>
    <dgm:pt modelId="{7884429D-D526-4F69-AB9D-C8989E38B63F}" type="pres">
      <dgm:prSet presAssocID="{B617CC86-A9B2-45C7-80F0-437B13FFBD41}" presName="compositeNode" presStyleCnt="0">
        <dgm:presLayoutVars>
          <dgm:bulletEnabled val="1"/>
        </dgm:presLayoutVars>
      </dgm:prSet>
      <dgm:spPr/>
    </dgm:pt>
    <dgm:pt modelId="{073EAD77-6DC4-4185-AF91-F0FC2408C2DE}" type="pres">
      <dgm:prSet presAssocID="{B617CC86-A9B2-45C7-80F0-437B13FFBD41}" presName="bgRect" presStyleLbl="node1" presStyleIdx="4" presStyleCnt="5"/>
      <dgm:spPr/>
      <dgm:t>
        <a:bodyPr/>
        <a:lstStyle/>
        <a:p>
          <a:endParaRPr lang="en-US"/>
        </a:p>
      </dgm:t>
    </dgm:pt>
    <dgm:pt modelId="{B09FDC9A-276E-40CD-84DD-1E2D82DD3AC7}" type="pres">
      <dgm:prSet presAssocID="{B617CC86-A9B2-45C7-80F0-437B13FFBD41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95DE95-9EB9-49BD-A06D-E6418CF83799}" type="pres">
      <dgm:prSet presAssocID="{B617CC86-A9B2-45C7-80F0-437B13FFBD41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CE7165-8FD7-4088-9C9F-4F48E29725D7}" type="presOf" srcId="{242E3341-A476-421B-8FAD-8F480FA2A80E}" destId="{58C317E8-1F04-49C0-9B07-F9D479104094}" srcOrd="0" destOrd="0" presId="urn:microsoft.com/office/officeart/2005/8/layout/hProcess7#1"/>
    <dgm:cxn modelId="{34CCAB6D-1655-4B8C-8AB5-A7EA33E1DC46}" type="presOf" srcId="{CBB4726E-AC91-486A-9831-3C73E5C3A40D}" destId="{B6FCD7B7-199F-44A3-B6BF-5E3FACA6C604}" srcOrd="0" destOrd="0" presId="urn:microsoft.com/office/officeart/2005/8/layout/hProcess7#1"/>
    <dgm:cxn modelId="{EE7C2B3C-F6F6-4807-A76F-4134B5D897EC}" srcId="{3B5884D6-3BB1-4C7A-9958-3549A252B586}" destId="{B617CC86-A9B2-45C7-80F0-437B13FFBD41}" srcOrd="4" destOrd="0" parTransId="{D5FDD172-A783-4C84-A056-C1A465C2D30D}" sibTransId="{F1F0BE42-6FA7-4881-96D2-75FA7C85581E}"/>
    <dgm:cxn modelId="{28E79E0F-8CF7-48BE-81BA-154AB81A7754}" type="presOf" srcId="{3B5884D6-3BB1-4C7A-9958-3549A252B586}" destId="{E36243BA-743F-4042-AD08-F23C42D17CD2}" srcOrd="0" destOrd="0" presId="urn:microsoft.com/office/officeart/2005/8/layout/hProcess7#1"/>
    <dgm:cxn modelId="{7055D3C6-DC43-40D0-9D1B-CEBC8C9C588B}" type="presOf" srcId="{CBB4726E-AC91-486A-9831-3C73E5C3A40D}" destId="{B03DAC02-8446-4C35-BF4A-FCA8CE02D6BA}" srcOrd="1" destOrd="0" presId="urn:microsoft.com/office/officeart/2005/8/layout/hProcess7#1"/>
    <dgm:cxn modelId="{D7776D6A-C7D0-4C4E-97BE-69BDE314D21B}" type="presOf" srcId="{FC570A8E-CEE4-43E8-84BB-9A7529349B5E}" destId="{03C543D7-1896-4C0F-8B6A-E6BFC5169822}" srcOrd="0" destOrd="0" presId="urn:microsoft.com/office/officeart/2005/8/layout/hProcess7#1"/>
    <dgm:cxn modelId="{D83A8DCF-83A0-45A9-A956-F3C96B54427C}" srcId="{3B5884D6-3BB1-4C7A-9958-3549A252B586}" destId="{242E3341-A476-421B-8FAD-8F480FA2A80E}" srcOrd="3" destOrd="0" parTransId="{D9EE479C-65E1-4D7B-83CD-4A907C8A675C}" sibTransId="{BAD25D22-F953-4DD8-B268-088B3F9A20C1}"/>
    <dgm:cxn modelId="{B905FA8E-369B-47F4-B712-8D42E1565880}" type="presOf" srcId="{B617CC86-A9B2-45C7-80F0-437B13FFBD41}" destId="{B09FDC9A-276E-40CD-84DD-1E2D82DD3AC7}" srcOrd="1" destOrd="0" presId="urn:microsoft.com/office/officeart/2005/8/layout/hProcess7#1"/>
    <dgm:cxn modelId="{B895EEEE-F597-4577-BDEA-0A17BB571DA3}" type="presOf" srcId="{97BF57BE-D03A-4AD9-86DC-75B69C13E876}" destId="{586ABF2D-8623-413E-8ED0-11EDC83194A9}" srcOrd="0" destOrd="0" presId="urn:microsoft.com/office/officeart/2005/8/layout/hProcess7#1"/>
    <dgm:cxn modelId="{C914FB38-DF1E-4F4E-826B-5E0AF62502F9}" srcId="{7C96374A-BB1C-498B-A862-B1C8CE248781}" destId="{DF709940-0038-47A4-B2C5-5158E0AB11E3}" srcOrd="0" destOrd="0" parTransId="{414F2A37-5820-4CD0-AC35-177E20A7A1CC}" sibTransId="{87297EC5-70A7-45B5-970E-CAE982770F81}"/>
    <dgm:cxn modelId="{46C04C19-E108-4F0F-925F-24B3C8FD2DD9}" type="presOf" srcId="{79FA98B1-E03E-48AA-BF19-2A636D041FCD}" destId="{65CAE1A9-4C5D-44E8-B2ED-F097165FA6E4}" srcOrd="0" destOrd="0" presId="urn:microsoft.com/office/officeart/2005/8/layout/hProcess7#1"/>
    <dgm:cxn modelId="{A681A75D-5662-4A56-A186-2768B17E1328}" type="presOf" srcId="{DF709940-0038-47A4-B2C5-5158E0AB11E3}" destId="{78C60AE9-8046-4121-9399-60884B5D2F50}" srcOrd="0" destOrd="0" presId="urn:microsoft.com/office/officeart/2005/8/layout/hProcess7#1"/>
    <dgm:cxn modelId="{08A7DC0D-E68E-4343-ADBE-44553446BEE9}" type="presOf" srcId="{B617CC86-A9B2-45C7-80F0-437B13FFBD41}" destId="{073EAD77-6DC4-4185-AF91-F0FC2408C2DE}" srcOrd="0" destOrd="0" presId="urn:microsoft.com/office/officeart/2005/8/layout/hProcess7#1"/>
    <dgm:cxn modelId="{8FB9F488-F6CA-4431-A695-02C7C260DF03}" srcId="{3B5884D6-3BB1-4C7A-9958-3549A252B586}" destId="{79FA98B1-E03E-48AA-BF19-2A636D041FCD}" srcOrd="1" destOrd="0" parTransId="{1384A03D-C4EF-41E0-96F4-155E3FFE8E39}" sibTransId="{CF728D67-BDA2-40A0-A9E3-999DBAFB51FC}"/>
    <dgm:cxn modelId="{01FA4A28-9B9F-46B8-AF19-E6EBBA82716B}" srcId="{CBB4726E-AC91-486A-9831-3C73E5C3A40D}" destId="{97BF57BE-D03A-4AD9-86DC-75B69C13E876}" srcOrd="0" destOrd="0" parTransId="{F42D08D6-D259-4940-8C5B-344DC55D290F}" sibTransId="{0BB7D230-6C36-4DE0-AA50-71E0A02BE01B}"/>
    <dgm:cxn modelId="{021A4501-2B02-4B30-9097-0ECE013D372E}" srcId="{79FA98B1-E03E-48AA-BF19-2A636D041FCD}" destId="{483E9BB6-2098-4EA1-BE95-6D2C33525E9A}" srcOrd="0" destOrd="0" parTransId="{F48A9973-28C0-4A35-8C70-77B8077F41EA}" sibTransId="{442E10EF-3A01-4108-80E7-42DCB5F914EE}"/>
    <dgm:cxn modelId="{0DD6E412-7329-4380-9239-C599A3AD34F7}" type="presOf" srcId="{C80B5D68-33D0-44B8-A326-6783BCBDE615}" destId="{F395DE95-9EB9-49BD-A06D-E6418CF83799}" srcOrd="0" destOrd="0" presId="urn:microsoft.com/office/officeart/2005/8/layout/hProcess7#1"/>
    <dgm:cxn modelId="{9E974636-B9C9-4587-A02D-FD7F6FF41793}" type="presOf" srcId="{7C96374A-BB1C-498B-A862-B1C8CE248781}" destId="{10A5F8B1-5BAC-47A3-9AB5-B9C79C2450BC}" srcOrd="1" destOrd="0" presId="urn:microsoft.com/office/officeart/2005/8/layout/hProcess7#1"/>
    <dgm:cxn modelId="{A7A9075F-02FA-48C0-BBF8-89ED076634B4}" srcId="{B617CC86-A9B2-45C7-80F0-437B13FFBD41}" destId="{C80B5D68-33D0-44B8-A326-6783BCBDE615}" srcOrd="0" destOrd="0" parTransId="{83FA8EC8-1258-4DD3-8EB6-8F93B5D0F616}" sibTransId="{AB866728-2E92-4FCC-AF08-94F0A386C6ED}"/>
    <dgm:cxn modelId="{6ECCC40D-498C-485F-98EA-C57AB0E69596}" srcId="{242E3341-A476-421B-8FAD-8F480FA2A80E}" destId="{FC570A8E-CEE4-43E8-84BB-9A7529349B5E}" srcOrd="0" destOrd="0" parTransId="{BF865601-7A54-42F5-8595-E528056EC20A}" sibTransId="{E4A8F694-FE93-4996-A0C3-D671E5ECEEEA}"/>
    <dgm:cxn modelId="{39F6C8AE-A43B-4D39-A1CD-0664AF98B11C}" type="presOf" srcId="{242E3341-A476-421B-8FAD-8F480FA2A80E}" destId="{A87B0397-91A9-4FDA-832A-887538E3E39A}" srcOrd="1" destOrd="0" presId="urn:microsoft.com/office/officeart/2005/8/layout/hProcess7#1"/>
    <dgm:cxn modelId="{6CB8C27E-6367-4D07-946D-EDC7C100A29D}" type="presOf" srcId="{7C96374A-BB1C-498B-A862-B1C8CE248781}" destId="{9C17B0C7-EFC7-477F-8080-909280801ED3}" srcOrd="0" destOrd="0" presId="urn:microsoft.com/office/officeart/2005/8/layout/hProcess7#1"/>
    <dgm:cxn modelId="{3A9D65A0-53D1-4E9E-972C-5CC4834D083C}" type="presOf" srcId="{483E9BB6-2098-4EA1-BE95-6D2C33525E9A}" destId="{4F74D6F0-9C4F-466B-BCFF-5DE26B1648F7}" srcOrd="0" destOrd="0" presId="urn:microsoft.com/office/officeart/2005/8/layout/hProcess7#1"/>
    <dgm:cxn modelId="{170C6B92-7B7F-4B14-9CA2-362E963776FB}" srcId="{3B5884D6-3BB1-4C7A-9958-3549A252B586}" destId="{CBB4726E-AC91-486A-9831-3C73E5C3A40D}" srcOrd="0" destOrd="0" parTransId="{4D6F7DE9-F890-465D-896D-EB7F06F3FCA4}" sibTransId="{FD6A68BD-479F-4AF1-B090-C85511CDCD40}"/>
    <dgm:cxn modelId="{FA8E0EE7-B44A-4940-878A-10E8EB9F1317}" type="presOf" srcId="{79FA98B1-E03E-48AA-BF19-2A636D041FCD}" destId="{095627DB-6AC8-4EEE-8BCF-3B8BF11845B2}" srcOrd="1" destOrd="0" presId="urn:microsoft.com/office/officeart/2005/8/layout/hProcess7#1"/>
    <dgm:cxn modelId="{F727B982-8474-48EF-B46E-F3A747A0BC5C}" srcId="{3B5884D6-3BB1-4C7A-9958-3549A252B586}" destId="{7C96374A-BB1C-498B-A862-B1C8CE248781}" srcOrd="2" destOrd="0" parTransId="{04456B23-BD8D-4AFC-A79C-8B8E89F24B5C}" sibTransId="{0768D594-6F2A-430C-9F9D-004BD3769FF0}"/>
    <dgm:cxn modelId="{DB0AD0CE-5517-48F1-8085-8935470B6A69}" type="presParOf" srcId="{E36243BA-743F-4042-AD08-F23C42D17CD2}" destId="{767AE51B-ECBF-4DDE-B3D5-81BBAEDD071E}" srcOrd="0" destOrd="0" presId="urn:microsoft.com/office/officeart/2005/8/layout/hProcess7#1"/>
    <dgm:cxn modelId="{1F1C9402-E25D-4A51-8FBF-C0AF3534160D}" type="presParOf" srcId="{767AE51B-ECBF-4DDE-B3D5-81BBAEDD071E}" destId="{B6FCD7B7-199F-44A3-B6BF-5E3FACA6C604}" srcOrd="0" destOrd="0" presId="urn:microsoft.com/office/officeart/2005/8/layout/hProcess7#1"/>
    <dgm:cxn modelId="{6B687FF3-7F22-47A8-B72E-0D7CD9E5AB21}" type="presParOf" srcId="{767AE51B-ECBF-4DDE-B3D5-81BBAEDD071E}" destId="{B03DAC02-8446-4C35-BF4A-FCA8CE02D6BA}" srcOrd="1" destOrd="0" presId="urn:microsoft.com/office/officeart/2005/8/layout/hProcess7#1"/>
    <dgm:cxn modelId="{AA5A9896-42D6-4A51-8C84-25340E2C68D1}" type="presParOf" srcId="{767AE51B-ECBF-4DDE-B3D5-81BBAEDD071E}" destId="{586ABF2D-8623-413E-8ED0-11EDC83194A9}" srcOrd="2" destOrd="0" presId="urn:microsoft.com/office/officeart/2005/8/layout/hProcess7#1"/>
    <dgm:cxn modelId="{94E95F92-9D86-450F-B294-2EA616A5EEA8}" type="presParOf" srcId="{E36243BA-743F-4042-AD08-F23C42D17CD2}" destId="{23BAEE65-D0C8-405C-96A7-A3DF995A65A0}" srcOrd="1" destOrd="0" presId="urn:microsoft.com/office/officeart/2005/8/layout/hProcess7#1"/>
    <dgm:cxn modelId="{A1C2C491-83C5-443D-9951-5AACC6D30316}" type="presParOf" srcId="{E36243BA-743F-4042-AD08-F23C42D17CD2}" destId="{B4BF9838-FEBF-4A3A-8857-BA7C63058D08}" srcOrd="2" destOrd="0" presId="urn:microsoft.com/office/officeart/2005/8/layout/hProcess7#1"/>
    <dgm:cxn modelId="{43D25A57-570C-46CB-8170-F823CFF747E2}" type="presParOf" srcId="{B4BF9838-FEBF-4A3A-8857-BA7C63058D08}" destId="{07C06DFE-5B72-4088-85FE-D5299A57753E}" srcOrd="0" destOrd="0" presId="urn:microsoft.com/office/officeart/2005/8/layout/hProcess7#1"/>
    <dgm:cxn modelId="{4526C91C-7881-4AF1-9402-FFF3F6A2694D}" type="presParOf" srcId="{B4BF9838-FEBF-4A3A-8857-BA7C63058D08}" destId="{575D6E97-7D1F-4E7F-8320-35996600DDD6}" srcOrd="1" destOrd="0" presId="urn:microsoft.com/office/officeart/2005/8/layout/hProcess7#1"/>
    <dgm:cxn modelId="{45699BD4-787B-4DBB-8D65-A218C6F202CD}" type="presParOf" srcId="{B4BF9838-FEBF-4A3A-8857-BA7C63058D08}" destId="{BC4BBC8C-81E7-4782-86BA-E8BB4BDC4936}" srcOrd="2" destOrd="0" presId="urn:microsoft.com/office/officeart/2005/8/layout/hProcess7#1"/>
    <dgm:cxn modelId="{AC07F86E-F3DD-4457-A132-D538403BF65B}" type="presParOf" srcId="{E36243BA-743F-4042-AD08-F23C42D17CD2}" destId="{3F6F0940-D586-4300-947F-95EBD619E35D}" srcOrd="3" destOrd="0" presId="urn:microsoft.com/office/officeart/2005/8/layout/hProcess7#1"/>
    <dgm:cxn modelId="{D93FA2EB-FCF5-4B12-AFA3-E4235D9193D6}" type="presParOf" srcId="{E36243BA-743F-4042-AD08-F23C42D17CD2}" destId="{1D3B1CD7-C916-43CB-85BE-53AF7C9D3A97}" srcOrd="4" destOrd="0" presId="urn:microsoft.com/office/officeart/2005/8/layout/hProcess7#1"/>
    <dgm:cxn modelId="{B08DC8BB-CC6B-4DF3-B5BC-99A896042422}" type="presParOf" srcId="{1D3B1CD7-C916-43CB-85BE-53AF7C9D3A97}" destId="{65CAE1A9-4C5D-44E8-B2ED-F097165FA6E4}" srcOrd="0" destOrd="0" presId="urn:microsoft.com/office/officeart/2005/8/layout/hProcess7#1"/>
    <dgm:cxn modelId="{E411DFD4-32F3-46C9-ADAD-728244288A82}" type="presParOf" srcId="{1D3B1CD7-C916-43CB-85BE-53AF7C9D3A97}" destId="{095627DB-6AC8-4EEE-8BCF-3B8BF11845B2}" srcOrd="1" destOrd="0" presId="urn:microsoft.com/office/officeart/2005/8/layout/hProcess7#1"/>
    <dgm:cxn modelId="{42439AEB-BD37-4634-99D0-BF607627D718}" type="presParOf" srcId="{1D3B1CD7-C916-43CB-85BE-53AF7C9D3A97}" destId="{4F74D6F0-9C4F-466B-BCFF-5DE26B1648F7}" srcOrd="2" destOrd="0" presId="urn:microsoft.com/office/officeart/2005/8/layout/hProcess7#1"/>
    <dgm:cxn modelId="{B5879D4F-543A-4DA5-812E-5B4A35B6BF11}" type="presParOf" srcId="{E36243BA-743F-4042-AD08-F23C42D17CD2}" destId="{DF98642D-BFDF-47D6-9CCF-C6B53445CFB6}" srcOrd="5" destOrd="0" presId="urn:microsoft.com/office/officeart/2005/8/layout/hProcess7#1"/>
    <dgm:cxn modelId="{EFB01EDD-861D-41C2-8514-41D3FF91D30C}" type="presParOf" srcId="{E36243BA-743F-4042-AD08-F23C42D17CD2}" destId="{651A902E-E4EF-4BE5-A3EB-7EC7114520D7}" srcOrd="6" destOrd="0" presId="urn:microsoft.com/office/officeart/2005/8/layout/hProcess7#1"/>
    <dgm:cxn modelId="{2D4E1C2C-74DF-4B88-806D-57210B20A18E}" type="presParOf" srcId="{651A902E-E4EF-4BE5-A3EB-7EC7114520D7}" destId="{7387DD2D-2D87-48D4-8833-09359ACD6409}" srcOrd="0" destOrd="0" presId="urn:microsoft.com/office/officeart/2005/8/layout/hProcess7#1"/>
    <dgm:cxn modelId="{21F54DBF-35AF-4943-A4EA-FCECE7B8FFE5}" type="presParOf" srcId="{651A902E-E4EF-4BE5-A3EB-7EC7114520D7}" destId="{A4A3366A-C914-4596-BD30-55F951F84C58}" srcOrd="1" destOrd="0" presId="urn:microsoft.com/office/officeart/2005/8/layout/hProcess7#1"/>
    <dgm:cxn modelId="{98554B8A-EA06-44EE-85B5-B29558D5228B}" type="presParOf" srcId="{651A902E-E4EF-4BE5-A3EB-7EC7114520D7}" destId="{66FD636E-7EE3-4F9C-A439-0D87FCF962A9}" srcOrd="2" destOrd="0" presId="urn:microsoft.com/office/officeart/2005/8/layout/hProcess7#1"/>
    <dgm:cxn modelId="{659E58B2-6C15-4C5B-9743-1ADA3CAA63BF}" type="presParOf" srcId="{E36243BA-743F-4042-AD08-F23C42D17CD2}" destId="{774B3F2C-7DDC-4E76-BAFA-DFE75048E6B9}" srcOrd="7" destOrd="0" presId="urn:microsoft.com/office/officeart/2005/8/layout/hProcess7#1"/>
    <dgm:cxn modelId="{D4E1B9AB-AA5B-4D27-BDC5-82EAA70F7AA2}" type="presParOf" srcId="{E36243BA-743F-4042-AD08-F23C42D17CD2}" destId="{3543DFED-309D-4086-AF02-D6218F5356C2}" srcOrd="8" destOrd="0" presId="urn:microsoft.com/office/officeart/2005/8/layout/hProcess7#1"/>
    <dgm:cxn modelId="{065DA63B-6FB8-499C-B208-736F5C967C26}" type="presParOf" srcId="{3543DFED-309D-4086-AF02-D6218F5356C2}" destId="{9C17B0C7-EFC7-477F-8080-909280801ED3}" srcOrd="0" destOrd="0" presId="urn:microsoft.com/office/officeart/2005/8/layout/hProcess7#1"/>
    <dgm:cxn modelId="{A793D724-1A69-4E32-92C0-FB8D82A379DA}" type="presParOf" srcId="{3543DFED-309D-4086-AF02-D6218F5356C2}" destId="{10A5F8B1-5BAC-47A3-9AB5-B9C79C2450BC}" srcOrd="1" destOrd="0" presId="urn:microsoft.com/office/officeart/2005/8/layout/hProcess7#1"/>
    <dgm:cxn modelId="{3E1D9324-110E-4AEF-B6BD-E3E5E7217F0D}" type="presParOf" srcId="{3543DFED-309D-4086-AF02-D6218F5356C2}" destId="{78C60AE9-8046-4121-9399-60884B5D2F50}" srcOrd="2" destOrd="0" presId="urn:microsoft.com/office/officeart/2005/8/layout/hProcess7#1"/>
    <dgm:cxn modelId="{F6564F5E-DED5-4A32-8337-C494196AC609}" type="presParOf" srcId="{E36243BA-743F-4042-AD08-F23C42D17CD2}" destId="{5FD7878D-B160-4C2C-98D3-A616FDAA9EA7}" srcOrd="9" destOrd="0" presId="urn:microsoft.com/office/officeart/2005/8/layout/hProcess7#1"/>
    <dgm:cxn modelId="{C57D3F52-65A7-4239-B9A9-DC492970C81E}" type="presParOf" srcId="{E36243BA-743F-4042-AD08-F23C42D17CD2}" destId="{A3BE3DDB-758D-4FD9-9BAE-E302A48FAEF1}" srcOrd="10" destOrd="0" presId="urn:microsoft.com/office/officeart/2005/8/layout/hProcess7#1"/>
    <dgm:cxn modelId="{C7D168A5-5AA0-4965-AC32-D7D5EDA4352B}" type="presParOf" srcId="{A3BE3DDB-758D-4FD9-9BAE-E302A48FAEF1}" destId="{36D2CEF4-8F41-4315-B94C-A4280E7F9903}" srcOrd="0" destOrd="0" presId="urn:microsoft.com/office/officeart/2005/8/layout/hProcess7#1"/>
    <dgm:cxn modelId="{9A99A341-3658-40A8-9EB8-006E9B03F799}" type="presParOf" srcId="{A3BE3DDB-758D-4FD9-9BAE-E302A48FAEF1}" destId="{ED9207CD-B51E-492C-9B07-F1B5D103B657}" srcOrd="1" destOrd="0" presId="urn:microsoft.com/office/officeart/2005/8/layout/hProcess7#1"/>
    <dgm:cxn modelId="{BD922576-460B-4FF0-845F-B6CB127C3CB4}" type="presParOf" srcId="{A3BE3DDB-758D-4FD9-9BAE-E302A48FAEF1}" destId="{5F05A89D-43B2-448E-BA78-F02B07204FC6}" srcOrd="2" destOrd="0" presId="urn:microsoft.com/office/officeart/2005/8/layout/hProcess7#1"/>
    <dgm:cxn modelId="{DDC9945E-D5FE-491C-9C35-72A5DFFE4859}" type="presParOf" srcId="{E36243BA-743F-4042-AD08-F23C42D17CD2}" destId="{5765922A-FA4C-4968-9253-8D89CAC111F8}" srcOrd="11" destOrd="0" presId="urn:microsoft.com/office/officeart/2005/8/layout/hProcess7#1"/>
    <dgm:cxn modelId="{32161B15-C2D4-4C6D-9404-F06098CD4C0F}" type="presParOf" srcId="{E36243BA-743F-4042-AD08-F23C42D17CD2}" destId="{186BEA57-4D7E-4785-90E7-B091A8619184}" srcOrd="12" destOrd="0" presId="urn:microsoft.com/office/officeart/2005/8/layout/hProcess7#1"/>
    <dgm:cxn modelId="{22A4D6BB-592C-46BA-986D-558B81185CBE}" type="presParOf" srcId="{186BEA57-4D7E-4785-90E7-B091A8619184}" destId="{58C317E8-1F04-49C0-9B07-F9D479104094}" srcOrd="0" destOrd="0" presId="urn:microsoft.com/office/officeart/2005/8/layout/hProcess7#1"/>
    <dgm:cxn modelId="{CE7F1683-DF44-4CBE-90A9-F70B6A1CD80D}" type="presParOf" srcId="{186BEA57-4D7E-4785-90E7-B091A8619184}" destId="{A87B0397-91A9-4FDA-832A-887538E3E39A}" srcOrd="1" destOrd="0" presId="urn:microsoft.com/office/officeart/2005/8/layout/hProcess7#1"/>
    <dgm:cxn modelId="{15CE1FC3-74B2-4856-8D10-ED6CF173FF2D}" type="presParOf" srcId="{186BEA57-4D7E-4785-90E7-B091A8619184}" destId="{03C543D7-1896-4C0F-8B6A-E6BFC5169822}" srcOrd="2" destOrd="0" presId="urn:microsoft.com/office/officeart/2005/8/layout/hProcess7#1"/>
    <dgm:cxn modelId="{E5048DF5-9864-4F5E-8AFC-C2B64E80C820}" type="presParOf" srcId="{E36243BA-743F-4042-AD08-F23C42D17CD2}" destId="{E6A2B839-0DDE-4D61-85D5-8C4947AAA033}" srcOrd="13" destOrd="0" presId="urn:microsoft.com/office/officeart/2005/8/layout/hProcess7#1"/>
    <dgm:cxn modelId="{60DB266C-A0E8-4C8D-9517-F695E78D1E6C}" type="presParOf" srcId="{E36243BA-743F-4042-AD08-F23C42D17CD2}" destId="{48099DDB-0894-440F-B47B-923E83552525}" srcOrd="14" destOrd="0" presId="urn:microsoft.com/office/officeart/2005/8/layout/hProcess7#1"/>
    <dgm:cxn modelId="{30E50228-E6AD-45EB-9C34-D6C94D10E13C}" type="presParOf" srcId="{48099DDB-0894-440F-B47B-923E83552525}" destId="{B2A55F91-C4D7-4924-8F98-AC399F05DE9E}" srcOrd="0" destOrd="0" presId="urn:microsoft.com/office/officeart/2005/8/layout/hProcess7#1"/>
    <dgm:cxn modelId="{224E4215-1413-447D-8C8D-CC31543EA286}" type="presParOf" srcId="{48099DDB-0894-440F-B47B-923E83552525}" destId="{7C5CFA38-39E4-4CE8-AE0B-B032E79F1FF7}" srcOrd="1" destOrd="0" presId="urn:microsoft.com/office/officeart/2005/8/layout/hProcess7#1"/>
    <dgm:cxn modelId="{716F3DCF-644C-4BC0-B1F6-2166EDD78F1A}" type="presParOf" srcId="{48099DDB-0894-440F-B47B-923E83552525}" destId="{CA6DFC88-288C-4A00-AA49-AC3625D6307C}" srcOrd="2" destOrd="0" presId="urn:microsoft.com/office/officeart/2005/8/layout/hProcess7#1"/>
    <dgm:cxn modelId="{ADFA581D-79F9-4919-A939-1A253586849D}" type="presParOf" srcId="{E36243BA-743F-4042-AD08-F23C42D17CD2}" destId="{373D78B9-6ADA-4E42-B643-3E7CFAD00380}" srcOrd="15" destOrd="0" presId="urn:microsoft.com/office/officeart/2005/8/layout/hProcess7#1"/>
    <dgm:cxn modelId="{B9EA3E69-7D91-4FE6-BADA-ABC9E949EA77}" type="presParOf" srcId="{E36243BA-743F-4042-AD08-F23C42D17CD2}" destId="{7884429D-D526-4F69-AB9D-C8989E38B63F}" srcOrd="16" destOrd="0" presId="urn:microsoft.com/office/officeart/2005/8/layout/hProcess7#1"/>
    <dgm:cxn modelId="{065F94A1-F2B8-4145-BE90-FF361A09CAE1}" type="presParOf" srcId="{7884429D-D526-4F69-AB9D-C8989E38B63F}" destId="{073EAD77-6DC4-4185-AF91-F0FC2408C2DE}" srcOrd="0" destOrd="0" presId="urn:microsoft.com/office/officeart/2005/8/layout/hProcess7#1"/>
    <dgm:cxn modelId="{BA182900-D385-4B11-910F-8B49E7664A1B}" type="presParOf" srcId="{7884429D-D526-4F69-AB9D-C8989E38B63F}" destId="{B09FDC9A-276E-40CD-84DD-1E2D82DD3AC7}" srcOrd="1" destOrd="0" presId="urn:microsoft.com/office/officeart/2005/8/layout/hProcess7#1"/>
    <dgm:cxn modelId="{7652516D-5A5C-4872-BB09-3136FA2CB1EB}" type="presParOf" srcId="{7884429D-D526-4F69-AB9D-C8989E38B63F}" destId="{F395DE95-9EB9-49BD-A06D-E6418CF83799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CAD45-34C5-4A3A-A9C8-DC1A507303E1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E302E9D-FAE8-47DC-94C6-3C32948DDC58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DE73751E-25C8-4E3D-BED7-CFD152993FF4}" type="parTrans" cxnId="{F57BEFC3-079D-4E0F-9AC1-E320034CC90F}">
      <dgm:prSet/>
      <dgm:spPr/>
      <dgm:t>
        <a:bodyPr/>
        <a:lstStyle/>
        <a:p>
          <a:endParaRPr lang="en-US"/>
        </a:p>
      </dgm:t>
    </dgm:pt>
    <dgm:pt modelId="{CC6E97E5-6E4D-48CA-BE7F-C077CE28ACF2}" type="sibTrans" cxnId="{F57BEFC3-079D-4E0F-9AC1-E320034CC90F}">
      <dgm:prSet/>
      <dgm:spPr/>
      <dgm:t>
        <a:bodyPr/>
        <a:lstStyle/>
        <a:p>
          <a:endParaRPr lang="en-US"/>
        </a:p>
      </dgm:t>
    </dgm:pt>
    <dgm:pt modelId="{9BA935A3-04A9-4B23-BB8D-879DFDC6A734}">
      <dgm:prSet phldrT="[Text]"/>
      <dgm:spPr/>
      <dgm:t>
        <a:bodyPr/>
        <a:lstStyle/>
        <a:p>
          <a:r>
            <a:rPr lang="en-US" dirty="0" smtClean="0"/>
            <a:t>Item</a:t>
          </a:r>
          <a:endParaRPr lang="en-US" dirty="0"/>
        </a:p>
      </dgm:t>
    </dgm:pt>
    <dgm:pt modelId="{4A94DC72-3913-4A63-A376-2160E1199692}" type="parTrans" cxnId="{8880425F-0418-485F-AFC4-A7526B16E06F}">
      <dgm:prSet/>
      <dgm:spPr/>
      <dgm:t>
        <a:bodyPr/>
        <a:lstStyle/>
        <a:p>
          <a:endParaRPr lang="en-US"/>
        </a:p>
      </dgm:t>
    </dgm:pt>
    <dgm:pt modelId="{BF2C90C1-AD14-4273-9BD1-BA5463A827DB}" type="sibTrans" cxnId="{8880425F-0418-485F-AFC4-A7526B16E06F}">
      <dgm:prSet/>
      <dgm:spPr/>
      <dgm:t>
        <a:bodyPr/>
        <a:lstStyle/>
        <a:p>
          <a:endParaRPr lang="en-US"/>
        </a:p>
      </dgm:t>
    </dgm:pt>
    <dgm:pt modelId="{DD4278EE-4C1E-4352-A323-AF21603BE3A9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80D8E021-65F4-4C16-B563-A60F95C9C20A}" type="parTrans" cxnId="{4FFDD524-20C5-4A97-8759-552E24B13145}">
      <dgm:prSet/>
      <dgm:spPr/>
      <dgm:t>
        <a:bodyPr/>
        <a:lstStyle/>
        <a:p>
          <a:endParaRPr lang="en-US"/>
        </a:p>
      </dgm:t>
    </dgm:pt>
    <dgm:pt modelId="{6A247073-EC2F-4AB5-A8C2-BFBCFF89A4BC}" type="sibTrans" cxnId="{4FFDD524-20C5-4A97-8759-552E24B13145}">
      <dgm:prSet/>
      <dgm:spPr/>
      <dgm:t>
        <a:bodyPr/>
        <a:lstStyle/>
        <a:p>
          <a:endParaRPr lang="en-US"/>
        </a:p>
      </dgm:t>
    </dgm:pt>
    <dgm:pt modelId="{672E524D-AE9F-4BC2-85C2-0551A46A2368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06F92D0F-BA7C-4371-AC94-AAE3D8A83FF2}" type="parTrans" cxnId="{F12C13BF-E46D-464F-9303-4A688027249B}">
      <dgm:prSet/>
      <dgm:spPr/>
      <dgm:t>
        <a:bodyPr/>
        <a:lstStyle/>
        <a:p>
          <a:endParaRPr lang="en-US"/>
        </a:p>
      </dgm:t>
    </dgm:pt>
    <dgm:pt modelId="{D56E4B94-C2F5-4070-BFAC-1CB0DCB34B05}" type="sibTrans" cxnId="{F12C13BF-E46D-464F-9303-4A688027249B}">
      <dgm:prSet/>
      <dgm:spPr/>
      <dgm:t>
        <a:bodyPr/>
        <a:lstStyle/>
        <a:p>
          <a:endParaRPr lang="en-US"/>
        </a:p>
      </dgm:t>
    </dgm:pt>
    <dgm:pt modelId="{B6750297-69D2-436A-989E-0AA81A9DF788}">
      <dgm:prSet phldrT="[Text]"/>
      <dgm:spPr/>
      <dgm:t>
        <a:bodyPr/>
        <a:lstStyle/>
        <a:p>
          <a:r>
            <a:rPr lang="en-US" smtClean="0"/>
            <a:t>Item</a:t>
          </a:r>
          <a:endParaRPr lang="en-US"/>
        </a:p>
      </dgm:t>
    </dgm:pt>
    <dgm:pt modelId="{0F7F63C8-BB26-46C8-9F76-A91D5A713A59}" type="parTrans" cxnId="{5DB41A54-95F1-4BE0-AC8F-9D06E91FF502}">
      <dgm:prSet/>
      <dgm:spPr/>
      <dgm:t>
        <a:bodyPr/>
        <a:lstStyle/>
        <a:p>
          <a:endParaRPr lang="en-US"/>
        </a:p>
      </dgm:t>
    </dgm:pt>
    <dgm:pt modelId="{C8BA1F4C-E906-4404-8BEF-B4C730EEA2D9}" type="sibTrans" cxnId="{5DB41A54-95F1-4BE0-AC8F-9D06E91FF502}">
      <dgm:prSet/>
      <dgm:spPr/>
      <dgm:t>
        <a:bodyPr/>
        <a:lstStyle/>
        <a:p>
          <a:endParaRPr lang="en-US"/>
        </a:p>
      </dgm:t>
    </dgm:pt>
    <dgm:pt modelId="{4D759782-2A99-41F0-B9C3-03A336EFA980}" type="pres">
      <dgm:prSet presAssocID="{153CAD45-34C5-4A3A-A9C8-DC1A507303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258FD-D1EC-4D06-9C56-BCC70A6BDDCB}" type="pres">
      <dgm:prSet presAssocID="{3E302E9D-FAE8-47DC-94C6-3C32948DDC58}" presName="centerShape" presStyleLbl="node0" presStyleIdx="0" presStyleCnt="1"/>
      <dgm:spPr/>
      <dgm:t>
        <a:bodyPr/>
        <a:lstStyle/>
        <a:p>
          <a:endParaRPr lang="en-US"/>
        </a:p>
      </dgm:t>
    </dgm:pt>
    <dgm:pt modelId="{A3C38A0F-52EA-493F-8BD7-EAEC1AE99CB6}" type="pres">
      <dgm:prSet presAssocID="{4A94DC72-3913-4A63-A376-2160E119969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13507E5-6F28-4202-95F3-A3C56E25B301}" type="pres">
      <dgm:prSet presAssocID="{4A94DC72-3913-4A63-A376-2160E119969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2291E47-ACB5-4B38-9B03-8B1560DFD0CC}" type="pres">
      <dgm:prSet presAssocID="{9BA935A3-04A9-4B23-BB8D-879DFDC6A73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2948A-20AD-4E18-B833-65A5C7A04432}" type="pres">
      <dgm:prSet presAssocID="{80D8E021-65F4-4C16-B563-A60F95C9C20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3D79A97-AA58-4F67-8F80-27E5F9CBC896}" type="pres">
      <dgm:prSet presAssocID="{80D8E021-65F4-4C16-B563-A60F95C9C20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9B57A1D-F10F-4506-AE16-3BAB87B75C43}" type="pres">
      <dgm:prSet presAssocID="{DD4278EE-4C1E-4352-A323-AF21603BE3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CD613-B859-42A2-B779-B689A9C2E97D}" type="pres">
      <dgm:prSet presAssocID="{06F92D0F-BA7C-4371-AC94-AAE3D8A83FF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892800B-F5E1-4AF3-A0AF-EEF4DF30EC5E}" type="pres">
      <dgm:prSet presAssocID="{06F92D0F-BA7C-4371-AC94-AAE3D8A83FF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EF0C77B-BF09-4B25-B4B2-9AAB6D5E6B51}" type="pres">
      <dgm:prSet presAssocID="{672E524D-AE9F-4BC2-85C2-0551A46A23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DFF25-F2E7-48EE-9D65-A9BA155A4ACB}" type="pres">
      <dgm:prSet presAssocID="{0F7F63C8-BB26-46C8-9F76-A91D5A713A5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DBD129C-C7A8-4A4C-91AC-BED930E0B115}" type="pres">
      <dgm:prSet presAssocID="{0F7F63C8-BB26-46C8-9F76-A91D5A713A5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91DD6F8-103A-4071-AE32-E4A21C7D0795}" type="pres">
      <dgm:prSet presAssocID="{B6750297-69D2-436A-989E-0AA81A9DF7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993F35-0A2D-4D03-8A9E-3987BAE2FFAC}" type="presOf" srcId="{3E302E9D-FAE8-47DC-94C6-3C32948DDC58}" destId="{E9F258FD-D1EC-4D06-9C56-BCC70A6BDDCB}" srcOrd="0" destOrd="0" presId="urn:microsoft.com/office/officeart/2005/8/layout/radial5"/>
    <dgm:cxn modelId="{E3E861AD-7139-4895-A3A2-FAC8B6F43E3A}" type="presOf" srcId="{06F92D0F-BA7C-4371-AC94-AAE3D8A83FF2}" destId="{E892800B-F5E1-4AF3-A0AF-EEF4DF30EC5E}" srcOrd="1" destOrd="0" presId="urn:microsoft.com/office/officeart/2005/8/layout/radial5"/>
    <dgm:cxn modelId="{55DEA046-39BE-47C2-A4C6-66CC0AF91ED1}" type="presOf" srcId="{DD4278EE-4C1E-4352-A323-AF21603BE3A9}" destId="{59B57A1D-F10F-4506-AE16-3BAB87B75C43}" srcOrd="0" destOrd="0" presId="urn:microsoft.com/office/officeart/2005/8/layout/radial5"/>
    <dgm:cxn modelId="{09B3F49D-7D13-4FB7-98ED-E3BA574AB76F}" type="presOf" srcId="{80D8E021-65F4-4C16-B563-A60F95C9C20A}" destId="{03D79A97-AA58-4F67-8F80-27E5F9CBC896}" srcOrd="1" destOrd="0" presId="urn:microsoft.com/office/officeart/2005/8/layout/radial5"/>
    <dgm:cxn modelId="{405A44DC-088C-4200-8A3B-E543E5289ACF}" type="presOf" srcId="{06F92D0F-BA7C-4371-AC94-AAE3D8A83FF2}" destId="{6F0CD613-B859-42A2-B779-B689A9C2E97D}" srcOrd="0" destOrd="0" presId="urn:microsoft.com/office/officeart/2005/8/layout/radial5"/>
    <dgm:cxn modelId="{81B468EA-2504-41C0-996F-06728BAD4E51}" type="presOf" srcId="{4A94DC72-3913-4A63-A376-2160E1199692}" destId="{A3C38A0F-52EA-493F-8BD7-EAEC1AE99CB6}" srcOrd="0" destOrd="0" presId="urn:microsoft.com/office/officeart/2005/8/layout/radial5"/>
    <dgm:cxn modelId="{777A9CE2-CDC9-4976-9248-0D2EA200108E}" type="presOf" srcId="{B6750297-69D2-436A-989E-0AA81A9DF788}" destId="{B91DD6F8-103A-4071-AE32-E4A21C7D0795}" srcOrd="0" destOrd="0" presId="urn:microsoft.com/office/officeart/2005/8/layout/radial5"/>
    <dgm:cxn modelId="{F57BEFC3-079D-4E0F-9AC1-E320034CC90F}" srcId="{153CAD45-34C5-4A3A-A9C8-DC1A507303E1}" destId="{3E302E9D-FAE8-47DC-94C6-3C32948DDC58}" srcOrd="0" destOrd="0" parTransId="{DE73751E-25C8-4E3D-BED7-CFD152993FF4}" sibTransId="{CC6E97E5-6E4D-48CA-BE7F-C077CE28ACF2}"/>
    <dgm:cxn modelId="{F12C13BF-E46D-464F-9303-4A688027249B}" srcId="{3E302E9D-FAE8-47DC-94C6-3C32948DDC58}" destId="{672E524D-AE9F-4BC2-85C2-0551A46A2368}" srcOrd="2" destOrd="0" parTransId="{06F92D0F-BA7C-4371-AC94-AAE3D8A83FF2}" sibTransId="{D56E4B94-C2F5-4070-BFAC-1CB0DCB34B05}"/>
    <dgm:cxn modelId="{94C2B84D-9AA1-415E-85F9-870631FC9B38}" type="presOf" srcId="{0F7F63C8-BB26-46C8-9F76-A91D5A713A59}" destId="{BCFDFF25-F2E7-48EE-9D65-A9BA155A4ACB}" srcOrd="0" destOrd="0" presId="urn:microsoft.com/office/officeart/2005/8/layout/radial5"/>
    <dgm:cxn modelId="{FE973B9F-ADD5-42ED-B2E7-B2C92D14B151}" type="presOf" srcId="{0F7F63C8-BB26-46C8-9F76-A91D5A713A59}" destId="{8DBD129C-C7A8-4A4C-91AC-BED930E0B115}" srcOrd="1" destOrd="0" presId="urn:microsoft.com/office/officeart/2005/8/layout/radial5"/>
    <dgm:cxn modelId="{8880425F-0418-485F-AFC4-A7526B16E06F}" srcId="{3E302E9D-FAE8-47DC-94C6-3C32948DDC58}" destId="{9BA935A3-04A9-4B23-BB8D-879DFDC6A734}" srcOrd="0" destOrd="0" parTransId="{4A94DC72-3913-4A63-A376-2160E1199692}" sibTransId="{BF2C90C1-AD14-4273-9BD1-BA5463A827DB}"/>
    <dgm:cxn modelId="{2501F1A5-8679-4863-8A1B-3430AEFCA536}" type="presOf" srcId="{9BA935A3-04A9-4B23-BB8D-879DFDC6A734}" destId="{52291E47-ACB5-4B38-9B03-8B1560DFD0CC}" srcOrd="0" destOrd="0" presId="urn:microsoft.com/office/officeart/2005/8/layout/radial5"/>
    <dgm:cxn modelId="{E34F0508-DA33-4F94-9CCA-714F14CAAEE6}" type="presOf" srcId="{4A94DC72-3913-4A63-A376-2160E1199692}" destId="{F13507E5-6F28-4202-95F3-A3C56E25B301}" srcOrd="1" destOrd="0" presId="urn:microsoft.com/office/officeart/2005/8/layout/radial5"/>
    <dgm:cxn modelId="{5DB41A54-95F1-4BE0-AC8F-9D06E91FF502}" srcId="{3E302E9D-FAE8-47DC-94C6-3C32948DDC58}" destId="{B6750297-69D2-436A-989E-0AA81A9DF788}" srcOrd="3" destOrd="0" parTransId="{0F7F63C8-BB26-46C8-9F76-A91D5A713A59}" sibTransId="{C8BA1F4C-E906-4404-8BEF-B4C730EEA2D9}"/>
    <dgm:cxn modelId="{4FFDD524-20C5-4A97-8759-552E24B13145}" srcId="{3E302E9D-FAE8-47DC-94C6-3C32948DDC58}" destId="{DD4278EE-4C1E-4352-A323-AF21603BE3A9}" srcOrd="1" destOrd="0" parTransId="{80D8E021-65F4-4C16-B563-A60F95C9C20A}" sibTransId="{6A247073-EC2F-4AB5-A8C2-BFBCFF89A4BC}"/>
    <dgm:cxn modelId="{3C4B8485-04E0-4484-AE11-F0E8B1745CAA}" type="presOf" srcId="{153CAD45-34C5-4A3A-A9C8-DC1A507303E1}" destId="{4D759782-2A99-41F0-B9C3-03A336EFA980}" srcOrd="0" destOrd="0" presId="urn:microsoft.com/office/officeart/2005/8/layout/radial5"/>
    <dgm:cxn modelId="{B158462A-B45C-4997-8180-5387889428F1}" type="presOf" srcId="{80D8E021-65F4-4C16-B563-A60F95C9C20A}" destId="{6692948A-20AD-4E18-B833-65A5C7A04432}" srcOrd="0" destOrd="0" presId="urn:microsoft.com/office/officeart/2005/8/layout/radial5"/>
    <dgm:cxn modelId="{1DD317DE-44A7-4C8E-B5B3-972E03B8620D}" type="presOf" srcId="{672E524D-AE9F-4BC2-85C2-0551A46A2368}" destId="{5EF0C77B-BF09-4B25-B4B2-9AAB6D5E6B51}" srcOrd="0" destOrd="0" presId="urn:microsoft.com/office/officeart/2005/8/layout/radial5"/>
    <dgm:cxn modelId="{A5F6FF85-9DB3-4A16-82E3-3B3D1C1E2B4E}" type="presParOf" srcId="{4D759782-2A99-41F0-B9C3-03A336EFA980}" destId="{E9F258FD-D1EC-4D06-9C56-BCC70A6BDDCB}" srcOrd="0" destOrd="0" presId="urn:microsoft.com/office/officeart/2005/8/layout/radial5"/>
    <dgm:cxn modelId="{93A5E5B4-FD7D-40C8-8BD1-413C9F4C3DF1}" type="presParOf" srcId="{4D759782-2A99-41F0-B9C3-03A336EFA980}" destId="{A3C38A0F-52EA-493F-8BD7-EAEC1AE99CB6}" srcOrd="1" destOrd="0" presId="urn:microsoft.com/office/officeart/2005/8/layout/radial5"/>
    <dgm:cxn modelId="{69CBB834-0912-473C-BCE6-2EB9F33B2066}" type="presParOf" srcId="{A3C38A0F-52EA-493F-8BD7-EAEC1AE99CB6}" destId="{F13507E5-6F28-4202-95F3-A3C56E25B301}" srcOrd="0" destOrd="0" presId="urn:microsoft.com/office/officeart/2005/8/layout/radial5"/>
    <dgm:cxn modelId="{DDB77A5A-F292-4645-8D92-B1321CF05BCF}" type="presParOf" srcId="{4D759782-2A99-41F0-B9C3-03A336EFA980}" destId="{52291E47-ACB5-4B38-9B03-8B1560DFD0CC}" srcOrd="2" destOrd="0" presId="urn:microsoft.com/office/officeart/2005/8/layout/radial5"/>
    <dgm:cxn modelId="{543E57BE-467C-4786-A17C-B2DCF35958E9}" type="presParOf" srcId="{4D759782-2A99-41F0-B9C3-03A336EFA980}" destId="{6692948A-20AD-4E18-B833-65A5C7A04432}" srcOrd="3" destOrd="0" presId="urn:microsoft.com/office/officeart/2005/8/layout/radial5"/>
    <dgm:cxn modelId="{83BE45B5-B244-4430-A4D3-8A9CA029CAF2}" type="presParOf" srcId="{6692948A-20AD-4E18-B833-65A5C7A04432}" destId="{03D79A97-AA58-4F67-8F80-27E5F9CBC896}" srcOrd="0" destOrd="0" presId="urn:microsoft.com/office/officeart/2005/8/layout/radial5"/>
    <dgm:cxn modelId="{1E3EFC25-3947-4F10-9552-0BE13E1489D6}" type="presParOf" srcId="{4D759782-2A99-41F0-B9C3-03A336EFA980}" destId="{59B57A1D-F10F-4506-AE16-3BAB87B75C43}" srcOrd="4" destOrd="0" presId="urn:microsoft.com/office/officeart/2005/8/layout/radial5"/>
    <dgm:cxn modelId="{FA4FCB9E-2360-4F08-A26C-319B9C47ADE8}" type="presParOf" srcId="{4D759782-2A99-41F0-B9C3-03A336EFA980}" destId="{6F0CD613-B859-42A2-B779-B689A9C2E97D}" srcOrd="5" destOrd="0" presId="urn:microsoft.com/office/officeart/2005/8/layout/radial5"/>
    <dgm:cxn modelId="{52D2CB37-6A40-40BE-B991-5587CADCC696}" type="presParOf" srcId="{6F0CD613-B859-42A2-B779-B689A9C2E97D}" destId="{E892800B-F5E1-4AF3-A0AF-EEF4DF30EC5E}" srcOrd="0" destOrd="0" presId="urn:microsoft.com/office/officeart/2005/8/layout/radial5"/>
    <dgm:cxn modelId="{DC4373A0-ECD0-44AB-8303-54FD3BE1071C}" type="presParOf" srcId="{4D759782-2A99-41F0-B9C3-03A336EFA980}" destId="{5EF0C77B-BF09-4B25-B4B2-9AAB6D5E6B51}" srcOrd="6" destOrd="0" presId="urn:microsoft.com/office/officeart/2005/8/layout/radial5"/>
    <dgm:cxn modelId="{C8521E8D-B374-4937-B26F-BB958C9D4358}" type="presParOf" srcId="{4D759782-2A99-41F0-B9C3-03A336EFA980}" destId="{BCFDFF25-F2E7-48EE-9D65-A9BA155A4ACB}" srcOrd="7" destOrd="0" presId="urn:microsoft.com/office/officeart/2005/8/layout/radial5"/>
    <dgm:cxn modelId="{9A1EA2BB-0579-48BA-A2C6-8E1B9845B17C}" type="presParOf" srcId="{BCFDFF25-F2E7-48EE-9D65-A9BA155A4ACB}" destId="{8DBD129C-C7A8-4A4C-91AC-BED930E0B115}" srcOrd="0" destOrd="0" presId="urn:microsoft.com/office/officeart/2005/8/layout/radial5"/>
    <dgm:cxn modelId="{590FEF7D-362A-4E12-96C9-45C5CA0C24DC}" type="presParOf" srcId="{4D759782-2A99-41F0-B9C3-03A336EFA980}" destId="{B91DD6F8-103A-4071-AE32-E4A21C7D079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CC2842-76CC-4121-8DE5-BC68FD1675FC}">
      <dsp:nvSpPr>
        <dsp:cNvPr id="0" name=""/>
        <dsp:cNvSpPr/>
      </dsp:nvSpPr>
      <dsp:spPr>
        <a:xfrm rot="10800000">
          <a:off x="2234185" y="624"/>
          <a:ext cx="7702296" cy="11765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8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Kenaikan</a:t>
          </a:r>
          <a:r>
            <a:rPr lang="en-US" sz="2800" kern="1200" dirty="0" smtClean="0"/>
            <a:t> target PNBP </a:t>
          </a:r>
          <a:r>
            <a:rPr lang="en-US" sz="2800" kern="1200" dirty="0" err="1" smtClean="0"/>
            <a:t>untuk</a:t>
          </a:r>
          <a:r>
            <a:rPr lang="en-US" sz="2800" kern="1200" dirty="0" smtClean="0"/>
            <a:t> TA. 2020 </a:t>
          </a:r>
          <a:r>
            <a:rPr lang="en-US" sz="2800" kern="1200" dirty="0" err="1" smtClean="0"/>
            <a:t>adalah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sebesar</a:t>
          </a:r>
          <a:r>
            <a:rPr lang="en-US" sz="2800" kern="1200" dirty="0" smtClean="0"/>
            <a:t> 5% </a:t>
          </a:r>
          <a:r>
            <a:rPr lang="en-US" sz="2800" kern="1200" dirty="0" err="1" smtClean="0"/>
            <a:t>dari</a:t>
          </a:r>
          <a:r>
            <a:rPr lang="en-US" sz="2800" kern="1200" dirty="0" smtClean="0"/>
            <a:t> target </a:t>
          </a:r>
          <a:r>
            <a:rPr lang="en-US" sz="2800" kern="1200" dirty="0" err="1" smtClean="0"/>
            <a:t>tahun</a:t>
          </a:r>
          <a:r>
            <a:rPr lang="en-US" sz="2800" kern="1200" dirty="0" smtClean="0"/>
            <a:t> 2019</a:t>
          </a:r>
          <a:endParaRPr lang="en-AU" sz="2800" kern="1200" dirty="0"/>
        </a:p>
      </dsp:txBody>
      <dsp:txXfrm rot="10800000">
        <a:off x="2234185" y="624"/>
        <a:ext cx="7702296" cy="1176535"/>
      </dsp:txXfrm>
    </dsp:sp>
    <dsp:sp modelId="{1F02E3E5-DE1E-4F4B-A350-DB70F29FC138}">
      <dsp:nvSpPr>
        <dsp:cNvPr id="0" name=""/>
        <dsp:cNvSpPr/>
      </dsp:nvSpPr>
      <dsp:spPr>
        <a:xfrm>
          <a:off x="1013059" y="624"/>
          <a:ext cx="1176535" cy="11765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3007D-554B-4846-B231-314CF6F54C00}">
      <dsp:nvSpPr>
        <dsp:cNvPr id="0" name=""/>
        <dsp:cNvSpPr/>
      </dsp:nvSpPr>
      <dsp:spPr>
        <a:xfrm rot="10800000">
          <a:off x="1396176" y="1403710"/>
          <a:ext cx="7702296" cy="117653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8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Target PNBP UNDIKSHA TA. 2019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err="1" smtClean="0"/>
            <a:t>Rp</a:t>
          </a:r>
          <a:r>
            <a:rPr lang="en-AU" sz="2800" kern="1200" dirty="0" smtClean="0"/>
            <a:t>. 73.794.480.000</a:t>
          </a:r>
          <a:endParaRPr lang="en-AU" sz="2800" kern="1200" dirty="0"/>
        </a:p>
      </dsp:txBody>
      <dsp:txXfrm rot="10800000">
        <a:off x="1396176" y="1403710"/>
        <a:ext cx="7702296" cy="1176535"/>
      </dsp:txXfrm>
    </dsp:sp>
    <dsp:sp modelId="{EEEE884C-9A19-46C8-897C-A10CB0C798AE}">
      <dsp:nvSpPr>
        <dsp:cNvPr id="0" name=""/>
        <dsp:cNvSpPr/>
      </dsp:nvSpPr>
      <dsp:spPr>
        <a:xfrm>
          <a:off x="236369" y="1394121"/>
          <a:ext cx="1176535" cy="11765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606E8E-CE0F-4243-9A08-4692D2617440}">
      <dsp:nvSpPr>
        <dsp:cNvPr id="0" name=""/>
        <dsp:cNvSpPr/>
      </dsp:nvSpPr>
      <dsp:spPr>
        <a:xfrm rot="10800000">
          <a:off x="2234185" y="2797208"/>
          <a:ext cx="7702296" cy="15891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819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Target PNBP UNDIKSHA TA. 2020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= </a:t>
          </a:r>
          <a:r>
            <a:rPr lang="en-AU" sz="2800" kern="1200" dirty="0" err="1" smtClean="0"/>
            <a:t>Rp</a:t>
          </a:r>
          <a:r>
            <a:rPr lang="en-AU" sz="2800" kern="1200" dirty="0" smtClean="0"/>
            <a:t>. 77.484.504.000</a:t>
          </a:r>
          <a:endParaRPr lang="en-AU" sz="2800" kern="1200" dirty="0"/>
        </a:p>
      </dsp:txBody>
      <dsp:txXfrm rot="10800000">
        <a:off x="2234185" y="2797208"/>
        <a:ext cx="7702296" cy="1589134"/>
      </dsp:txXfrm>
    </dsp:sp>
    <dsp:sp modelId="{AC933967-753B-4A8A-84A3-90B1F995A1AB}">
      <dsp:nvSpPr>
        <dsp:cNvPr id="0" name=""/>
        <dsp:cNvSpPr/>
      </dsp:nvSpPr>
      <dsp:spPr>
        <a:xfrm>
          <a:off x="993882" y="3003507"/>
          <a:ext cx="1176535" cy="117653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FCD7B7-199F-44A3-B6BF-5E3FACA6C604}">
      <dsp:nvSpPr>
        <dsp:cNvPr id="0" name=""/>
        <dsp:cNvSpPr/>
      </dsp:nvSpPr>
      <dsp:spPr>
        <a:xfrm>
          <a:off x="5351" y="678435"/>
          <a:ext cx="1868326" cy="2241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Item</a:t>
          </a:r>
          <a:endParaRPr lang="en-US" sz="2200" kern="1200"/>
        </a:p>
      </dsp:txBody>
      <dsp:txXfrm rot="16200000">
        <a:off x="-727032" y="1410819"/>
        <a:ext cx="1838433" cy="373665"/>
      </dsp:txXfrm>
    </dsp:sp>
    <dsp:sp modelId="{586ABF2D-8623-413E-8ED0-11EDC83194A9}">
      <dsp:nvSpPr>
        <dsp:cNvPr id="0" name=""/>
        <dsp:cNvSpPr/>
      </dsp:nvSpPr>
      <dsp:spPr>
        <a:xfrm>
          <a:off x="379016" y="678435"/>
          <a:ext cx="1391903" cy="224199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Text</a:t>
          </a:r>
          <a:endParaRPr lang="en-US" sz="5700" kern="1200"/>
        </a:p>
      </dsp:txBody>
      <dsp:txXfrm>
        <a:off x="379016" y="678435"/>
        <a:ext cx="1391903" cy="2241991"/>
      </dsp:txXfrm>
    </dsp:sp>
    <dsp:sp modelId="{65CAE1A9-4C5D-44E8-B2ED-F097165FA6E4}">
      <dsp:nvSpPr>
        <dsp:cNvPr id="0" name=""/>
        <dsp:cNvSpPr/>
      </dsp:nvSpPr>
      <dsp:spPr>
        <a:xfrm>
          <a:off x="1939069" y="678435"/>
          <a:ext cx="1868326" cy="2241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Item</a:t>
          </a:r>
          <a:endParaRPr lang="en-US" sz="2200" kern="1200"/>
        </a:p>
      </dsp:txBody>
      <dsp:txXfrm rot="16200000">
        <a:off x="1206685" y="1410819"/>
        <a:ext cx="1838433" cy="373665"/>
      </dsp:txXfrm>
    </dsp:sp>
    <dsp:sp modelId="{575D6E97-7D1F-4E7F-8320-35996600DDD6}">
      <dsp:nvSpPr>
        <dsp:cNvPr id="0" name=""/>
        <dsp:cNvSpPr/>
      </dsp:nvSpPr>
      <dsp:spPr>
        <a:xfrm rot="5400000">
          <a:off x="1783673" y="2460244"/>
          <a:ext cx="329474" cy="280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74D6F0-9C4F-466B-BCFF-5DE26B1648F7}">
      <dsp:nvSpPr>
        <dsp:cNvPr id="0" name=""/>
        <dsp:cNvSpPr/>
      </dsp:nvSpPr>
      <dsp:spPr>
        <a:xfrm>
          <a:off x="2312734" y="678435"/>
          <a:ext cx="1391903" cy="224199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Text</a:t>
          </a:r>
          <a:endParaRPr lang="en-US" sz="5700" kern="1200"/>
        </a:p>
      </dsp:txBody>
      <dsp:txXfrm>
        <a:off x="2312734" y="678435"/>
        <a:ext cx="1391903" cy="2241991"/>
      </dsp:txXfrm>
    </dsp:sp>
    <dsp:sp modelId="{9C17B0C7-EFC7-477F-8080-909280801ED3}">
      <dsp:nvSpPr>
        <dsp:cNvPr id="0" name=""/>
        <dsp:cNvSpPr/>
      </dsp:nvSpPr>
      <dsp:spPr>
        <a:xfrm>
          <a:off x="3872786" y="678435"/>
          <a:ext cx="1868326" cy="2241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Item</a:t>
          </a:r>
          <a:endParaRPr lang="en-US" sz="2200" kern="1200"/>
        </a:p>
      </dsp:txBody>
      <dsp:txXfrm rot="16200000">
        <a:off x="3140402" y="1410819"/>
        <a:ext cx="1838433" cy="373665"/>
      </dsp:txXfrm>
    </dsp:sp>
    <dsp:sp modelId="{A4A3366A-C914-4596-BD30-55F951F84C58}">
      <dsp:nvSpPr>
        <dsp:cNvPr id="0" name=""/>
        <dsp:cNvSpPr/>
      </dsp:nvSpPr>
      <dsp:spPr>
        <a:xfrm rot="5400000">
          <a:off x="3717391" y="2460244"/>
          <a:ext cx="329474" cy="280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C60AE9-8046-4121-9399-60884B5D2F50}">
      <dsp:nvSpPr>
        <dsp:cNvPr id="0" name=""/>
        <dsp:cNvSpPr/>
      </dsp:nvSpPr>
      <dsp:spPr>
        <a:xfrm>
          <a:off x="4246452" y="678435"/>
          <a:ext cx="1391903" cy="224199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Text</a:t>
          </a:r>
          <a:endParaRPr lang="en-US" sz="5700" kern="1200"/>
        </a:p>
      </dsp:txBody>
      <dsp:txXfrm>
        <a:off x="4246452" y="678435"/>
        <a:ext cx="1391903" cy="2241991"/>
      </dsp:txXfrm>
    </dsp:sp>
    <dsp:sp modelId="{58C317E8-1F04-49C0-9B07-F9D479104094}">
      <dsp:nvSpPr>
        <dsp:cNvPr id="0" name=""/>
        <dsp:cNvSpPr/>
      </dsp:nvSpPr>
      <dsp:spPr>
        <a:xfrm>
          <a:off x="5806504" y="678435"/>
          <a:ext cx="1868326" cy="2241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Item</a:t>
          </a:r>
          <a:endParaRPr lang="en-US" sz="2200" kern="1200"/>
        </a:p>
      </dsp:txBody>
      <dsp:txXfrm rot="16200000">
        <a:off x="5074120" y="1410819"/>
        <a:ext cx="1838433" cy="373665"/>
      </dsp:txXfrm>
    </dsp:sp>
    <dsp:sp modelId="{ED9207CD-B51E-492C-9B07-F1B5D103B657}">
      <dsp:nvSpPr>
        <dsp:cNvPr id="0" name=""/>
        <dsp:cNvSpPr/>
      </dsp:nvSpPr>
      <dsp:spPr>
        <a:xfrm rot="5400000">
          <a:off x="5651109" y="2460244"/>
          <a:ext cx="329474" cy="280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C543D7-1896-4C0F-8B6A-E6BFC5169822}">
      <dsp:nvSpPr>
        <dsp:cNvPr id="0" name=""/>
        <dsp:cNvSpPr/>
      </dsp:nvSpPr>
      <dsp:spPr>
        <a:xfrm>
          <a:off x="6180169" y="678435"/>
          <a:ext cx="1391903" cy="224199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Text</a:t>
          </a:r>
          <a:endParaRPr lang="en-US" sz="5700" kern="1200"/>
        </a:p>
      </dsp:txBody>
      <dsp:txXfrm>
        <a:off x="6180169" y="678435"/>
        <a:ext cx="1391903" cy="2241991"/>
      </dsp:txXfrm>
    </dsp:sp>
    <dsp:sp modelId="{073EAD77-6DC4-4185-AF91-F0FC2408C2DE}">
      <dsp:nvSpPr>
        <dsp:cNvPr id="0" name=""/>
        <dsp:cNvSpPr/>
      </dsp:nvSpPr>
      <dsp:spPr>
        <a:xfrm>
          <a:off x="7740222" y="678435"/>
          <a:ext cx="1868326" cy="2241991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4000"/>
                <a:satMod val="103000"/>
                <a:lumMod val="102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Item</a:t>
          </a:r>
          <a:endParaRPr lang="en-US" sz="2200" kern="1200"/>
        </a:p>
      </dsp:txBody>
      <dsp:txXfrm rot="16200000">
        <a:off x="7007838" y="1410819"/>
        <a:ext cx="1838433" cy="373665"/>
      </dsp:txXfrm>
    </dsp:sp>
    <dsp:sp modelId="{7C5CFA38-39E4-4CE8-AE0B-B032E79F1FF7}">
      <dsp:nvSpPr>
        <dsp:cNvPr id="0" name=""/>
        <dsp:cNvSpPr/>
      </dsp:nvSpPr>
      <dsp:spPr>
        <a:xfrm rot="5400000">
          <a:off x="7584826" y="2460244"/>
          <a:ext cx="329474" cy="28024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95DE95-9EB9-49BD-A06D-E6418CF83799}">
      <dsp:nvSpPr>
        <dsp:cNvPr id="0" name=""/>
        <dsp:cNvSpPr/>
      </dsp:nvSpPr>
      <dsp:spPr>
        <a:xfrm>
          <a:off x="8113887" y="678435"/>
          <a:ext cx="1391903" cy="2241991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95453" rIns="0" bIns="0" numCol="1" spcCol="1270" anchor="t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smtClean="0"/>
            <a:t>Text</a:t>
          </a:r>
          <a:endParaRPr lang="en-US" sz="5700" kern="1200"/>
        </a:p>
      </dsp:txBody>
      <dsp:txXfrm>
        <a:off x="8113887" y="678435"/>
        <a:ext cx="1391903" cy="22419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F258FD-D1EC-4D06-9C56-BCC70A6BDDCB}">
      <dsp:nvSpPr>
        <dsp:cNvPr id="0" name=""/>
        <dsp:cNvSpPr/>
      </dsp:nvSpPr>
      <dsp:spPr>
        <a:xfrm>
          <a:off x="2331227" y="1326339"/>
          <a:ext cx="946183" cy="94618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Item</a:t>
          </a:r>
          <a:endParaRPr lang="en-US" sz="2300" kern="1200"/>
        </a:p>
      </dsp:txBody>
      <dsp:txXfrm>
        <a:off x="2331227" y="1326339"/>
        <a:ext cx="946183" cy="946183"/>
      </dsp:txXfrm>
    </dsp:sp>
    <dsp:sp modelId="{A3C38A0F-52EA-493F-8BD7-EAEC1AE99CB6}">
      <dsp:nvSpPr>
        <dsp:cNvPr id="0" name=""/>
        <dsp:cNvSpPr/>
      </dsp:nvSpPr>
      <dsp:spPr>
        <a:xfrm rot="16200000">
          <a:off x="2704356" y="982538"/>
          <a:ext cx="199924" cy="321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6200000">
        <a:off x="2704356" y="982538"/>
        <a:ext cx="199924" cy="321702"/>
      </dsp:txXfrm>
    </dsp:sp>
    <dsp:sp modelId="{52291E47-ACB5-4B38-9B03-8B1560DFD0CC}">
      <dsp:nvSpPr>
        <dsp:cNvPr id="0" name=""/>
        <dsp:cNvSpPr/>
      </dsp:nvSpPr>
      <dsp:spPr>
        <a:xfrm>
          <a:off x="2331227" y="2938"/>
          <a:ext cx="946183" cy="94618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Item</a:t>
          </a:r>
          <a:endParaRPr lang="en-US" sz="2300" kern="1200" dirty="0"/>
        </a:p>
      </dsp:txBody>
      <dsp:txXfrm>
        <a:off x="2331227" y="2938"/>
        <a:ext cx="946183" cy="946183"/>
      </dsp:txXfrm>
    </dsp:sp>
    <dsp:sp modelId="{6692948A-20AD-4E18-B833-65A5C7A04432}">
      <dsp:nvSpPr>
        <dsp:cNvPr id="0" name=""/>
        <dsp:cNvSpPr/>
      </dsp:nvSpPr>
      <dsp:spPr>
        <a:xfrm>
          <a:off x="3360398" y="1638580"/>
          <a:ext cx="199924" cy="321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60398" y="1638580"/>
        <a:ext cx="199924" cy="321702"/>
      </dsp:txXfrm>
    </dsp:sp>
    <dsp:sp modelId="{59B57A1D-F10F-4506-AE16-3BAB87B75C43}">
      <dsp:nvSpPr>
        <dsp:cNvPr id="0" name=""/>
        <dsp:cNvSpPr/>
      </dsp:nvSpPr>
      <dsp:spPr>
        <a:xfrm>
          <a:off x="3654627" y="1326339"/>
          <a:ext cx="946183" cy="94618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Item</a:t>
          </a:r>
          <a:endParaRPr lang="en-US" sz="2300" kern="1200"/>
        </a:p>
      </dsp:txBody>
      <dsp:txXfrm>
        <a:off x="3654627" y="1326339"/>
        <a:ext cx="946183" cy="946183"/>
      </dsp:txXfrm>
    </dsp:sp>
    <dsp:sp modelId="{6F0CD613-B859-42A2-B779-B689A9C2E97D}">
      <dsp:nvSpPr>
        <dsp:cNvPr id="0" name=""/>
        <dsp:cNvSpPr/>
      </dsp:nvSpPr>
      <dsp:spPr>
        <a:xfrm rot="5400000">
          <a:off x="2704356" y="2294622"/>
          <a:ext cx="199924" cy="321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5400000">
        <a:off x="2704356" y="2294622"/>
        <a:ext cx="199924" cy="321702"/>
      </dsp:txXfrm>
    </dsp:sp>
    <dsp:sp modelId="{5EF0C77B-BF09-4B25-B4B2-9AAB6D5E6B51}">
      <dsp:nvSpPr>
        <dsp:cNvPr id="0" name=""/>
        <dsp:cNvSpPr/>
      </dsp:nvSpPr>
      <dsp:spPr>
        <a:xfrm>
          <a:off x="2331227" y="2649740"/>
          <a:ext cx="946183" cy="94618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Item</a:t>
          </a:r>
          <a:endParaRPr lang="en-US" sz="2300" kern="1200"/>
        </a:p>
      </dsp:txBody>
      <dsp:txXfrm>
        <a:off x="2331227" y="2649740"/>
        <a:ext cx="946183" cy="946183"/>
      </dsp:txXfrm>
    </dsp:sp>
    <dsp:sp modelId="{BCFDFF25-F2E7-48EE-9D65-A9BA155A4ACB}">
      <dsp:nvSpPr>
        <dsp:cNvPr id="0" name=""/>
        <dsp:cNvSpPr/>
      </dsp:nvSpPr>
      <dsp:spPr>
        <a:xfrm rot="10800000">
          <a:off x="2048314" y="1638580"/>
          <a:ext cx="199924" cy="3217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048314" y="1638580"/>
        <a:ext cx="199924" cy="321702"/>
      </dsp:txXfrm>
    </dsp:sp>
    <dsp:sp modelId="{B91DD6F8-103A-4071-AE32-E4A21C7D0795}">
      <dsp:nvSpPr>
        <dsp:cNvPr id="0" name=""/>
        <dsp:cNvSpPr/>
      </dsp:nvSpPr>
      <dsp:spPr>
        <a:xfrm>
          <a:off x="1007826" y="1326339"/>
          <a:ext cx="946183" cy="94618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Item</a:t>
          </a:r>
          <a:endParaRPr lang="en-US" sz="2300" kern="1200"/>
        </a:p>
      </dsp:txBody>
      <dsp:txXfrm>
        <a:off x="1007826" y="1326339"/>
        <a:ext cx="946183" cy="946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236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23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23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51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55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186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2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3084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975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39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54613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77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18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410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81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5334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055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50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baik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28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1073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066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232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72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23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xmlns="" val="81073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84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39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91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2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22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95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4314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8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70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42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36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99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30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336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08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84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95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068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46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743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50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35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05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1131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632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16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11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34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8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20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462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59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9886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842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79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8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9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2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46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537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33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0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0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5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970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64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1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172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90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454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28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826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6897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3171" y="5029659"/>
            <a:ext cx="5820936" cy="111768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Bagian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Perencanaan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dan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Kerjasama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Universitas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Pendidikan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</a:rPr>
              <a:t>Ganesha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984" y="2644089"/>
            <a:ext cx="1565379" cy="1545933"/>
          </a:xfrm>
          <a:prstGeom prst="rect">
            <a:avLst/>
          </a:prstGeom>
          <a:noFill/>
        </p:spPr>
      </p:pic>
      <p:sp>
        <p:nvSpPr>
          <p:cNvPr id="9" name="object 3"/>
          <p:cNvSpPr txBox="1"/>
          <p:nvPr/>
        </p:nvSpPr>
        <p:spPr>
          <a:xfrm>
            <a:off x="113489" y="2614957"/>
            <a:ext cx="90354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800" b="1" spc="-1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Penyusunan</a:t>
            </a:r>
            <a:r>
              <a:rPr sz="48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4800" b="1" spc="-1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dan</a:t>
            </a:r>
            <a:r>
              <a:rPr sz="48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r>
              <a:rPr sz="4800" b="1" spc="-100" dirty="0" err="1" smtClean="0">
                <a:solidFill>
                  <a:srgbClr val="FFFF00"/>
                </a:solidFill>
                <a:latin typeface="Century Gothic"/>
                <a:cs typeface="Century Gothic"/>
              </a:rPr>
              <a:t>Pembahasan</a:t>
            </a:r>
            <a:r>
              <a:rPr sz="48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  Target PNBP TA 2020</a:t>
            </a:r>
            <a:endParaRPr sz="4800" spc="-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567559"/>
          <a:ext cx="12192000" cy="629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6951" y="73574"/>
            <a:ext cx="10163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TARGET DAN CAPAIAN PNBP UNDIKSHA TA. 2015 - 2019</a:t>
            </a:r>
            <a:endParaRPr lang="en-A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72736" y="932171"/>
            <a:ext cx="101727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00B0F0"/>
                </a:solidFill>
              </a:rPr>
              <a:t>Realisasi </a:t>
            </a:r>
            <a:r>
              <a:rPr sz="4400" spc="-10" dirty="0">
                <a:solidFill>
                  <a:srgbClr val="00B0F0"/>
                </a:solidFill>
              </a:rPr>
              <a:t>Penerimaan PNBP </a:t>
            </a:r>
            <a:r>
              <a:rPr sz="4400" spc="-5" dirty="0">
                <a:solidFill>
                  <a:srgbClr val="00B0F0"/>
                </a:solidFill>
              </a:rPr>
              <a:t>TA </a:t>
            </a:r>
            <a:r>
              <a:rPr sz="4400" spc="-10" dirty="0" smtClean="0">
                <a:solidFill>
                  <a:srgbClr val="00B0F0"/>
                </a:solidFill>
              </a:rPr>
              <a:t>2018</a:t>
            </a:r>
            <a:endParaRPr sz="4400" dirty="0">
              <a:solidFill>
                <a:srgbClr val="00B0F0"/>
              </a:solidFill>
            </a:endParaRPr>
          </a:p>
        </p:txBody>
      </p:sp>
      <p:sp>
        <p:nvSpPr>
          <p:cNvPr id="6" name="object 3"/>
          <p:cNvSpPr/>
          <p:nvPr/>
        </p:nvSpPr>
        <p:spPr>
          <a:xfrm>
            <a:off x="0" y="744601"/>
            <a:ext cx="3170555" cy="0"/>
          </a:xfrm>
          <a:custGeom>
            <a:avLst/>
            <a:gdLst/>
            <a:ahLst/>
            <a:cxnLst/>
            <a:rect l="l" t="t" r="r" b="b"/>
            <a:pathLst>
              <a:path w="3170555">
                <a:moveTo>
                  <a:pt x="0" y="0"/>
                </a:moveTo>
                <a:lnTo>
                  <a:pt x="3170301" y="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514760"/>
              </p:ext>
            </p:extLst>
          </p:nvPr>
        </p:nvGraphicFramePr>
        <p:xfrm>
          <a:off x="166256" y="2026224"/>
          <a:ext cx="11877062" cy="4731424"/>
        </p:xfrm>
        <a:graphic>
          <a:graphicData uri="http://schemas.openxmlformats.org/drawingml/2006/table">
            <a:tbl>
              <a:tblPr firstRow="1" lastCol="1" bandRow="1">
                <a:tableStyleId>{08FB837D-C827-4EFA-A057-4D05807E0F7C}</a:tableStyleId>
              </a:tblPr>
              <a:tblGrid>
                <a:gridCol w="530015"/>
                <a:gridCol w="5325150"/>
                <a:gridCol w="2334639"/>
                <a:gridCol w="1916349"/>
                <a:gridCol w="1770909"/>
              </a:tblGrid>
              <a:tr h="469263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NO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PROGRAM UNIT / FAKULTAS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TQRGET  PENERIMAAN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REALISASI PENERIMAAN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PROSENTASE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ILMU PENDIDIKAN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10.345.750.000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12.199.825.000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117,92%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BAHASA </a:t>
                      </a:r>
                      <a:r>
                        <a:rPr lang="id-ID" sz="1600" u="none" strike="noStrike" dirty="0" smtClean="0">
                          <a:effectLst/>
                        </a:rPr>
                        <a:t>SENI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   </a:t>
                      </a:r>
                      <a:r>
                        <a:rPr lang="id-ID" sz="1600" u="none" strike="noStrike" dirty="0">
                          <a:effectLst/>
                        </a:rPr>
                        <a:t>9.048.150.000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9.314.525.000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102,94%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MATEMATIKA DAN </a:t>
                      </a:r>
                      <a:r>
                        <a:rPr lang="id-ID" sz="1600" u="none" strike="noStrike" dirty="0" smtClean="0">
                          <a:effectLst/>
                        </a:rPr>
                        <a:t>ILMU</a:t>
                      </a:r>
                      <a:r>
                        <a:rPr lang="id-ID" sz="1600" u="none" strike="noStrike" baseline="0" dirty="0" smtClean="0">
                          <a:effectLst/>
                        </a:rPr>
                        <a:t> PENGETAHUAN ALAM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11.084.800.000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9.431.925.000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85,09%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HUKUM DAN ILMU </a:t>
                      </a:r>
                      <a:r>
                        <a:rPr lang="id-ID" sz="1600" u="none" strike="noStrike" dirty="0" smtClean="0">
                          <a:effectLst/>
                        </a:rPr>
                        <a:t>SOSIAL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     </a:t>
                      </a:r>
                      <a:r>
                        <a:rPr lang="id-ID" sz="1600" u="none" strike="noStrike" dirty="0">
                          <a:effectLst/>
                        </a:rPr>
                        <a:t>4.366.750.000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4.685.400.000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107,30%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OLAHRAGA DAN KESEHATAN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    </a:t>
                      </a:r>
                      <a:r>
                        <a:rPr lang="id-ID" sz="1600" u="none" strike="noStrike" dirty="0">
                          <a:effectLst/>
                        </a:rPr>
                        <a:t>2.612.300.000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2.476.425.000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94,80%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5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TEKNIK DAN KEJURUAN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     </a:t>
                      </a:r>
                      <a:r>
                        <a:rPr lang="id-ID" sz="1600" u="none" strike="noStrike" dirty="0">
                          <a:effectLst/>
                        </a:rPr>
                        <a:t>4.854.600.000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6.088.750.000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125,42%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EKONOMI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12.116.400.000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16.884.275.000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139,35%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FAKULTAS KEDOKTERAN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                      </a:t>
                      </a:r>
                      <a:r>
                        <a:rPr lang="id-ID" sz="1600" u="none" strike="noStrike" dirty="0">
                          <a:effectLst/>
                        </a:rPr>
                        <a:t>-  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6.517.200.038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100,00%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9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PASCASARJANA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</a:t>
                      </a:r>
                      <a:r>
                        <a:rPr lang="id-ID" sz="1600" u="none" strike="noStrike" dirty="0" smtClean="0">
                          <a:effectLst/>
                        </a:rPr>
                        <a:t> </a:t>
                      </a:r>
                      <a:r>
                        <a:rPr lang="id-ID" sz="1600" u="none" strike="noStrike" dirty="0">
                          <a:effectLst/>
                        </a:rPr>
                        <a:t>8.793.725.000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9.944.025.000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113,08%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>
                          <a:effectLst/>
                        </a:rPr>
                        <a:t>10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600" u="none" strike="noStrike" dirty="0">
                          <a:effectLst/>
                        </a:rPr>
                        <a:t>REKTORAT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  </a:t>
                      </a:r>
                      <a:r>
                        <a:rPr lang="en-AU" sz="1600" u="none" strike="noStrike" dirty="0" smtClean="0">
                          <a:effectLst/>
                        </a:rPr>
                        <a:t>4</a:t>
                      </a:r>
                      <a:r>
                        <a:rPr lang="id-ID" sz="1600" u="none" strike="noStrike" dirty="0" smtClean="0">
                          <a:effectLst/>
                        </a:rPr>
                        <a:t>.645.005.000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3.768.684.754 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81,13%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J  U  M  L  A  H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         67.867.480.000 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   81.311.034.792 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600" u="none" strike="noStrike" dirty="0">
                          <a:effectLst/>
                        </a:rPr>
                        <a:t>119,81%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718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68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USULAN TARGET PNBP TA. 2020</a:t>
            </a:r>
            <a:endParaRPr lang="en-US" sz="4800" dirty="0"/>
          </a:p>
        </p:txBody>
      </p:sp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363712"/>
              </p:ext>
            </p:extLst>
          </p:nvPr>
        </p:nvGraphicFramePr>
        <p:xfrm>
          <a:off x="486382" y="2123547"/>
          <a:ext cx="11245175" cy="45593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8869"/>
                <a:gridCol w="7411755"/>
                <a:gridCol w="3114551"/>
              </a:tblGrid>
              <a:tr h="49778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PROGRAM UNIT / FAKULTAS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TARGET  </a:t>
                      </a:r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TAHUN 2020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ILMU PENDIDIKAN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10.700.300.000  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BAHASA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SENI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8.957.150.000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0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MATEMATIKA DAN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ILMU</a:t>
                      </a:r>
                      <a:r>
                        <a:rPr lang="id-ID" sz="2000" u="none" strike="noStrike" baseline="0" dirty="0" smtClean="0">
                          <a:effectLst/>
                          <a:latin typeface="+mj-lt"/>
                        </a:rPr>
                        <a:t> PENGETAHUAN ALAM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10.151.600.000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HUKUM DAN ILMU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SOSIAL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6.712.200.000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OLAHRAGA DAN KESEHATAN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4.389.300.000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TEKNIK DAN KEJURUAN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8.015.600.000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EKONOMI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16.162.000.000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KEDOKTERAN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6.474.300.000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PASCASARJANA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8.635.200.000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REKTORAT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9.583.830.000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j-lt"/>
                        </a:rPr>
                        <a:t>J  U  M  L  A  H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89.781.480.000 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9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49701" y="5395930"/>
            <a:ext cx="1616075" cy="322580"/>
          </a:xfrm>
          <a:custGeom>
            <a:avLst/>
            <a:gdLst/>
            <a:ahLst/>
            <a:cxnLst/>
            <a:rect l="l" t="t" r="r" b="b"/>
            <a:pathLst>
              <a:path w="1616075" h="322579">
                <a:moveTo>
                  <a:pt x="1562353" y="0"/>
                </a:moveTo>
                <a:lnTo>
                  <a:pt x="53594" y="0"/>
                </a:lnTo>
                <a:lnTo>
                  <a:pt x="32736" y="4214"/>
                </a:lnTo>
                <a:lnTo>
                  <a:pt x="15700" y="15716"/>
                </a:lnTo>
                <a:lnTo>
                  <a:pt x="4212" y="32789"/>
                </a:lnTo>
                <a:lnTo>
                  <a:pt x="0" y="53720"/>
                </a:lnTo>
                <a:lnTo>
                  <a:pt x="0" y="322199"/>
                </a:lnTo>
                <a:lnTo>
                  <a:pt x="1616075" y="322199"/>
                </a:lnTo>
                <a:lnTo>
                  <a:pt x="1616075" y="53720"/>
                </a:lnTo>
                <a:lnTo>
                  <a:pt x="1611842" y="32789"/>
                </a:lnTo>
                <a:lnTo>
                  <a:pt x="1600311" y="15716"/>
                </a:lnTo>
                <a:lnTo>
                  <a:pt x="1583231" y="4214"/>
                </a:lnTo>
                <a:lnTo>
                  <a:pt x="156235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875" y="2559130"/>
            <a:ext cx="2797175" cy="919480"/>
          </a:xfrm>
          <a:custGeom>
            <a:avLst/>
            <a:gdLst/>
            <a:ahLst/>
            <a:cxnLst/>
            <a:rect l="l" t="t" r="r" b="b"/>
            <a:pathLst>
              <a:path w="2797175" h="919480">
                <a:moveTo>
                  <a:pt x="2797175" y="0"/>
                </a:moveTo>
                <a:lnTo>
                  <a:pt x="72491" y="0"/>
                </a:lnTo>
                <a:lnTo>
                  <a:pt x="44276" y="5685"/>
                </a:lnTo>
                <a:lnTo>
                  <a:pt x="21234" y="21193"/>
                </a:lnTo>
                <a:lnTo>
                  <a:pt x="5697" y="44201"/>
                </a:lnTo>
                <a:lnTo>
                  <a:pt x="0" y="72389"/>
                </a:lnTo>
                <a:lnTo>
                  <a:pt x="0" y="919099"/>
                </a:lnTo>
                <a:lnTo>
                  <a:pt x="2797175" y="919099"/>
                </a:lnTo>
                <a:lnTo>
                  <a:pt x="279717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9128" y="2002403"/>
            <a:ext cx="5352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 err="1" smtClean="0">
                <a:latin typeface="Century Gothic"/>
                <a:cs typeface="Century Gothic"/>
              </a:rPr>
              <a:t>Penganggaran</a:t>
            </a:r>
            <a:r>
              <a:rPr sz="3200" b="1" spc="-5" dirty="0" smtClean="0">
                <a:latin typeface="Century Gothic"/>
                <a:cs typeface="Century Gothic"/>
              </a:rPr>
              <a:t> </a:t>
            </a:r>
            <a:r>
              <a:rPr sz="3200" b="1" dirty="0" err="1" smtClean="0">
                <a:latin typeface="Century Gothic"/>
                <a:cs typeface="Century Gothic"/>
              </a:rPr>
              <a:t>Terpadu</a:t>
            </a:r>
            <a:r>
              <a:rPr sz="3200" b="1" spc="-35" dirty="0" smtClean="0">
                <a:latin typeface="Century Gothic"/>
                <a:cs typeface="Century Gothic"/>
              </a:rPr>
              <a:t> </a:t>
            </a:r>
            <a:r>
              <a:rPr sz="3200" spc="-5" dirty="0" smtClean="0">
                <a:latin typeface="Century Gothic"/>
                <a:cs typeface="Century Gothic"/>
              </a:rPr>
              <a:t>(</a:t>
            </a:r>
            <a:r>
              <a:rPr lang="en-AU" sz="3200" spc="-5" dirty="0" smtClean="0">
                <a:latin typeface="Century Gothic"/>
                <a:cs typeface="Century Gothic"/>
              </a:rPr>
              <a:t>1</a:t>
            </a:r>
            <a:r>
              <a:rPr sz="3200" spc="-5" dirty="0" smtClean="0">
                <a:latin typeface="Century Gothic"/>
                <a:cs typeface="Century Gothic"/>
              </a:rPr>
              <a:t>)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263" y="2685114"/>
            <a:ext cx="2082800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ts val="214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Anggaran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Pendidikan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(UU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No 41</a:t>
            </a:r>
            <a:r>
              <a:rPr sz="2400" i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2008)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48050" y="2559130"/>
            <a:ext cx="4448175" cy="919480"/>
          </a:xfrm>
          <a:custGeom>
            <a:avLst/>
            <a:gdLst/>
            <a:ahLst/>
            <a:cxnLst/>
            <a:rect l="l" t="t" r="r" b="b"/>
            <a:pathLst>
              <a:path w="4448175" h="919480">
                <a:moveTo>
                  <a:pt x="4448175" y="0"/>
                </a:moveTo>
                <a:lnTo>
                  <a:pt x="0" y="0"/>
                </a:lnTo>
                <a:lnTo>
                  <a:pt x="0" y="919099"/>
                </a:lnTo>
                <a:lnTo>
                  <a:pt x="4375658" y="919099"/>
                </a:lnTo>
                <a:lnTo>
                  <a:pt x="4403865" y="913393"/>
                </a:lnTo>
                <a:lnTo>
                  <a:pt x="4426918" y="897842"/>
                </a:lnTo>
                <a:lnTo>
                  <a:pt x="4442469" y="874789"/>
                </a:lnTo>
                <a:lnTo>
                  <a:pt x="4448175" y="846582"/>
                </a:lnTo>
                <a:lnTo>
                  <a:pt x="444817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74694" y="2613106"/>
            <a:ext cx="37992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1F5F"/>
                </a:solidFill>
                <a:latin typeface="Calibri"/>
                <a:cs typeface="Calibri"/>
              </a:rPr>
              <a:t>20% dari</a:t>
            </a:r>
            <a:r>
              <a:rPr sz="48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dirty="0">
                <a:solidFill>
                  <a:srgbClr val="001F5F"/>
                </a:solidFill>
                <a:latin typeface="Calibri"/>
                <a:cs typeface="Calibri"/>
              </a:rPr>
              <a:t>APBN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7701" y="3478230"/>
            <a:ext cx="920750" cy="457200"/>
          </a:xfrm>
          <a:custGeom>
            <a:avLst/>
            <a:gdLst/>
            <a:ahLst/>
            <a:cxnLst/>
            <a:rect l="l" t="t" r="r" b="b"/>
            <a:pathLst>
              <a:path w="920750" h="457200">
                <a:moveTo>
                  <a:pt x="920750" y="228600"/>
                </a:moveTo>
                <a:lnTo>
                  <a:pt x="0" y="228600"/>
                </a:lnTo>
                <a:lnTo>
                  <a:pt x="460375" y="457200"/>
                </a:lnTo>
                <a:lnTo>
                  <a:pt x="920750" y="228600"/>
                </a:lnTo>
                <a:close/>
              </a:path>
              <a:path w="920750" h="457200">
                <a:moveTo>
                  <a:pt x="690499" y="0"/>
                </a:moveTo>
                <a:lnTo>
                  <a:pt x="230124" y="0"/>
                </a:lnTo>
                <a:lnTo>
                  <a:pt x="230124" y="228600"/>
                </a:lnTo>
                <a:lnTo>
                  <a:pt x="690499" y="228600"/>
                </a:lnTo>
                <a:lnTo>
                  <a:pt x="69049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0875" y="4083131"/>
            <a:ext cx="2797175" cy="919480"/>
          </a:xfrm>
          <a:custGeom>
            <a:avLst/>
            <a:gdLst/>
            <a:ahLst/>
            <a:cxnLst/>
            <a:rect l="l" t="t" r="r" b="b"/>
            <a:pathLst>
              <a:path w="2797175" h="919479">
                <a:moveTo>
                  <a:pt x="2797175" y="0"/>
                </a:moveTo>
                <a:lnTo>
                  <a:pt x="72491" y="0"/>
                </a:lnTo>
                <a:lnTo>
                  <a:pt x="44276" y="5685"/>
                </a:lnTo>
                <a:lnTo>
                  <a:pt x="21234" y="21193"/>
                </a:lnTo>
                <a:lnTo>
                  <a:pt x="5697" y="44201"/>
                </a:lnTo>
                <a:lnTo>
                  <a:pt x="0" y="72389"/>
                </a:lnTo>
                <a:lnTo>
                  <a:pt x="0" y="919099"/>
                </a:lnTo>
                <a:lnTo>
                  <a:pt x="2797175" y="919099"/>
                </a:lnTo>
                <a:lnTo>
                  <a:pt x="279717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5948" y="4115770"/>
            <a:ext cx="162941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Anggaran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Fungsi 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Pendidikan  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sz="1800" b="1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nri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ik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48050" y="4083003"/>
            <a:ext cx="7229475" cy="919480"/>
          </a:xfrm>
          <a:custGeom>
            <a:avLst/>
            <a:gdLst/>
            <a:ahLst/>
            <a:cxnLst/>
            <a:rect l="l" t="t" r="r" b="b"/>
            <a:pathLst>
              <a:path w="7229475" h="919479">
                <a:moveTo>
                  <a:pt x="7229475" y="0"/>
                </a:moveTo>
                <a:lnTo>
                  <a:pt x="0" y="0"/>
                </a:lnTo>
                <a:lnTo>
                  <a:pt x="0" y="919226"/>
                </a:lnTo>
                <a:lnTo>
                  <a:pt x="7156958" y="919226"/>
                </a:lnTo>
                <a:lnTo>
                  <a:pt x="7185165" y="913520"/>
                </a:lnTo>
                <a:lnTo>
                  <a:pt x="7208218" y="897969"/>
                </a:lnTo>
                <a:lnTo>
                  <a:pt x="7223769" y="874916"/>
                </a:lnTo>
                <a:lnTo>
                  <a:pt x="7229475" y="846708"/>
                </a:lnTo>
                <a:lnTo>
                  <a:pt x="722947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86885" y="3818016"/>
            <a:ext cx="6607809" cy="114935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5"/>
              </a:spcBef>
            </a:pPr>
            <a:r>
              <a:rPr sz="4400" b="1" dirty="0">
                <a:solidFill>
                  <a:srgbClr val="001F5F"/>
                </a:solidFill>
                <a:latin typeface="Calibri"/>
                <a:cs typeface="Calibri"/>
              </a:rPr>
              <a:t>= 8-10 % x (Ang.</a:t>
            </a:r>
            <a:r>
              <a:rPr sz="44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1F5F"/>
                </a:solidFill>
                <a:latin typeface="Calibri"/>
                <a:cs typeface="Calibri"/>
              </a:rPr>
              <a:t>Pendidikan)</a:t>
            </a:r>
            <a:endParaRPr sz="4400">
              <a:latin typeface="Calibri"/>
              <a:cs typeface="Calibri"/>
            </a:endParaRPr>
          </a:p>
          <a:p>
            <a:pPr marL="2969260">
              <a:lnSpc>
                <a:spcPct val="100000"/>
              </a:lnSpc>
              <a:spcBef>
                <a:spcPts val="450"/>
              </a:spcBef>
            </a:pP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* Kisaran Berdasarkan Buku II Nota </a:t>
            </a:r>
            <a:r>
              <a:rPr sz="1050" spc="-5" dirty="0">
                <a:solidFill>
                  <a:srgbClr val="404040"/>
                </a:solidFill>
                <a:latin typeface="Calibri"/>
                <a:cs typeface="Calibri"/>
              </a:rPr>
              <a:t>Keuangan </a:t>
            </a:r>
            <a:r>
              <a:rPr sz="1050" dirty="0">
                <a:solidFill>
                  <a:srgbClr val="404040"/>
                </a:solidFill>
                <a:latin typeface="Calibri"/>
                <a:cs typeface="Calibri"/>
              </a:rPr>
              <a:t>APBN</a:t>
            </a:r>
            <a:r>
              <a:rPr sz="1050" spc="-1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050" spc="5" dirty="0">
                <a:solidFill>
                  <a:srgbClr val="404040"/>
                </a:solidFill>
                <a:latin typeface="Calibri"/>
                <a:cs typeface="Calibri"/>
              </a:rPr>
              <a:t>2019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27701" y="4945080"/>
            <a:ext cx="920750" cy="457200"/>
          </a:xfrm>
          <a:custGeom>
            <a:avLst/>
            <a:gdLst/>
            <a:ahLst/>
            <a:cxnLst/>
            <a:rect l="l" t="t" r="r" b="b"/>
            <a:pathLst>
              <a:path w="920750" h="457200">
                <a:moveTo>
                  <a:pt x="920750" y="228600"/>
                </a:moveTo>
                <a:lnTo>
                  <a:pt x="0" y="228600"/>
                </a:lnTo>
                <a:lnTo>
                  <a:pt x="460375" y="457200"/>
                </a:lnTo>
                <a:lnTo>
                  <a:pt x="920750" y="228600"/>
                </a:lnTo>
                <a:close/>
              </a:path>
              <a:path w="920750" h="457200">
                <a:moveTo>
                  <a:pt x="690499" y="0"/>
                </a:moveTo>
                <a:lnTo>
                  <a:pt x="230124" y="0"/>
                </a:lnTo>
                <a:lnTo>
                  <a:pt x="230124" y="228600"/>
                </a:lnTo>
                <a:lnTo>
                  <a:pt x="690499" y="228600"/>
                </a:lnTo>
                <a:lnTo>
                  <a:pt x="690499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0875" y="5718256"/>
            <a:ext cx="2797175" cy="919480"/>
          </a:xfrm>
          <a:custGeom>
            <a:avLst/>
            <a:gdLst/>
            <a:ahLst/>
            <a:cxnLst/>
            <a:rect l="l" t="t" r="r" b="b"/>
            <a:pathLst>
              <a:path w="2797175" h="919479">
                <a:moveTo>
                  <a:pt x="2797175" y="0"/>
                </a:moveTo>
                <a:lnTo>
                  <a:pt x="72491" y="0"/>
                </a:lnTo>
                <a:lnTo>
                  <a:pt x="44276" y="5685"/>
                </a:lnTo>
                <a:lnTo>
                  <a:pt x="21234" y="21193"/>
                </a:lnTo>
                <a:lnTo>
                  <a:pt x="5697" y="44201"/>
                </a:lnTo>
                <a:lnTo>
                  <a:pt x="0" y="72390"/>
                </a:lnTo>
                <a:lnTo>
                  <a:pt x="0" y="919099"/>
                </a:lnTo>
                <a:lnTo>
                  <a:pt x="2797175" y="919099"/>
                </a:lnTo>
                <a:lnTo>
                  <a:pt x="2797175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04671" y="5751402"/>
            <a:ext cx="162813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Anggaran 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Fungsi  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Pendidikan  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1800" b="1" spc="-5" dirty="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sz="1800" b="1" spc="-25" dirty="0">
                <a:solidFill>
                  <a:srgbClr val="404040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1800" b="1" spc="-10" dirty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sz="1800" b="1" spc="-15" dirty="0">
                <a:solidFill>
                  <a:srgbClr val="404040"/>
                </a:solidFill>
                <a:latin typeface="Calibri"/>
                <a:cs typeface="Calibri"/>
              </a:rPr>
              <a:t>ik</a:t>
            </a:r>
            <a:r>
              <a:rPr sz="1800" b="1" dirty="0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48050" y="5718256"/>
            <a:ext cx="7229475" cy="919480"/>
          </a:xfrm>
          <a:custGeom>
            <a:avLst/>
            <a:gdLst/>
            <a:ahLst/>
            <a:cxnLst/>
            <a:rect l="l" t="t" r="r" b="b"/>
            <a:pathLst>
              <a:path w="7229475" h="919479">
                <a:moveTo>
                  <a:pt x="7229475" y="0"/>
                </a:moveTo>
                <a:lnTo>
                  <a:pt x="0" y="0"/>
                </a:lnTo>
                <a:lnTo>
                  <a:pt x="0" y="919099"/>
                </a:lnTo>
                <a:lnTo>
                  <a:pt x="7156958" y="919099"/>
                </a:lnTo>
                <a:lnTo>
                  <a:pt x="7185165" y="913393"/>
                </a:lnTo>
                <a:lnTo>
                  <a:pt x="7208218" y="897842"/>
                </a:lnTo>
                <a:lnTo>
                  <a:pt x="7223769" y="874789"/>
                </a:lnTo>
                <a:lnTo>
                  <a:pt x="7229475" y="846582"/>
                </a:lnTo>
                <a:lnTo>
                  <a:pt x="7229475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676650" y="5444697"/>
            <a:ext cx="1148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404040"/>
                </a:solidFill>
                <a:latin typeface="Calibri"/>
                <a:cs typeface="Calibri"/>
              </a:rPr>
              <a:t>unified</a:t>
            </a:r>
            <a:r>
              <a:rPr sz="1200" b="1" i="1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200" b="1" i="1" spc="-5" dirty="0">
                <a:solidFill>
                  <a:srgbClr val="404040"/>
                </a:solidFill>
                <a:latin typeface="Calibri"/>
                <a:cs typeface="Calibri"/>
              </a:rPr>
              <a:t>budgeting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46751" y="5862655"/>
            <a:ext cx="1504950" cy="628650"/>
          </a:xfrm>
          <a:custGeom>
            <a:avLst/>
            <a:gdLst/>
            <a:ahLst/>
            <a:cxnLst/>
            <a:rect l="l" t="t" r="r" b="b"/>
            <a:pathLst>
              <a:path w="1504950" h="628650">
                <a:moveTo>
                  <a:pt x="1400048" y="0"/>
                </a:moveTo>
                <a:lnTo>
                  <a:pt x="104775" y="0"/>
                </a:lnTo>
                <a:lnTo>
                  <a:pt x="63972" y="8227"/>
                </a:lnTo>
                <a:lnTo>
                  <a:pt x="30670" y="30670"/>
                </a:lnTo>
                <a:lnTo>
                  <a:pt x="8227" y="63972"/>
                </a:lnTo>
                <a:lnTo>
                  <a:pt x="0" y="104775"/>
                </a:lnTo>
                <a:lnTo>
                  <a:pt x="0" y="523875"/>
                </a:lnTo>
                <a:lnTo>
                  <a:pt x="8227" y="564677"/>
                </a:lnTo>
                <a:lnTo>
                  <a:pt x="30670" y="597979"/>
                </a:lnTo>
                <a:lnTo>
                  <a:pt x="63972" y="620422"/>
                </a:lnTo>
                <a:lnTo>
                  <a:pt x="104775" y="628650"/>
                </a:lnTo>
                <a:lnTo>
                  <a:pt x="1400048" y="628650"/>
                </a:lnTo>
                <a:lnTo>
                  <a:pt x="1440870" y="620422"/>
                </a:lnTo>
                <a:lnTo>
                  <a:pt x="1474216" y="597979"/>
                </a:lnTo>
                <a:lnTo>
                  <a:pt x="1496702" y="564677"/>
                </a:lnTo>
                <a:lnTo>
                  <a:pt x="1504950" y="523875"/>
                </a:lnTo>
                <a:lnTo>
                  <a:pt x="1504950" y="104775"/>
                </a:lnTo>
                <a:lnTo>
                  <a:pt x="1496702" y="63972"/>
                </a:lnTo>
                <a:lnTo>
                  <a:pt x="1474216" y="30670"/>
                </a:lnTo>
                <a:lnTo>
                  <a:pt x="1440870" y="8227"/>
                </a:lnTo>
                <a:lnTo>
                  <a:pt x="140004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70703" y="5995827"/>
            <a:ext cx="1258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PNBP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BLU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13676" y="5862655"/>
            <a:ext cx="1768475" cy="628650"/>
          </a:xfrm>
          <a:custGeom>
            <a:avLst/>
            <a:gdLst/>
            <a:ahLst/>
            <a:cxnLst/>
            <a:rect l="l" t="t" r="r" b="b"/>
            <a:pathLst>
              <a:path w="1768475" h="628650">
                <a:moveTo>
                  <a:pt x="1663573" y="0"/>
                </a:moveTo>
                <a:lnTo>
                  <a:pt x="104775" y="0"/>
                </a:lnTo>
                <a:lnTo>
                  <a:pt x="63972" y="8227"/>
                </a:lnTo>
                <a:lnTo>
                  <a:pt x="30670" y="30670"/>
                </a:lnTo>
                <a:lnTo>
                  <a:pt x="8227" y="63972"/>
                </a:lnTo>
                <a:lnTo>
                  <a:pt x="0" y="104775"/>
                </a:lnTo>
                <a:lnTo>
                  <a:pt x="0" y="523875"/>
                </a:lnTo>
                <a:lnTo>
                  <a:pt x="8227" y="564677"/>
                </a:lnTo>
                <a:lnTo>
                  <a:pt x="30670" y="597979"/>
                </a:lnTo>
                <a:lnTo>
                  <a:pt x="63972" y="620422"/>
                </a:lnTo>
                <a:lnTo>
                  <a:pt x="104775" y="628650"/>
                </a:lnTo>
                <a:lnTo>
                  <a:pt x="1663573" y="628650"/>
                </a:lnTo>
                <a:lnTo>
                  <a:pt x="1704395" y="620422"/>
                </a:lnTo>
                <a:lnTo>
                  <a:pt x="1737741" y="597979"/>
                </a:lnTo>
                <a:lnTo>
                  <a:pt x="1760227" y="564677"/>
                </a:lnTo>
                <a:lnTo>
                  <a:pt x="1768475" y="523875"/>
                </a:lnTo>
                <a:lnTo>
                  <a:pt x="1768475" y="104775"/>
                </a:lnTo>
                <a:lnTo>
                  <a:pt x="1760227" y="63972"/>
                </a:lnTo>
                <a:lnTo>
                  <a:pt x="1737741" y="30670"/>
                </a:lnTo>
                <a:lnTo>
                  <a:pt x="1704395" y="8227"/>
                </a:lnTo>
                <a:lnTo>
                  <a:pt x="1663573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29321" y="5995827"/>
            <a:ext cx="13379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PHLN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RMP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70325" y="5862655"/>
            <a:ext cx="787400" cy="628650"/>
          </a:xfrm>
          <a:custGeom>
            <a:avLst/>
            <a:gdLst/>
            <a:ahLst/>
            <a:cxnLst/>
            <a:rect l="l" t="t" r="r" b="b"/>
            <a:pathLst>
              <a:path w="787400" h="628650">
                <a:moveTo>
                  <a:pt x="682625" y="0"/>
                </a:moveTo>
                <a:lnTo>
                  <a:pt x="104775" y="0"/>
                </a:lnTo>
                <a:lnTo>
                  <a:pt x="63972" y="8227"/>
                </a:lnTo>
                <a:lnTo>
                  <a:pt x="30670" y="30670"/>
                </a:lnTo>
                <a:lnTo>
                  <a:pt x="8227" y="63972"/>
                </a:lnTo>
                <a:lnTo>
                  <a:pt x="0" y="104775"/>
                </a:lnTo>
                <a:lnTo>
                  <a:pt x="0" y="523875"/>
                </a:lnTo>
                <a:lnTo>
                  <a:pt x="8227" y="564677"/>
                </a:lnTo>
                <a:lnTo>
                  <a:pt x="30670" y="597979"/>
                </a:lnTo>
                <a:lnTo>
                  <a:pt x="63972" y="620422"/>
                </a:lnTo>
                <a:lnTo>
                  <a:pt x="104775" y="628650"/>
                </a:lnTo>
                <a:lnTo>
                  <a:pt x="682625" y="628650"/>
                </a:lnTo>
                <a:lnTo>
                  <a:pt x="723427" y="620422"/>
                </a:lnTo>
                <a:lnTo>
                  <a:pt x="756729" y="597979"/>
                </a:lnTo>
                <a:lnTo>
                  <a:pt x="779172" y="564677"/>
                </a:lnTo>
                <a:lnTo>
                  <a:pt x="787400" y="523875"/>
                </a:lnTo>
                <a:lnTo>
                  <a:pt x="787400" y="104775"/>
                </a:lnTo>
                <a:lnTo>
                  <a:pt x="779172" y="63972"/>
                </a:lnTo>
                <a:lnTo>
                  <a:pt x="756729" y="30670"/>
                </a:lnTo>
                <a:lnTo>
                  <a:pt x="723427" y="8227"/>
                </a:lnTo>
                <a:lnTo>
                  <a:pt x="682625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39870" y="5995827"/>
            <a:ext cx="4476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83801" y="5862655"/>
            <a:ext cx="847725" cy="628650"/>
          </a:xfrm>
          <a:custGeom>
            <a:avLst/>
            <a:gdLst/>
            <a:ahLst/>
            <a:cxnLst/>
            <a:rect l="l" t="t" r="r" b="b"/>
            <a:pathLst>
              <a:path w="847725" h="628650">
                <a:moveTo>
                  <a:pt x="742823" y="0"/>
                </a:moveTo>
                <a:lnTo>
                  <a:pt x="104775" y="0"/>
                </a:lnTo>
                <a:lnTo>
                  <a:pt x="63972" y="8227"/>
                </a:lnTo>
                <a:lnTo>
                  <a:pt x="30670" y="30670"/>
                </a:lnTo>
                <a:lnTo>
                  <a:pt x="8227" y="63972"/>
                </a:lnTo>
                <a:lnTo>
                  <a:pt x="0" y="104775"/>
                </a:lnTo>
                <a:lnTo>
                  <a:pt x="0" y="523875"/>
                </a:lnTo>
                <a:lnTo>
                  <a:pt x="8227" y="564677"/>
                </a:lnTo>
                <a:lnTo>
                  <a:pt x="30670" y="597979"/>
                </a:lnTo>
                <a:lnTo>
                  <a:pt x="63972" y="620422"/>
                </a:lnTo>
                <a:lnTo>
                  <a:pt x="104775" y="628650"/>
                </a:lnTo>
                <a:lnTo>
                  <a:pt x="742823" y="628650"/>
                </a:lnTo>
                <a:lnTo>
                  <a:pt x="783645" y="620422"/>
                </a:lnTo>
                <a:lnTo>
                  <a:pt x="816991" y="597979"/>
                </a:lnTo>
                <a:lnTo>
                  <a:pt x="839477" y="564677"/>
                </a:lnTo>
                <a:lnTo>
                  <a:pt x="847725" y="523875"/>
                </a:lnTo>
                <a:lnTo>
                  <a:pt x="847725" y="104775"/>
                </a:lnTo>
                <a:lnTo>
                  <a:pt x="839477" y="63972"/>
                </a:lnTo>
                <a:lnTo>
                  <a:pt x="816991" y="30670"/>
                </a:lnTo>
                <a:lnTo>
                  <a:pt x="783645" y="8227"/>
                </a:lnTo>
                <a:lnTo>
                  <a:pt x="742823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720453" y="5995827"/>
            <a:ext cx="577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SBSN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65700" y="6232351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8356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35016" y="619050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366" y="0"/>
                </a:lnTo>
              </a:path>
            </a:pathLst>
          </a:custGeom>
          <a:ln w="8369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65700" y="605099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62"/>
                </a:lnTo>
              </a:path>
            </a:pathLst>
          </a:custGeom>
          <a:ln w="83566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32625" y="6232351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8356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01942" y="619050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365" y="0"/>
                </a:lnTo>
              </a:path>
            </a:pathLst>
          </a:custGeom>
          <a:ln w="8369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32625" y="605099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62"/>
                </a:lnTo>
              </a:path>
            </a:pathLst>
          </a:custGeom>
          <a:ln w="83565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32912" y="6232351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8369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02293" y="619050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238" y="0"/>
                </a:lnTo>
              </a:path>
            </a:pathLst>
          </a:custGeom>
          <a:ln w="83693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2912" y="605099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62"/>
                </a:lnTo>
              </a:path>
            </a:pathLst>
          </a:custGeom>
          <a:ln w="83692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1606021" y="6441440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pPr marL="25400">
                <a:lnSpc>
                  <a:spcPts val="1240"/>
                </a:lnSpc>
              </a:pPr>
              <a:t>14</a:t>
            </a:fld>
            <a:endParaRPr sz="1200">
              <a:latin typeface="Calibri"/>
              <a:cs typeface="Calibri"/>
            </a:endParaRPr>
          </a:p>
        </p:txBody>
      </p:sp>
      <p:pic>
        <p:nvPicPr>
          <p:cNvPr id="38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0" y="753228"/>
            <a:ext cx="104262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HASIL PEMBAHASAN TARGET PNBP UNDIKSHA TA. 2020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200" dirty="0" err="1" smtClean="0">
                <a:latin typeface="+mj-lt"/>
                <a:ea typeface="+mj-ea"/>
                <a:cs typeface="+mj-cs"/>
              </a:rPr>
              <a:t>Kupang</a:t>
            </a:r>
            <a:r>
              <a:rPr lang="en-AU" sz="3200" dirty="0" smtClean="0">
                <a:latin typeface="+mj-lt"/>
                <a:ea typeface="+mj-ea"/>
                <a:cs typeface="+mj-cs"/>
              </a:rPr>
              <a:t>, 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29 </a:t>
            </a:r>
            <a:r>
              <a:rPr kumimoji="0" lang="en-A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Nopember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 </a:t>
            </a:r>
            <a:r>
              <a:rPr kumimoji="0" lang="en-A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Desember</a:t>
            </a:r>
            <a:r>
              <a:rPr kumimoji="0" lang="en-A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2018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grpSp>
        <p:nvGrpSpPr>
          <p:cNvPr id="70" name="Group 69"/>
          <p:cNvGrpSpPr/>
          <p:nvPr/>
        </p:nvGrpSpPr>
        <p:grpSpPr>
          <a:xfrm>
            <a:off x="0" y="552000"/>
            <a:ext cx="11812396" cy="6435090"/>
            <a:chOff x="0" y="184150"/>
            <a:chExt cx="11812396" cy="6435090"/>
          </a:xfrm>
        </p:grpSpPr>
        <p:sp>
          <p:nvSpPr>
            <p:cNvPr id="38" name="object 2"/>
            <p:cNvSpPr txBox="1"/>
            <p:nvPr/>
          </p:nvSpPr>
          <p:spPr>
            <a:xfrm>
              <a:off x="318617" y="184150"/>
              <a:ext cx="5352415" cy="5137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-5" dirty="0">
                  <a:latin typeface="Century Gothic"/>
                  <a:cs typeface="Century Gothic"/>
                </a:rPr>
                <a:t>Penganggaran </a:t>
              </a:r>
              <a:r>
                <a:rPr sz="3200" b="1" dirty="0" err="1">
                  <a:latin typeface="Century Gothic"/>
                  <a:cs typeface="Century Gothic"/>
                </a:rPr>
                <a:t>Terpadu</a:t>
              </a:r>
              <a:r>
                <a:rPr sz="3200" b="1" spc="-35" dirty="0">
                  <a:latin typeface="Century Gothic"/>
                  <a:cs typeface="Century Gothic"/>
                </a:rPr>
                <a:t> </a:t>
              </a:r>
              <a:r>
                <a:rPr sz="3200" spc="-5" dirty="0" smtClean="0">
                  <a:latin typeface="Century Gothic"/>
                  <a:cs typeface="Century Gothic"/>
                </a:rPr>
                <a:t>(</a:t>
              </a:r>
              <a:r>
                <a:rPr lang="en-AU" sz="3200" spc="-5" dirty="0" smtClean="0">
                  <a:latin typeface="Century Gothic"/>
                  <a:cs typeface="Century Gothic"/>
                </a:rPr>
                <a:t>2</a:t>
              </a:r>
              <a:r>
                <a:rPr sz="3200" spc="-5" dirty="0" smtClean="0">
                  <a:latin typeface="Century Gothic"/>
                  <a:cs typeface="Century Gothic"/>
                </a:rPr>
                <a:t>)</a:t>
              </a:r>
              <a:endParaRPr sz="3200" dirty="0">
                <a:latin typeface="Century Gothic"/>
                <a:cs typeface="Century Gothic"/>
              </a:endParaRPr>
            </a:p>
          </p:txBody>
        </p:sp>
        <p:sp>
          <p:nvSpPr>
            <p:cNvPr id="39" name="object 3"/>
            <p:cNvSpPr/>
            <p:nvPr/>
          </p:nvSpPr>
          <p:spPr>
            <a:xfrm>
              <a:off x="0" y="744601"/>
              <a:ext cx="3170555" cy="0"/>
            </a:xfrm>
            <a:custGeom>
              <a:avLst/>
              <a:gdLst/>
              <a:ahLst/>
              <a:cxnLst/>
              <a:rect l="l" t="t" r="r" b="b"/>
              <a:pathLst>
                <a:path w="3170555">
                  <a:moveTo>
                    <a:pt x="0" y="0"/>
                  </a:moveTo>
                  <a:lnTo>
                    <a:pt x="3170301" y="0"/>
                  </a:lnTo>
                </a:path>
              </a:pathLst>
            </a:custGeom>
            <a:ln w="1905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"/>
            <p:cNvSpPr/>
            <p:nvPr/>
          </p:nvSpPr>
          <p:spPr>
            <a:xfrm>
              <a:off x="495300" y="1790700"/>
              <a:ext cx="8737600" cy="1816100"/>
            </a:xfrm>
            <a:custGeom>
              <a:avLst/>
              <a:gdLst/>
              <a:ahLst/>
              <a:cxnLst/>
              <a:rect l="l" t="t" r="r" b="b"/>
              <a:pathLst>
                <a:path w="8737600" h="1816100">
                  <a:moveTo>
                    <a:pt x="8737600" y="0"/>
                  </a:moveTo>
                  <a:lnTo>
                    <a:pt x="0" y="0"/>
                  </a:lnTo>
                  <a:lnTo>
                    <a:pt x="0" y="1513459"/>
                  </a:lnTo>
                  <a:lnTo>
                    <a:pt x="3961" y="1562546"/>
                  </a:lnTo>
                  <a:lnTo>
                    <a:pt x="15431" y="1609112"/>
                  </a:lnTo>
                  <a:lnTo>
                    <a:pt x="33786" y="1652534"/>
                  </a:lnTo>
                  <a:lnTo>
                    <a:pt x="58402" y="1692189"/>
                  </a:lnTo>
                  <a:lnTo>
                    <a:pt x="88657" y="1727454"/>
                  </a:lnTo>
                  <a:lnTo>
                    <a:pt x="123926" y="1757704"/>
                  </a:lnTo>
                  <a:lnTo>
                    <a:pt x="163588" y="1782317"/>
                  </a:lnTo>
                  <a:lnTo>
                    <a:pt x="207018" y="1800670"/>
                  </a:lnTo>
                  <a:lnTo>
                    <a:pt x="253594" y="1812138"/>
                  </a:lnTo>
                  <a:lnTo>
                    <a:pt x="302691" y="1816100"/>
                  </a:lnTo>
                  <a:lnTo>
                    <a:pt x="8434959" y="1816100"/>
                  </a:lnTo>
                  <a:lnTo>
                    <a:pt x="8484046" y="1812138"/>
                  </a:lnTo>
                  <a:lnTo>
                    <a:pt x="8530612" y="1800670"/>
                  </a:lnTo>
                  <a:lnTo>
                    <a:pt x="8574034" y="1782317"/>
                  </a:lnTo>
                  <a:lnTo>
                    <a:pt x="8613689" y="1757704"/>
                  </a:lnTo>
                  <a:lnTo>
                    <a:pt x="8648953" y="1727454"/>
                  </a:lnTo>
                  <a:lnTo>
                    <a:pt x="8679204" y="1692189"/>
                  </a:lnTo>
                  <a:lnTo>
                    <a:pt x="8703817" y="1652534"/>
                  </a:lnTo>
                  <a:lnTo>
                    <a:pt x="8722170" y="1609112"/>
                  </a:lnTo>
                  <a:lnTo>
                    <a:pt x="8733638" y="1562546"/>
                  </a:lnTo>
                  <a:lnTo>
                    <a:pt x="8737600" y="1513459"/>
                  </a:lnTo>
                  <a:lnTo>
                    <a:pt x="87376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5"/>
            <p:cNvSpPr/>
            <p:nvPr/>
          </p:nvSpPr>
          <p:spPr>
            <a:xfrm>
              <a:off x="495300" y="1204975"/>
              <a:ext cx="8737600" cy="586105"/>
            </a:xfrm>
            <a:custGeom>
              <a:avLst/>
              <a:gdLst/>
              <a:ahLst/>
              <a:cxnLst/>
              <a:rect l="l" t="t" r="r" b="b"/>
              <a:pathLst>
                <a:path w="8737600" h="586105">
                  <a:moveTo>
                    <a:pt x="8639937" y="0"/>
                  </a:moveTo>
                  <a:lnTo>
                    <a:pt x="97637" y="0"/>
                  </a:lnTo>
                  <a:lnTo>
                    <a:pt x="59632" y="7667"/>
                  </a:lnTo>
                  <a:lnTo>
                    <a:pt x="28597" y="28575"/>
                  </a:lnTo>
                  <a:lnTo>
                    <a:pt x="7672" y="59578"/>
                  </a:lnTo>
                  <a:lnTo>
                    <a:pt x="0" y="97536"/>
                  </a:lnTo>
                  <a:lnTo>
                    <a:pt x="0" y="585724"/>
                  </a:lnTo>
                  <a:lnTo>
                    <a:pt x="8737600" y="585724"/>
                  </a:lnTo>
                  <a:lnTo>
                    <a:pt x="8737600" y="97536"/>
                  </a:lnTo>
                  <a:lnTo>
                    <a:pt x="8729930" y="59578"/>
                  </a:lnTo>
                  <a:lnTo>
                    <a:pt x="8709009" y="28575"/>
                  </a:lnTo>
                  <a:lnTo>
                    <a:pt x="8677967" y="7667"/>
                  </a:lnTo>
                  <a:lnTo>
                    <a:pt x="8639937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6"/>
            <p:cNvSpPr txBox="1"/>
            <p:nvPr/>
          </p:nvSpPr>
          <p:spPr>
            <a:xfrm>
              <a:off x="7455154" y="1364107"/>
              <a:ext cx="1335405" cy="23939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400" b="1" i="1" dirty="0">
                  <a:solidFill>
                    <a:srgbClr val="252525"/>
                  </a:solidFill>
                  <a:latin typeface="Calibri"/>
                  <a:cs typeface="Calibri"/>
                </a:rPr>
                <a:t>unified</a:t>
              </a:r>
              <a:r>
                <a:rPr sz="1400" b="1" i="1" spc="-95" dirty="0">
                  <a:solidFill>
                    <a:srgbClr val="252525"/>
                  </a:solidFill>
                  <a:latin typeface="Calibri"/>
                  <a:cs typeface="Calibri"/>
                </a:rPr>
                <a:t> </a:t>
              </a:r>
              <a:r>
                <a:rPr sz="1400" b="1" i="1" dirty="0">
                  <a:solidFill>
                    <a:srgbClr val="252525"/>
                  </a:solidFill>
                  <a:latin typeface="Calibri"/>
                  <a:cs typeface="Calibri"/>
                </a:rPr>
                <a:t>budgeting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43" name="object 7"/>
            <p:cNvSpPr txBox="1"/>
            <p:nvPr/>
          </p:nvSpPr>
          <p:spPr>
            <a:xfrm>
              <a:off x="920292" y="1325956"/>
              <a:ext cx="5259070" cy="3314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-5" dirty="0">
                  <a:solidFill>
                    <a:srgbClr val="006FC0"/>
                  </a:solidFill>
                  <a:latin typeface="Century Gothic"/>
                  <a:cs typeface="Century Gothic"/>
                </a:rPr>
                <a:t>(Pasal </a:t>
              </a:r>
              <a:r>
                <a:rPr sz="2000" b="1" dirty="0">
                  <a:solidFill>
                    <a:srgbClr val="006FC0"/>
                  </a:solidFill>
                  <a:latin typeface="Century Gothic"/>
                  <a:cs typeface="Century Gothic"/>
                </a:rPr>
                <a:t>1 </a:t>
              </a:r>
              <a:r>
                <a:rPr sz="2000" b="1" spc="-5" dirty="0">
                  <a:solidFill>
                    <a:srgbClr val="006FC0"/>
                  </a:solidFill>
                  <a:latin typeface="Century Gothic"/>
                  <a:cs typeface="Century Gothic"/>
                </a:rPr>
                <a:t>ayat </a:t>
              </a:r>
              <a:r>
                <a:rPr sz="2000" b="1" dirty="0">
                  <a:solidFill>
                    <a:srgbClr val="006FC0"/>
                  </a:solidFill>
                  <a:latin typeface="Century Gothic"/>
                  <a:cs typeface="Century Gothic"/>
                </a:rPr>
                <a:t>(7) PP Nomor 21 Tahun 2004</a:t>
              </a:r>
              <a:r>
                <a:rPr sz="2000" b="1" spc="-45" dirty="0">
                  <a:solidFill>
                    <a:srgbClr val="006FC0"/>
                  </a:solidFill>
                  <a:latin typeface="Century Gothic"/>
                  <a:cs typeface="Century Gothic"/>
                </a:rPr>
                <a:t> </a:t>
              </a:r>
              <a:r>
                <a:rPr sz="2000" b="1" dirty="0">
                  <a:solidFill>
                    <a:srgbClr val="006FC0"/>
                  </a:solidFill>
                  <a:latin typeface="Century Gothic"/>
                  <a:cs typeface="Century Gothic"/>
                </a:rPr>
                <a:t>)</a:t>
              </a:r>
              <a:endParaRPr sz="2000">
                <a:latin typeface="Century Gothic"/>
                <a:cs typeface="Century Gothic"/>
              </a:endParaRPr>
            </a:p>
          </p:txBody>
        </p:sp>
        <p:sp>
          <p:nvSpPr>
            <p:cNvPr id="44" name="object 8"/>
            <p:cNvSpPr/>
            <p:nvPr/>
          </p:nvSpPr>
          <p:spPr>
            <a:xfrm>
              <a:off x="697991" y="2139695"/>
              <a:ext cx="2057400" cy="1156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9"/>
            <p:cNvSpPr/>
            <p:nvPr/>
          </p:nvSpPr>
          <p:spPr>
            <a:xfrm>
              <a:off x="749808" y="2308860"/>
              <a:ext cx="1914144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0"/>
            <p:cNvSpPr/>
            <p:nvPr/>
          </p:nvSpPr>
          <p:spPr>
            <a:xfrm>
              <a:off x="833437" y="2381250"/>
              <a:ext cx="1748155" cy="675005"/>
            </a:xfrm>
            <a:custGeom>
              <a:avLst/>
              <a:gdLst/>
              <a:ahLst/>
              <a:cxnLst/>
              <a:rect l="l" t="t" r="r" b="b"/>
              <a:pathLst>
                <a:path w="1748155" h="675005">
                  <a:moveTo>
                    <a:pt x="1635442" y="0"/>
                  </a:moveTo>
                  <a:lnTo>
                    <a:pt x="112445" y="0"/>
                  </a:lnTo>
                  <a:lnTo>
                    <a:pt x="68676" y="8828"/>
                  </a:lnTo>
                  <a:lnTo>
                    <a:pt x="32934" y="32908"/>
                  </a:lnTo>
                  <a:lnTo>
                    <a:pt x="8836" y="68633"/>
                  </a:lnTo>
                  <a:lnTo>
                    <a:pt x="0" y="112395"/>
                  </a:lnTo>
                  <a:lnTo>
                    <a:pt x="0" y="562228"/>
                  </a:lnTo>
                  <a:lnTo>
                    <a:pt x="8836" y="605990"/>
                  </a:lnTo>
                  <a:lnTo>
                    <a:pt x="32934" y="641715"/>
                  </a:lnTo>
                  <a:lnTo>
                    <a:pt x="68676" y="665795"/>
                  </a:lnTo>
                  <a:lnTo>
                    <a:pt x="112445" y="674624"/>
                  </a:lnTo>
                  <a:lnTo>
                    <a:pt x="1635442" y="674624"/>
                  </a:lnTo>
                  <a:lnTo>
                    <a:pt x="1679203" y="665795"/>
                  </a:lnTo>
                  <a:lnTo>
                    <a:pt x="1714928" y="641715"/>
                  </a:lnTo>
                  <a:lnTo>
                    <a:pt x="1739009" y="605990"/>
                  </a:lnTo>
                  <a:lnTo>
                    <a:pt x="1747837" y="562228"/>
                  </a:lnTo>
                  <a:lnTo>
                    <a:pt x="1747837" y="112395"/>
                  </a:lnTo>
                  <a:lnTo>
                    <a:pt x="1739009" y="68633"/>
                  </a:lnTo>
                  <a:lnTo>
                    <a:pt x="1714928" y="32908"/>
                  </a:lnTo>
                  <a:lnTo>
                    <a:pt x="1679203" y="8828"/>
                  </a:lnTo>
                  <a:lnTo>
                    <a:pt x="16354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/>
            <p:cNvSpPr txBox="1"/>
            <p:nvPr/>
          </p:nvSpPr>
          <p:spPr>
            <a:xfrm>
              <a:off x="962050" y="2448813"/>
              <a:ext cx="149098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10" dirty="0">
                  <a:solidFill>
                    <a:srgbClr val="404040"/>
                  </a:solidFill>
                  <a:latin typeface="Calibri"/>
                  <a:cs typeface="Calibri"/>
                </a:rPr>
                <a:t>PNBP</a:t>
              </a:r>
              <a:r>
                <a:rPr sz="2800" b="1" spc="-65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sz="2800" b="1" spc="-25" dirty="0">
                  <a:solidFill>
                    <a:srgbClr val="404040"/>
                  </a:solidFill>
                  <a:latin typeface="Calibri"/>
                  <a:cs typeface="Calibri"/>
                </a:rPr>
                <a:t>BLU</a:t>
              </a:r>
              <a:endParaRPr sz="2800">
                <a:latin typeface="Calibri"/>
                <a:cs typeface="Calibri"/>
              </a:endParaRPr>
            </a:p>
          </p:txBody>
        </p:sp>
        <p:sp>
          <p:nvSpPr>
            <p:cNvPr id="48" name="object 12"/>
            <p:cNvSpPr/>
            <p:nvPr/>
          </p:nvSpPr>
          <p:spPr>
            <a:xfrm>
              <a:off x="3136645" y="2796920"/>
              <a:ext cx="157480" cy="167640"/>
            </a:xfrm>
            <a:custGeom>
              <a:avLst/>
              <a:gdLst/>
              <a:ahLst/>
              <a:cxnLst/>
              <a:rect l="l" t="t" r="r" b="b"/>
              <a:pathLst>
                <a:path w="157479" h="167639">
                  <a:moveTo>
                    <a:pt x="157353" y="0"/>
                  </a:moveTo>
                  <a:lnTo>
                    <a:pt x="0" y="0"/>
                  </a:lnTo>
                  <a:lnTo>
                    <a:pt x="0" y="167131"/>
                  </a:lnTo>
                  <a:lnTo>
                    <a:pt x="157353" y="167131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3"/>
            <p:cNvSpPr/>
            <p:nvPr/>
          </p:nvSpPr>
          <p:spPr>
            <a:xfrm>
              <a:off x="3136645" y="2472308"/>
              <a:ext cx="157480" cy="167640"/>
            </a:xfrm>
            <a:custGeom>
              <a:avLst/>
              <a:gdLst/>
              <a:ahLst/>
              <a:cxnLst/>
              <a:rect l="l" t="t" r="r" b="b"/>
              <a:pathLst>
                <a:path w="157479" h="167639">
                  <a:moveTo>
                    <a:pt x="157353" y="0"/>
                  </a:moveTo>
                  <a:lnTo>
                    <a:pt x="0" y="0"/>
                  </a:lnTo>
                  <a:lnTo>
                    <a:pt x="0" y="167258"/>
                  </a:lnTo>
                  <a:lnTo>
                    <a:pt x="157353" y="167258"/>
                  </a:lnTo>
                  <a:lnTo>
                    <a:pt x="1573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4"/>
            <p:cNvSpPr/>
            <p:nvPr/>
          </p:nvSpPr>
          <p:spPr>
            <a:xfrm>
              <a:off x="3688079" y="2133600"/>
              <a:ext cx="2069592" cy="11689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5"/>
            <p:cNvSpPr/>
            <p:nvPr/>
          </p:nvSpPr>
          <p:spPr>
            <a:xfrm>
              <a:off x="3755135" y="2232660"/>
              <a:ext cx="1935480" cy="9723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6"/>
            <p:cNvSpPr/>
            <p:nvPr/>
          </p:nvSpPr>
          <p:spPr>
            <a:xfrm>
              <a:off x="3838575" y="2306701"/>
              <a:ext cx="1768475" cy="824230"/>
            </a:xfrm>
            <a:custGeom>
              <a:avLst/>
              <a:gdLst/>
              <a:ahLst/>
              <a:cxnLst/>
              <a:rect l="l" t="t" r="r" b="b"/>
              <a:pathLst>
                <a:path w="1768475" h="824230">
                  <a:moveTo>
                    <a:pt x="1631188" y="0"/>
                  </a:moveTo>
                  <a:lnTo>
                    <a:pt x="137287" y="0"/>
                  </a:lnTo>
                  <a:lnTo>
                    <a:pt x="93894" y="6999"/>
                  </a:lnTo>
                  <a:lnTo>
                    <a:pt x="56208" y="26489"/>
                  </a:lnTo>
                  <a:lnTo>
                    <a:pt x="26489" y="56208"/>
                  </a:lnTo>
                  <a:lnTo>
                    <a:pt x="6999" y="93894"/>
                  </a:lnTo>
                  <a:lnTo>
                    <a:pt x="0" y="137287"/>
                  </a:lnTo>
                  <a:lnTo>
                    <a:pt x="0" y="686562"/>
                  </a:lnTo>
                  <a:lnTo>
                    <a:pt x="6999" y="729954"/>
                  </a:lnTo>
                  <a:lnTo>
                    <a:pt x="26489" y="767640"/>
                  </a:lnTo>
                  <a:lnTo>
                    <a:pt x="56208" y="797359"/>
                  </a:lnTo>
                  <a:lnTo>
                    <a:pt x="93894" y="816849"/>
                  </a:lnTo>
                  <a:lnTo>
                    <a:pt x="137287" y="823849"/>
                  </a:lnTo>
                  <a:lnTo>
                    <a:pt x="1631188" y="823849"/>
                  </a:lnTo>
                  <a:lnTo>
                    <a:pt x="1674580" y="816849"/>
                  </a:lnTo>
                  <a:lnTo>
                    <a:pt x="1712266" y="797359"/>
                  </a:lnTo>
                  <a:lnTo>
                    <a:pt x="1741985" y="767640"/>
                  </a:lnTo>
                  <a:lnTo>
                    <a:pt x="1761475" y="729954"/>
                  </a:lnTo>
                  <a:lnTo>
                    <a:pt x="1768475" y="686562"/>
                  </a:lnTo>
                  <a:lnTo>
                    <a:pt x="1768475" y="137287"/>
                  </a:lnTo>
                  <a:lnTo>
                    <a:pt x="1761475" y="93894"/>
                  </a:lnTo>
                  <a:lnTo>
                    <a:pt x="1741985" y="56208"/>
                  </a:lnTo>
                  <a:lnTo>
                    <a:pt x="1712266" y="26489"/>
                  </a:lnTo>
                  <a:lnTo>
                    <a:pt x="1674580" y="6999"/>
                  </a:lnTo>
                  <a:lnTo>
                    <a:pt x="16311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7"/>
            <p:cNvSpPr txBox="1"/>
            <p:nvPr/>
          </p:nvSpPr>
          <p:spPr>
            <a:xfrm>
              <a:off x="4035044" y="2320797"/>
              <a:ext cx="1377315" cy="720725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356870" marR="5080" indent="-344805">
                <a:lnSpc>
                  <a:spcPts val="2590"/>
                </a:lnSpc>
                <a:spcBef>
                  <a:spcPts val="425"/>
                </a:spcBef>
              </a:pPr>
              <a:r>
                <a:rPr sz="2400" b="1" spc="-5" dirty="0">
                  <a:solidFill>
                    <a:srgbClr val="404040"/>
                  </a:solidFill>
                  <a:latin typeface="Calibri"/>
                  <a:cs typeface="Calibri"/>
                </a:rPr>
                <a:t>PHLN</a:t>
              </a:r>
              <a:r>
                <a:rPr sz="2400" b="1" spc="-110" dirty="0">
                  <a:solidFill>
                    <a:srgbClr val="404040"/>
                  </a:solidFill>
                  <a:latin typeface="Calibri"/>
                  <a:cs typeface="Calibri"/>
                </a:rPr>
                <a:t> </a:t>
              </a:r>
              <a:r>
                <a:rPr sz="2400" b="1" dirty="0">
                  <a:solidFill>
                    <a:srgbClr val="404040"/>
                  </a:solidFill>
                  <a:latin typeface="Calibri"/>
                  <a:cs typeface="Calibri"/>
                </a:rPr>
                <a:t>RMP  SBSN</a:t>
              </a:r>
              <a:endParaRPr sz="2400">
                <a:latin typeface="Calibri"/>
                <a:cs typeface="Calibri"/>
              </a:endParaRPr>
            </a:p>
          </p:txBody>
        </p:sp>
        <p:sp>
          <p:nvSpPr>
            <p:cNvPr id="54" name="object 18"/>
            <p:cNvSpPr/>
            <p:nvPr/>
          </p:nvSpPr>
          <p:spPr>
            <a:xfrm>
              <a:off x="6134100" y="2796920"/>
              <a:ext cx="157480" cy="167640"/>
            </a:xfrm>
            <a:custGeom>
              <a:avLst/>
              <a:gdLst/>
              <a:ahLst/>
              <a:cxnLst/>
              <a:rect l="l" t="t" r="r" b="b"/>
              <a:pathLst>
                <a:path w="157479" h="167639">
                  <a:moveTo>
                    <a:pt x="157352" y="0"/>
                  </a:moveTo>
                  <a:lnTo>
                    <a:pt x="0" y="0"/>
                  </a:lnTo>
                  <a:lnTo>
                    <a:pt x="0" y="167131"/>
                  </a:lnTo>
                  <a:lnTo>
                    <a:pt x="157352" y="167131"/>
                  </a:lnTo>
                  <a:lnTo>
                    <a:pt x="157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9"/>
            <p:cNvSpPr/>
            <p:nvPr/>
          </p:nvSpPr>
          <p:spPr>
            <a:xfrm>
              <a:off x="6134100" y="2472308"/>
              <a:ext cx="157480" cy="167640"/>
            </a:xfrm>
            <a:custGeom>
              <a:avLst/>
              <a:gdLst/>
              <a:ahLst/>
              <a:cxnLst/>
              <a:rect l="l" t="t" r="r" b="b"/>
              <a:pathLst>
                <a:path w="157479" h="167639">
                  <a:moveTo>
                    <a:pt x="157352" y="0"/>
                  </a:moveTo>
                  <a:lnTo>
                    <a:pt x="0" y="0"/>
                  </a:lnTo>
                  <a:lnTo>
                    <a:pt x="0" y="167258"/>
                  </a:lnTo>
                  <a:lnTo>
                    <a:pt x="157352" y="167258"/>
                  </a:lnTo>
                  <a:lnTo>
                    <a:pt x="157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0"/>
            <p:cNvSpPr/>
            <p:nvPr/>
          </p:nvSpPr>
          <p:spPr>
            <a:xfrm>
              <a:off x="6810756" y="2139695"/>
              <a:ext cx="1860803" cy="115671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21"/>
            <p:cNvSpPr/>
            <p:nvPr/>
          </p:nvSpPr>
          <p:spPr>
            <a:xfrm>
              <a:off x="7005828" y="2235707"/>
              <a:ext cx="1470659" cy="96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22"/>
            <p:cNvSpPr/>
            <p:nvPr/>
          </p:nvSpPr>
          <p:spPr>
            <a:xfrm>
              <a:off x="7085076" y="2309876"/>
              <a:ext cx="1313180" cy="815975"/>
            </a:xfrm>
            <a:custGeom>
              <a:avLst/>
              <a:gdLst/>
              <a:ahLst/>
              <a:cxnLst/>
              <a:rect l="l" t="t" r="r" b="b"/>
              <a:pathLst>
                <a:path w="1313179" h="815975">
                  <a:moveTo>
                    <a:pt x="1176781" y="0"/>
                  </a:moveTo>
                  <a:lnTo>
                    <a:pt x="135890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89"/>
                  </a:lnTo>
                  <a:lnTo>
                    <a:pt x="0" y="679958"/>
                  </a:lnTo>
                  <a:lnTo>
                    <a:pt x="6927" y="722925"/>
                  </a:lnTo>
                  <a:lnTo>
                    <a:pt x="26216" y="760260"/>
                  </a:lnTo>
                  <a:lnTo>
                    <a:pt x="55632" y="789713"/>
                  </a:lnTo>
                  <a:lnTo>
                    <a:pt x="92935" y="809034"/>
                  </a:lnTo>
                  <a:lnTo>
                    <a:pt x="135890" y="815975"/>
                  </a:lnTo>
                  <a:lnTo>
                    <a:pt x="1176781" y="815975"/>
                  </a:lnTo>
                  <a:lnTo>
                    <a:pt x="1219798" y="809034"/>
                  </a:lnTo>
                  <a:lnTo>
                    <a:pt x="1257139" y="789713"/>
                  </a:lnTo>
                  <a:lnTo>
                    <a:pt x="1286574" y="760260"/>
                  </a:lnTo>
                  <a:lnTo>
                    <a:pt x="1305870" y="722925"/>
                  </a:lnTo>
                  <a:lnTo>
                    <a:pt x="1312799" y="679958"/>
                  </a:lnTo>
                  <a:lnTo>
                    <a:pt x="1312799" y="135889"/>
                  </a:lnTo>
                  <a:lnTo>
                    <a:pt x="1305870" y="92935"/>
                  </a:lnTo>
                  <a:lnTo>
                    <a:pt x="1286574" y="55632"/>
                  </a:lnTo>
                  <a:lnTo>
                    <a:pt x="1257139" y="26216"/>
                  </a:lnTo>
                  <a:lnTo>
                    <a:pt x="1219798" y="6927"/>
                  </a:lnTo>
                  <a:lnTo>
                    <a:pt x="11767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3"/>
            <p:cNvSpPr txBox="1"/>
            <p:nvPr/>
          </p:nvSpPr>
          <p:spPr>
            <a:xfrm>
              <a:off x="7326883" y="2300173"/>
              <a:ext cx="830580" cy="69723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4400" b="1" dirty="0">
                  <a:solidFill>
                    <a:srgbClr val="404040"/>
                  </a:solidFill>
                  <a:latin typeface="Calibri"/>
                  <a:cs typeface="Calibri"/>
                </a:rPr>
                <a:t>RM</a:t>
              </a:r>
              <a:endParaRPr sz="4400">
                <a:latin typeface="Calibri"/>
                <a:cs typeface="Calibri"/>
              </a:endParaRPr>
            </a:p>
          </p:txBody>
        </p:sp>
        <p:sp>
          <p:nvSpPr>
            <p:cNvPr id="60" name="object 24"/>
            <p:cNvSpPr/>
            <p:nvPr/>
          </p:nvSpPr>
          <p:spPr>
            <a:xfrm>
              <a:off x="8938259" y="2450592"/>
              <a:ext cx="606551" cy="5105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25"/>
            <p:cNvSpPr/>
            <p:nvPr/>
          </p:nvSpPr>
          <p:spPr>
            <a:xfrm>
              <a:off x="8969120" y="2482469"/>
              <a:ext cx="491490" cy="157480"/>
            </a:xfrm>
            <a:custGeom>
              <a:avLst/>
              <a:gdLst/>
              <a:ahLst/>
              <a:cxnLst/>
              <a:rect l="l" t="t" r="r" b="b"/>
              <a:pathLst>
                <a:path w="491490" h="157480">
                  <a:moveTo>
                    <a:pt x="491108" y="0"/>
                  </a:moveTo>
                  <a:lnTo>
                    <a:pt x="0" y="0"/>
                  </a:lnTo>
                  <a:lnTo>
                    <a:pt x="0" y="157098"/>
                  </a:lnTo>
                  <a:lnTo>
                    <a:pt x="491108" y="157098"/>
                  </a:lnTo>
                  <a:lnTo>
                    <a:pt x="4911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26"/>
            <p:cNvSpPr/>
            <p:nvPr/>
          </p:nvSpPr>
          <p:spPr>
            <a:xfrm>
              <a:off x="8969120" y="2718180"/>
              <a:ext cx="491490" cy="157480"/>
            </a:xfrm>
            <a:custGeom>
              <a:avLst/>
              <a:gdLst/>
              <a:ahLst/>
              <a:cxnLst/>
              <a:rect l="l" t="t" r="r" b="b"/>
              <a:pathLst>
                <a:path w="491490" h="157480">
                  <a:moveTo>
                    <a:pt x="491108" y="0"/>
                  </a:moveTo>
                  <a:lnTo>
                    <a:pt x="0" y="0"/>
                  </a:lnTo>
                  <a:lnTo>
                    <a:pt x="0" y="157226"/>
                  </a:lnTo>
                  <a:lnTo>
                    <a:pt x="491108" y="157226"/>
                  </a:lnTo>
                  <a:lnTo>
                    <a:pt x="49110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7"/>
            <p:cNvSpPr/>
            <p:nvPr/>
          </p:nvSpPr>
          <p:spPr>
            <a:xfrm>
              <a:off x="8969120" y="2482469"/>
              <a:ext cx="491490" cy="157480"/>
            </a:xfrm>
            <a:custGeom>
              <a:avLst/>
              <a:gdLst/>
              <a:ahLst/>
              <a:cxnLst/>
              <a:rect l="l" t="t" r="r" b="b"/>
              <a:pathLst>
                <a:path w="491490" h="157480">
                  <a:moveTo>
                    <a:pt x="0" y="0"/>
                  </a:moveTo>
                  <a:lnTo>
                    <a:pt x="491108" y="0"/>
                  </a:lnTo>
                  <a:lnTo>
                    <a:pt x="491108" y="157098"/>
                  </a:lnTo>
                  <a:lnTo>
                    <a:pt x="0" y="1570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8"/>
            <p:cNvSpPr/>
            <p:nvPr/>
          </p:nvSpPr>
          <p:spPr>
            <a:xfrm>
              <a:off x="8969120" y="2718180"/>
              <a:ext cx="491490" cy="157480"/>
            </a:xfrm>
            <a:custGeom>
              <a:avLst/>
              <a:gdLst/>
              <a:ahLst/>
              <a:cxnLst/>
              <a:rect l="l" t="t" r="r" b="b"/>
              <a:pathLst>
                <a:path w="491490" h="157480">
                  <a:moveTo>
                    <a:pt x="0" y="0"/>
                  </a:moveTo>
                  <a:lnTo>
                    <a:pt x="491108" y="0"/>
                  </a:lnTo>
                  <a:lnTo>
                    <a:pt x="491108" y="157226"/>
                  </a:lnTo>
                  <a:lnTo>
                    <a:pt x="0" y="1572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9"/>
            <p:cNvSpPr/>
            <p:nvPr/>
          </p:nvSpPr>
          <p:spPr>
            <a:xfrm>
              <a:off x="9700514" y="1803654"/>
              <a:ext cx="1647825" cy="1535430"/>
            </a:xfrm>
            <a:custGeom>
              <a:avLst/>
              <a:gdLst/>
              <a:ahLst/>
              <a:cxnLst/>
              <a:rect l="l" t="t" r="r" b="b"/>
              <a:pathLst>
                <a:path w="1647825" h="1535429">
                  <a:moveTo>
                    <a:pt x="823721" y="0"/>
                  </a:moveTo>
                  <a:lnTo>
                    <a:pt x="773544" y="1400"/>
                  </a:lnTo>
                  <a:lnTo>
                    <a:pt x="724162" y="5549"/>
                  </a:lnTo>
                  <a:lnTo>
                    <a:pt x="675660" y="12367"/>
                  </a:lnTo>
                  <a:lnTo>
                    <a:pt x="628126" y="21771"/>
                  </a:lnTo>
                  <a:lnTo>
                    <a:pt x="581645" y="33684"/>
                  </a:lnTo>
                  <a:lnTo>
                    <a:pt x="536304" y="48023"/>
                  </a:lnTo>
                  <a:lnTo>
                    <a:pt x="492189" y="64710"/>
                  </a:lnTo>
                  <a:lnTo>
                    <a:pt x="449385" y="83663"/>
                  </a:lnTo>
                  <a:lnTo>
                    <a:pt x="407980" y="104803"/>
                  </a:lnTo>
                  <a:lnTo>
                    <a:pt x="368059" y="128049"/>
                  </a:lnTo>
                  <a:lnTo>
                    <a:pt x="329708" y="153321"/>
                  </a:lnTo>
                  <a:lnTo>
                    <a:pt x="293014" y="180538"/>
                  </a:lnTo>
                  <a:lnTo>
                    <a:pt x="258063" y="209621"/>
                  </a:lnTo>
                  <a:lnTo>
                    <a:pt x="224941" y="240489"/>
                  </a:lnTo>
                  <a:lnTo>
                    <a:pt x="193734" y="273063"/>
                  </a:lnTo>
                  <a:lnTo>
                    <a:pt x="164528" y="307260"/>
                  </a:lnTo>
                  <a:lnTo>
                    <a:pt x="137410" y="343003"/>
                  </a:lnTo>
                  <a:lnTo>
                    <a:pt x="112465" y="380209"/>
                  </a:lnTo>
                  <a:lnTo>
                    <a:pt x="89780" y="418800"/>
                  </a:lnTo>
                  <a:lnTo>
                    <a:pt x="69442" y="458694"/>
                  </a:lnTo>
                  <a:lnTo>
                    <a:pt x="51535" y="499811"/>
                  </a:lnTo>
                  <a:lnTo>
                    <a:pt x="36147" y="542072"/>
                  </a:lnTo>
                  <a:lnTo>
                    <a:pt x="23364" y="585396"/>
                  </a:lnTo>
                  <a:lnTo>
                    <a:pt x="13271" y="629702"/>
                  </a:lnTo>
                  <a:lnTo>
                    <a:pt x="5956" y="674911"/>
                  </a:lnTo>
                  <a:lnTo>
                    <a:pt x="1503" y="720942"/>
                  </a:lnTo>
                  <a:lnTo>
                    <a:pt x="0" y="767715"/>
                  </a:lnTo>
                  <a:lnTo>
                    <a:pt x="1503" y="814474"/>
                  </a:lnTo>
                  <a:lnTo>
                    <a:pt x="5956" y="860492"/>
                  </a:lnTo>
                  <a:lnTo>
                    <a:pt x="13271" y="905689"/>
                  </a:lnTo>
                  <a:lnTo>
                    <a:pt x="23364" y="949985"/>
                  </a:lnTo>
                  <a:lnTo>
                    <a:pt x="36147" y="993299"/>
                  </a:lnTo>
                  <a:lnTo>
                    <a:pt x="51535" y="1035550"/>
                  </a:lnTo>
                  <a:lnTo>
                    <a:pt x="69442" y="1076660"/>
                  </a:lnTo>
                  <a:lnTo>
                    <a:pt x="89780" y="1116547"/>
                  </a:lnTo>
                  <a:lnTo>
                    <a:pt x="112465" y="1155130"/>
                  </a:lnTo>
                  <a:lnTo>
                    <a:pt x="137410" y="1192331"/>
                  </a:lnTo>
                  <a:lnTo>
                    <a:pt x="164528" y="1228068"/>
                  </a:lnTo>
                  <a:lnTo>
                    <a:pt x="193734" y="1262261"/>
                  </a:lnTo>
                  <a:lnTo>
                    <a:pt x="224941" y="1294830"/>
                  </a:lnTo>
                  <a:lnTo>
                    <a:pt x="258063" y="1325695"/>
                  </a:lnTo>
                  <a:lnTo>
                    <a:pt x="293014" y="1354775"/>
                  </a:lnTo>
                  <a:lnTo>
                    <a:pt x="329708" y="1381990"/>
                  </a:lnTo>
                  <a:lnTo>
                    <a:pt x="368059" y="1407260"/>
                  </a:lnTo>
                  <a:lnTo>
                    <a:pt x="407980" y="1430504"/>
                  </a:lnTo>
                  <a:lnTo>
                    <a:pt x="449385" y="1451642"/>
                  </a:lnTo>
                  <a:lnTo>
                    <a:pt x="492189" y="1470594"/>
                  </a:lnTo>
                  <a:lnTo>
                    <a:pt x="536304" y="1487280"/>
                  </a:lnTo>
                  <a:lnTo>
                    <a:pt x="581645" y="1501619"/>
                  </a:lnTo>
                  <a:lnTo>
                    <a:pt x="628126" y="1513531"/>
                  </a:lnTo>
                  <a:lnTo>
                    <a:pt x="675660" y="1522936"/>
                  </a:lnTo>
                  <a:lnTo>
                    <a:pt x="724162" y="1529753"/>
                  </a:lnTo>
                  <a:lnTo>
                    <a:pt x="773544" y="1533902"/>
                  </a:lnTo>
                  <a:lnTo>
                    <a:pt x="823721" y="1535303"/>
                  </a:lnTo>
                  <a:lnTo>
                    <a:pt x="873912" y="1533902"/>
                  </a:lnTo>
                  <a:lnTo>
                    <a:pt x="923307" y="1529753"/>
                  </a:lnTo>
                  <a:lnTo>
                    <a:pt x="971820" y="1522936"/>
                  </a:lnTo>
                  <a:lnTo>
                    <a:pt x="1019365" y="1513531"/>
                  </a:lnTo>
                  <a:lnTo>
                    <a:pt x="1065856" y="1501619"/>
                  </a:lnTo>
                  <a:lnTo>
                    <a:pt x="1111206" y="1487280"/>
                  </a:lnTo>
                  <a:lnTo>
                    <a:pt x="1155330" y="1470594"/>
                  </a:lnTo>
                  <a:lnTo>
                    <a:pt x="1198140" y="1451642"/>
                  </a:lnTo>
                  <a:lnTo>
                    <a:pt x="1239552" y="1430504"/>
                  </a:lnTo>
                  <a:lnTo>
                    <a:pt x="1279479" y="1407260"/>
                  </a:lnTo>
                  <a:lnTo>
                    <a:pt x="1317835" y="1381990"/>
                  </a:lnTo>
                  <a:lnTo>
                    <a:pt x="1354534" y="1354775"/>
                  </a:lnTo>
                  <a:lnTo>
                    <a:pt x="1389489" y="1325695"/>
                  </a:lnTo>
                  <a:lnTo>
                    <a:pt x="1422615" y="1294830"/>
                  </a:lnTo>
                  <a:lnTo>
                    <a:pt x="1453825" y="1262261"/>
                  </a:lnTo>
                  <a:lnTo>
                    <a:pt x="1483034" y="1228068"/>
                  </a:lnTo>
                  <a:lnTo>
                    <a:pt x="1510154" y="1192331"/>
                  </a:lnTo>
                  <a:lnTo>
                    <a:pt x="1535100" y="1155130"/>
                  </a:lnTo>
                  <a:lnTo>
                    <a:pt x="1557786" y="1116547"/>
                  </a:lnTo>
                  <a:lnTo>
                    <a:pt x="1578126" y="1076660"/>
                  </a:lnTo>
                  <a:lnTo>
                    <a:pt x="1596033" y="1035550"/>
                  </a:lnTo>
                  <a:lnTo>
                    <a:pt x="1611422" y="993299"/>
                  </a:lnTo>
                  <a:lnTo>
                    <a:pt x="1624206" y="949985"/>
                  </a:lnTo>
                  <a:lnTo>
                    <a:pt x="1634299" y="905689"/>
                  </a:lnTo>
                  <a:lnTo>
                    <a:pt x="1641614" y="860492"/>
                  </a:lnTo>
                  <a:lnTo>
                    <a:pt x="1646067" y="814474"/>
                  </a:lnTo>
                  <a:lnTo>
                    <a:pt x="1647570" y="767715"/>
                  </a:lnTo>
                  <a:lnTo>
                    <a:pt x="1646067" y="720942"/>
                  </a:lnTo>
                  <a:lnTo>
                    <a:pt x="1641614" y="674911"/>
                  </a:lnTo>
                  <a:lnTo>
                    <a:pt x="1634299" y="629702"/>
                  </a:lnTo>
                  <a:lnTo>
                    <a:pt x="1624206" y="585396"/>
                  </a:lnTo>
                  <a:lnTo>
                    <a:pt x="1611422" y="542072"/>
                  </a:lnTo>
                  <a:lnTo>
                    <a:pt x="1596033" y="499811"/>
                  </a:lnTo>
                  <a:lnTo>
                    <a:pt x="1578126" y="458694"/>
                  </a:lnTo>
                  <a:lnTo>
                    <a:pt x="1557786" y="418800"/>
                  </a:lnTo>
                  <a:lnTo>
                    <a:pt x="1535100" y="380209"/>
                  </a:lnTo>
                  <a:lnTo>
                    <a:pt x="1510154" y="343003"/>
                  </a:lnTo>
                  <a:lnTo>
                    <a:pt x="1483034" y="307260"/>
                  </a:lnTo>
                  <a:lnTo>
                    <a:pt x="1453825" y="273063"/>
                  </a:lnTo>
                  <a:lnTo>
                    <a:pt x="1422615" y="240489"/>
                  </a:lnTo>
                  <a:lnTo>
                    <a:pt x="1389489" y="209621"/>
                  </a:lnTo>
                  <a:lnTo>
                    <a:pt x="1354534" y="180538"/>
                  </a:lnTo>
                  <a:lnTo>
                    <a:pt x="1317835" y="153321"/>
                  </a:lnTo>
                  <a:lnTo>
                    <a:pt x="1279479" y="128049"/>
                  </a:lnTo>
                  <a:lnTo>
                    <a:pt x="1239552" y="104803"/>
                  </a:lnTo>
                  <a:lnTo>
                    <a:pt x="1198140" y="83663"/>
                  </a:lnTo>
                  <a:lnTo>
                    <a:pt x="1155330" y="64710"/>
                  </a:lnTo>
                  <a:lnTo>
                    <a:pt x="1111206" y="48023"/>
                  </a:lnTo>
                  <a:lnTo>
                    <a:pt x="1065856" y="33684"/>
                  </a:lnTo>
                  <a:lnTo>
                    <a:pt x="1019365" y="21771"/>
                  </a:lnTo>
                  <a:lnTo>
                    <a:pt x="971820" y="12367"/>
                  </a:lnTo>
                  <a:lnTo>
                    <a:pt x="923307" y="5549"/>
                  </a:lnTo>
                  <a:lnTo>
                    <a:pt x="873912" y="1400"/>
                  </a:lnTo>
                  <a:lnTo>
                    <a:pt x="82372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0"/>
            <p:cNvSpPr/>
            <p:nvPr/>
          </p:nvSpPr>
          <p:spPr>
            <a:xfrm>
              <a:off x="9941814" y="2028494"/>
              <a:ext cx="1165225" cy="1085850"/>
            </a:xfrm>
            <a:custGeom>
              <a:avLst/>
              <a:gdLst/>
              <a:ahLst/>
              <a:cxnLst/>
              <a:rect l="l" t="t" r="r" b="b"/>
              <a:pathLst>
                <a:path w="1165225" h="1085850">
                  <a:moveTo>
                    <a:pt x="0" y="1085672"/>
                  </a:moveTo>
                  <a:lnTo>
                    <a:pt x="1164996" y="1085672"/>
                  </a:lnTo>
                  <a:lnTo>
                    <a:pt x="1164996" y="0"/>
                  </a:lnTo>
                  <a:lnTo>
                    <a:pt x="0" y="0"/>
                  </a:lnTo>
                  <a:lnTo>
                    <a:pt x="0" y="108567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31"/>
            <p:cNvSpPr txBox="1"/>
            <p:nvPr/>
          </p:nvSpPr>
          <p:spPr>
            <a:xfrm>
              <a:off x="9973436" y="2228469"/>
              <a:ext cx="110363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3600" b="1" dirty="0">
                  <a:solidFill>
                    <a:srgbClr val="404040"/>
                  </a:solidFill>
                  <a:latin typeface="Calibri"/>
                  <a:cs typeface="Calibri"/>
                </a:rPr>
                <a:t>APBN</a:t>
              </a:r>
              <a:endParaRPr sz="3600">
                <a:latin typeface="Calibri"/>
                <a:cs typeface="Calibri"/>
              </a:endParaRPr>
            </a:p>
          </p:txBody>
        </p:sp>
        <p:sp>
          <p:nvSpPr>
            <p:cNvPr id="68" name="object 33"/>
            <p:cNvSpPr txBox="1"/>
            <p:nvPr/>
          </p:nvSpPr>
          <p:spPr>
            <a:xfrm>
              <a:off x="11606021" y="6441440"/>
              <a:ext cx="206375" cy="1778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5400">
                <a:lnSpc>
                  <a:spcPts val="1240"/>
                </a:lnSpc>
              </a:pPr>
              <a:fld id="{81D60167-4931-47E6-BA6A-407CBD079E47}" type="slidenum">
                <a:rPr sz="1200" b="1" dirty="0">
                  <a:solidFill>
                    <a:srgbClr val="FFFFFF"/>
                  </a:solidFill>
                  <a:latin typeface="Calibri"/>
                  <a:cs typeface="Calibri"/>
                </a:rPr>
                <a:pPr marL="25400">
                  <a:lnSpc>
                    <a:spcPts val="1240"/>
                  </a:lnSpc>
                </a:pPr>
                <a:t>15</a:t>
              </a:fld>
              <a:endParaRPr sz="1200">
                <a:latin typeface="Calibri"/>
                <a:cs typeface="Calibri"/>
              </a:endParaRPr>
            </a:p>
          </p:txBody>
        </p:sp>
        <p:sp>
          <p:nvSpPr>
            <p:cNvPr id="69" name="object 32"/>
            <p:cNvSpPr txBox="1"/>
            <p:nvPr/>
          </p:nvSpPr>
          <p:spPr>
            <a:xfrm>
              <a:off x="775817" y="3898772"/>
              <a:ext cx="7449820" cy="238315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10" dirty="0">
                  <a:solidFill>
                    <a:schemeClr val="bg1"/>
                  </a:solidFill>
                  <a:latin typeface="Calibri"/>
                  <a:cs typeface="Calibri"/>
                </a:rPr>
                <a:t>Justifikasi</a:t>
              </a:r>
              <a:r>
                <a:rPr sz="2800" b="1" spc="-6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2800" b="1" spc="-20" dirty="0">
                  <a:solidFill>
                    <a:schemeClr val="bg1"/>
                  </a:solidFill>
                  <a:latin typeface="Calibri"/>
                  <a:cs typeface="Calibri"/>
                </a:rPr>
                <a:t>Penganggaran:</a:t>
              </a:r>
              <a:endParaRPr sz="28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99085" marR="5080" indent="-286385">
                <a:lnSpc>
                  <a:spcPct val="100000"/>
                </a:lnSpc>
                <a:spcBef>
                  <a:spcPts val="1285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Penghitungan </a:t>
              </a:r>
              <a:r>
                <a:rPr sz="1600" spc="-20" dirty="0">
                  <a:solidFill>
                    <a:schemeClr val="bg1"/>
                  </a:solidFill>
                  <a:latin typeface="Calibri"/>
                  <a:cs typeface="Calibri"/>
                </a:rPr>
                <a:t>PNBP/BLU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dan PHLN/RMP </a:t>
              </a: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secara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cermat, sesuai kebutuhan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dan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realisasi  </a:t>
              </a:r>
              <a:r>
                <a:rPr sz="1600" spc="-35" dirty="0">
                  <a:solidFill>
                    <a:schemeClr val="bg1"/>
                  </a:solidFill>
                  <a:latin typeface="Calibri"/>
                  <a:cs typeface="Calibri"/>
                </a:rPr>
                <a:t>TA-1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dan </a:t>
              </a: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pemanfaatan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sisa</a:t>
              </a:r>
              <a:r>
                <a:rPr sz="16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dana.</a:t>
              </a:r>
              <a:endParaRPr sz="16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99085" marR="147320" indent="-286385">
                <a:lnSpc>
                  <a:spcPct val="100000"/>
                </a:lnSpc>
                <a:spcBef>
                  <a:spcPts val="1200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Penghitungan Proposal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PHLN dan RMP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serta SBSN </a:t>
              </a: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secara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cermat, sesuai disbursment  yang dibutuhkan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dan </a:t>
              </a: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pemanfaatkan</a:t>
              </a:r>
              <a:r>
                <a:rPr sz="1600" spc="-3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luncuran.</a:t>
              </a:r>
              <a:endParaRPr sz="1600" dirty="0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marL="299085" marR="30480" indent="-286385">
                <a:lnSpc>
                  <a:spcPct val="100000"/>
                </a:lnSpc>
                <a:spcBef>
                  <a:spcPts val="1205"/>
                </a:spcBef>
                <a:buFont typeface="Arial"/>
                <a:buChar char="•"/>
                <a:tabLst>
                  <a:tab pos="299085" algn="l"/>
                  <a:tab pos="299720" algn="l"/>
                </a:tabLst>
              </a:pP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Pembengkakan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Nilai </a:t>
              </a:r>
              <a:r>
                <a:rPr sz="1600" spc="-45" dirty="0">
                  <a:solidFill>
                    <a:schemeClr val="bg1"/>
                  </a:solidFill>
                  <a:latin typeface="Calibri"/>
                  <a:cs typeface="Calibri"/>
                </a:rPr>
                <a:t>PNBP,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PHLN dan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SBSN yang signifikan akan mengakibatkan alokasi  anggaran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Prioritas </a:t>
              </a:r>
              <a:r>
                <a:rPr sz="1600" spc="-10" dirty="0">
                  <a:solidFill>
                    <a:schemeClr val="bg1"/>
                  </a:solidFill>
                  <a:latin typeface="Calibri"/>
                  <a:cs typeface="Calibri"/>
                </a:rPr>
                <a:t>(Beasiswa, BOPTN,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dll) semakin </a:t>
              </a:r>
              <a:r>
                <a:rPr sz="1600" spc="-15" dirty="0">
                  <a:solidFill>
                    <a:schemeClr val="bg1"/>
                  </a:solidFill>
                  <a:latin typeface="Calibri"/>
                  <a:cs typeface="Calibri"/>
                </a:rPr>
                <a:t>kecil secara</a:t>
              </a:r>
              <a:r>
                <a:rPr sz="1600" spc="75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sz="1600" spc="-5" dirty="0">
                  <a:solidFill>
                    <a:schemeClr val="bg1"/>
                  </a:solidFill>
                  <a:latin typeface="Calibri"/>
                  <a:cs typeface="Calibri"/>
                </a:rPr>
                <a:t>nasional.</a:t>
              </a:r>
              <a:endParaRPr sz="16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KEBIJAKAN KEMENRISTEKDIKTI :</a:t>
            </a:r>
            <a:endParaRPr lang="en-US" dirty="0"/>
          </a:p>
        </p:txBody>
      </p:sp>
      <p:pic>
        <p:nvPicPr>
          <p:cNvPr id="1026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graphicFrame>
        <p:nvGraphicFramePr>
          <p:cNvPr id="13" name="Diagram 12"/>
          <p:cNvGraphicFramePr/>
          <p:nvPr/>
        </p:nvGraphicFramePr>
        <p:xfrm>
          <a:off x="294290" y="2039007"/>
          <a:ext cx="11582400" cy="4645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6922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868" y="753228"/>
            <a:ext cx="9613861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TARGET </a:t>
            </a:r>
            <a:r>
              <a:rPr lang="en-US" sz="4800" dirty="0" smtClean="0"/>
              <a:t>PNBP </a:t>
            </a:r>
            <a:r>
              <a:rPr lang="en-US" sz="4800" dirty="0" smtClean="0"/>
              <a:t>UNDIKSHA </a:t>
            </a:r>
            <a:r>
              <a:rPr lang="en-US" sz="4800" dirty="0" smtClean="0"/>
              <a:t>TA</a:t>
            </a:r>
            <a:r>
              <a:rPr lang="en-US" sz="4800" dirty="0" smtClean="0"/>
              <a:t>. </a:t>
            </a:r>
            <a:r>
              <a:rPr lang="en-US" sz="4800" dirty="0" smtClean="0"/>
              <a:t>2020 SETELAH PEMBAHASAN</a:t>
            </a:r>
            <a:endParaRPr lang="en-US" sz="4800" dirty="0"/>
          </a:p>
        </p:txBody>
      </p:sp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5363712"/>
              </p:ext>
            </p:extLst>
          </p:nvPr>
        </p:nvGraphicFramePr>
        <p:xfrm>
          <a:off x="486382" y="2123547"/>
          <a:ext cx="11245175" cy="455935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18869"/>
                <a:gridCol w="7411755"/>
                <a:gridCol w="3114551"/>
              </a:tblGrid>
              <a:tr h="497788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NO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PROGRAM UNIT / FAKULTAS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TARGET  </a:t>
                      </a:r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TAHUN 2020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ILMU PENDIDIKAN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10.700.300.000  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4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BAHASA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SENI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9.780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A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r>
                        <a:rPr lang="id-ID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AU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id-ID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04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2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MATEMATIKA DAN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ILMU</a:t>
                      </a:r>
                      <a:r>
                        <a:rPr lang="id-ID" sz="2000" u="none" strike="noStrike" baseline="0" dirty="0" smtClean="0">
                          <a:effectLst/>
                          <a:latin typeface="+mj-lt"/>
                        </a:rPr>
                        <a:t> PENGETAHUAN ALAM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9.903.521.250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3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HUKUM DAN ILMU </a:t>
                      </a:r>
                      <a:r>
                        <a:rPr lang="id-ID" sz="2000" u="none" strike="noStrike" dirty="0" smtClean="0">
                          <a:effectLst/>
                          <a:latin typeface="+mj-lt"/>
                        </a:rPr>
                        <a:t>SOSIAL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4.919.670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6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OLAHRAGA DAN KESEHATAN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2.600.246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5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TEKNIK DAN KEJURUAN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6.393.187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7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EKONOMI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16.162.000.000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8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FAKULTAS KEDOKTERAN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843.060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9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PASCASARJANA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8.635.200.000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2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2000" u="none" strike="noStrike">
                          <a:effectLst/>
                          <a:latin typeface="+mj-lt"/>
                        </a:rPr>
                        <a:t>10</a:t>
                      </a:r>
                      <a:endParaRPr lang="id-ID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2000" u="none" strike="noStrike" dirty="0">
                          <a:effectLst/>
                          <a:latin typeface="+mj-lt"/>
                        </a:rPr>
                        <a:t>REKTORAT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917" marR="5917" marT="59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1.546.767.71</a:t>
                      </a:r>
                      <a:r>
                        <a:rPr lang="id-ID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0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  <a:latin typeface="+mj-lt"/>
                        </a:rPr>
                        <a:t>J  U  M  L  A  H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46" marR="5646" marT="5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A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77.484.204</a:t>
                      </a:r>
                      <a:r>
                        <a:rPr lang="id-ID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.000 </a:t>
                      </a:r>
                      <a:endParaRPr lang="id-ID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79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984" y="2620643"/>
            <a:ext cx="1565379" cy="1545933"/>
          </a:xfrm>
          <a:prstGeom prst="rect">
            <a:avLst/>
          </a:prstGeom>
          <a:noFill/>
        </p:spPr>
      </p:pic>
      <p:sp>
        <p:nvSpPr>
          <p:cNvPr id="9" name="object 3"/>
          <p:cNvSpPr txBox="1"/>
          <p:nvPr/>
        </p:nvSpPr>
        <p:spPr>
          <a:xfrm>
            <a:off x="43151" y="2919754"/>
            <a:ext cx="8901557" cy="1749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AU" sz="32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3. </a:t>
            </a:r>
            <a:r>
              <a:rPr lang="en-US" sz="3200" b="1" dirty="0" smtClean="0">
                <a:solidFill>
                  <a:srgbClr val="FFFF00"/>
                </a:solidFill>
              </a:rPr>
              <a:t>ASUMSI </a:t>
            </a:r>
            <a:r>
              <a:rPr lang="id-ID" sz="3200" b="1" dirty="0" smtClean="0">
                <a:solidFill>
                  <a:srgbClr val="FFFF00"/>
                </a:solidFill>
              </a:rPr>
              <a:t>PNBP</a:t>
            </a:r>
            <a:r>
              <a:rPr lang="en-US" sz="3200" b="1" dirty="0" smtClean="0">
                <a:solidFill>
                  <a:srgbClr val="FFFF00"/>
                </a:solidFill>
              </a:rPr>
              <a:t> DAN ALTERNATIF PROPORSI PNBP TAHUN ANGGARAN 2019 </a:t>
            </a:r>
            <a:endParaRPr lang="id-ID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itchFamily="66" charset="-78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sz="4800" spc="-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-2" y="599089"/>
          <a:ext cx="12192002" cy="500728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683264"/>
                <a:gridCol w="4107522"/>
                <a:gridCol w="1622001"/>
                <a:gridCol w="1425790"/>
                <a:gridCol w="1425790"/>
                <a:gridCol w="1425790"/>
                <a:gridCol w="1501845"/>
              </a:tblGrid>
              <a:tr h="3313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/>
                        <a:t>NO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/>
                        <a:t>PROGRAM UNIT / FAKULTAS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/>
                        <a:t>TARGET  TAHUN 2020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/>
                        <a:t>Kebutuhan Remunerasi dan Honor Kegiatan Khusus (45%)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/>
                        <a:t>PNBP yang </a:t>
                      </a:r>
                      <a:r>
                        <a:rPr lang="en-AU" sz="1100" u="none" strike="noStrike" dirty="0" err="1"/>
                        <a:t>akan</a:t>
                      </a:r>
                      <a:r>
                        <a:rPr lang="en-AU" sz="1100" u="none" strike="noStrike" dirty="0"/>
                        <a:t> </a:t>
                      </a:r>
                      <a:r>
                        <a:rPr lang="en-AU" sz="1100" u="none" strike="noStrike" dirty="0" err="1"/>
                        <a:t>diproporsikan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 err="1"/>
                        <a:t>Prosentase</a:t>
                      </a:r>
                      <a:r>
                        <a:rPr lang="en-AU" sz="1100" u="none" strike="noStrike" dirty="0"/>
                        <a:t> </a:t>
                      </a:r>
                      <a:r>
                        <a:rPr lang="en-AU" sz="1100" u="none" strike="noStrike" dirty="0" err="1"/>
                        <a:t>Proporsi</a:t>
                      </a:r>
                      <a:r>
                        <a:rPr lang="en-AU" sz="1100" u="none" strike="noStrike" dirty="0"/>
                        <a:t> (50% : 50%)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3586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 err="1"/>
                        <a:t>Fakultas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100" u="none" strike="noStrike" dirty="0"/>
                        <a:t>  </a:t>
                      </a:r>
                      <a:r>
                        <a:rPr lang="en-AU" sz="1100" u="none" strike="noStrike" dirty="0" err="1"/>
                        <a:t>Universitas</a:t>
                      </a:r>
                      <a:r>
                        <a:rPr lang="en-AU" sz="1100" u="none" strike="noStrike" dirty="0"/>
                        <a:t>  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/>
                        <a:t>1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ILMU PENDIDIKAN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10,700,300,000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4,815,135,000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5,885,165,000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2,942,582,500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2,942,582,500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 dirty="0"/>
                        <a:t>4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BAHASA SENI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  9,780,251,250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4,401,113,063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5,379,138,188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2,689,569,094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2,689,569,094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2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/>
                        <a:t>FAKULTAS MATEMATIKA DAN ILMU PENGETAHUAN ALAM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  9,903,521,250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4,456,584,563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5,446,936,688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2,723,468,344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2,723,468,344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9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3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HUKUM DAN ILMU SOSIAL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  4,919,670,000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2,213,851,500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2,705,818,500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1,623,491,100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1,082,327,400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37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6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OLAHRAGA DAN KESEHATAN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  2,600,246,250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1,170,110,813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1,430,135,438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858,081,263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572,054,175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5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TEKNIK DAN KEJURUAN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  6,393,187,500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2,876,934,375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3,516,253,125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1,758,126,563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1,758,126,563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88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7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FAKULTAS EKONOMI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16,162,000,000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7,272,900,000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8,889,100,000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4,444,550,000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4,444,550,000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04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8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FAKULTAS KEDOKTERAN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  6,843,060,040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3,079,377,018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3,763,683,022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1,881,841,511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1,881,841,511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41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9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PASCASARJANA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  8,635,200,000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3,885,840,000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4,749,360,000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2,849,616,000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1,899,744,000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862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100" u="none" strike="noStrike"/>
                        <a:t>10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REKTORAT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  1,546,767,710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696,045,470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850,722,241 </a:t>
                      </a:r>
                      <a:endParaRPr lang="en-A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 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     850,722,241 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7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/>
                        <a:t>J  U  M  L  A  H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/>
                        <a:t>              77,484,204,000 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34,867,891,800 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42,616,312,200 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21,771,326,374 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100" u="none" strike="noStrike" dirty="0"/>
                        <a:t>         20,844,985,827 </a:t>
                      </a:r>
                      <a:endParaRPr lang="en-A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31" marR="7231" marT="72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4080" y="-2793"/>
            <a:ext cx="120253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DRAFT ASUMSI PNBP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ALTERNATIF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558" y="5822733"/>
            <a:ext cx="948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/>
              <a:t>Keterangan</a:t>
            </a:r>
            <a:r>
              <a:rPr lang="en-AU" sz="1200" b="1" dirty="0" smtClean="0"/>
              <a:t> :</a:t>
            </a:r>
          </a:p>
          <a:p>
            <a:pPr>
              <a:buFontTx/>
              <a:buChar char="-"/>
            </a:pPr>
            <a:r>
              <a:rPr lang="en-AU" sz="1200" b="1" dirty="0" smtClean="0"/>
              <a:t> FIP</a:t>
            </a:r>
            <a:r>
              <a:rPr lang="en-AU" sz="1200" b="1" dirty="0" smtClean="0"/>
              <a:t>, FMIPA (S1&amp;D3), FBS, FE, FTK, FK (50%), </a:t>
            </a:r>
            <a:r>
              <a:rPr lang="en-AU" sz="1200" dirty="0" smtClean="0"/>
              <a:t> </a:t>
            </a:r>
            <a:r>
              <a:rPr lang="en-AU" sz="1200" b="1" dirty="0" smtClean="0"/>
              <a:t>UNIVERSITAS</a:t>
            </a:r>
            <a:r>
              <a:rPr lang="en-AU" sz="1200" dirty="0" smtClean="0"/>
              <a:t> (</a:t>
            </a:r>
            <a:r>
              <a:rPr lang="en-AU" sz="1200" b="1" dirty="0" smtClean="0"/>
              <a:t>50%) </a:t>
            </a:r>
            <a:r>
              <a:rPr lang="en-AU" sz="1200" dirty="0" smtClean="0"/>
              <a:t> </a:t>
            </a:r>
            <a:endParaRPr lang="en-AU" sz="1200" dirty="0" smtClean="0"/>
          </a:p>
          <a:p>
            <a:pPr>
              <a:buFontTx/>
              <a:buChar char="-"/>
            </a:pPr>
            <a:r>
              <a:rPr lang="en-AU" sz="1200" b="1" dirty="0" smtClean="0"/>
              <a:t> </a:t>
            </a:r>
            <a:r>
              <a:rPr lang="en-AU" sz="1200" b="1" dirty="0" smtClean="0"/>
              <a:t>FMIPA (S2), FHIS, FOK, PASCASARJANA (60%), UNIVERSITAS (40%)</a:t>
            </a:r>
            <a:r>
              <a:rPr lang="en-AU" sz="1200" dirty="0" smtClean="0"/>
              <a:t> </a:t>
            </a:r>
            <a:r>
              <a:rPr lang="en-AU" sz="1200" b="1" dirty="0" smtClean="0"/>
              <a:t>   </a:t>
            </a:r>
            <a:endParaRPr lang="en-AU" sz="1200" b="1" dirty="0" smtClean="0"/>
          </a:p>
          <a:p>
            <a:pPr>
              <a:buFontTx/>
              <a:buChar char="-"/>
            </a:pPr>
            <a:r>
              <a:rPr lang="en-AU" sz="1200" b="1" dirty="0" smtClean="0"/>
              <a:t> </a:t>
            </a:r>
            <a:r>
              <a:rPr lang="en-AU" sz="1200" b="1" dirty="0" smtClean="0"/>
              <a:t>KEBUTUHAN REMUNERASI DAN HONOR KEGIATAN KHUSUS (45%)</a:t>
            </a:r>
            <a:r>
              <a:rPr lang="en-AU" sz="1200" dirty="0" smtClean="0"/>
              <a:t>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xmlns="" val="15757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984" y="2620643"/>
            <a:ext cx="1565379" cy="1545933"/>
          </a:xfrm>
          <a:prstGeom prst="rect">
            <a:avLst/>
          </a:prstGeom>
          <a:noFill/>
        </p:spPr>
      </p:pic>
      <p:sp>
        <p:nvSpPr>
          <p:cNvPr id="9" name="object 3"/>
          <p:cNvSpPr txBox="1"/>
          <p:nvPr/>
        </p:nvSpPr>
        <p:spPr>
          <a:xfrm>
            <a:off x="43151" y="2919754"/>
            <a:ext cx="89015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AU" sz="48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1. SIKLUS PENGANGGARAN</a:t>
            </a:r>
            <a:endParaRPr sz="4800" spc="-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29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4080" y="-2793"/>
            <a:ext cx="120253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DRAFT ASUMSI PNBP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ALTERNATIF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58" y="5822733"/>
            <a:ext cx="948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>
                <a:solidFill>
                  <a:srgbClr val="FFFF00"/>
                </a:solidFill>
              </a:rPr>
              <a:t>Keterangan</a:t>
            </a:r>
            <a:r>
              <a:rPr lang="en-AU" sz="1200" b="1" dirty="0" smtClean="0">
                <a:solidFill>
                  <a:srgbClr val="FFFF00"/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FIP</a:t>
            </a:r>
            <a:r>
              <a:rPr lang="en-AU" sz="1200" b="1" dirty="0" smtClean="0">
                <a:solidFill>
                  <a:srgbClr val="FFFF00"/>
                </a:solidFill>
              </a:rPr>
              <a:t>, FMIPA (S1&amp;D3), FBS, FE, FTK, FK (50%), 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UNIVERSITAS</a:t>
            </a:r>
            <a:r>
              <a:rPr lang="en-AU" sz="1200" dirty="0" smtClean="0">
                <a:solidFill>
                  <a:srgbClr val="FFFF00"/>
                </a:solidFill>
              </a:rPr>
              <a:t> (</a:t>
            </a:r>
            <a:r>
              <a:rPr lang="en-AU" sz="1200" b="1" dirty="0" smtClean="0">
                <a:solidFill>
                  <a:srgbClr val="FFFF00"/>
                </a:solidFill>
              </a:rPr>
              <a:t>50%) 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endParaRPr lang="en-AU" sz="12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FMIPA (S2), FHIS, FOK, PASCASARJANA (60%), UNIVERSITAS (40%)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   </a:t>
            </a:r>
            <a:endParaRPr lang="en-AU" sz="12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KEBUTUHAN REMUNERASI DAN HONOR KEGIATAN KHUSUS (45%)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endParaRPr lang="en-AU" sz="12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01258"/>
          <a:ext cx="12191999" cy="51479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38348"/>
                <a:gridCol w="3641766"/>
                <a:gridCol w="1348327"/>
                <a:gridCol w="1313793"/>
                <a:gridCol w="1324304"/>
                <a:gridCol w="1313793"/>
                <a:gridCol w="1366345"/>
                <a:gridCol w="1345323"/>
              </a:tblGrid>
              <a:tr h="519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NO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PROGRAM UNIT / FAKULTAS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TQRGET  TAHUN 2020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Kebutuhan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Remunerasi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dan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Honor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Kegiatan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Khusus</a:t>
                      </a:r>
                      <a:r>
                        <a:rPr lang="en-AU" sz="1050" u="none" strike="noStrike" dirty="0"/>
                        <a:t> (45%)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/>
                        <a:t>Kebutuhan Penelitian (15%)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/>
                        <a:t>PNBP yang akan diproporsikan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Prosentase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Proporsi</a:t>
                      </a:r>
                      <a:r>
                        <a:rPr lang="en-AU" sz="1050" u="none" strike="noStrike" dirty="0"/>
                        <a:t> (50% : 50%)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914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Fakultas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/>
                        <a:t>  </a:t>
                      </a:r>
                      <a:r>
                        <a:rPr lang="en-AU" sz="1050" u="none" strike="noStrike" dirty="0" err="1"/>
                        <a:t>Universitas</a:t>
                      </a:r>
                      <a:r>
                        <a:rPr lang="en-AU" sz="1050" u="none" strike="noStrike" dirty="0"/>
                        <a:t> 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ILMU PENDIDIKAN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10,700,300,000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4,815,135,000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1,605,045,000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4,280,120,000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2,140,060,000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2,140,060,000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4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BAHASA SENI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9,780,251,250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4,401,113,063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1,467,037,688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3,912,100,500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1,956,050,250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1,956,050,250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2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u="none" strike="noStrike" dirty="0"/>
                        <a:t>FAKULTAS MATEMATIKA DAN ILMU PENGETAHUAN ALAM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9,903,521,250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4,456,584,563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1,485,528,188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3,961,408,500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1,980,704,250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1,980,704,250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3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HUKUM DAN ILMU SOSIAL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4,919,670,000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2,213,851,500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737,950,500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1,967,868,000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1,180,720,800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787,147,200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6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OLAHRAGA DAN KESEHATAN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2,600,246,250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1,170,110,813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390,036,938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1,040,098,500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624,059,100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416,039,400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TEKNIK DAN KEJURUAN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6,393,187,500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2,876,934,375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958,978,125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2,557,275,000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1,278,637,500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1,278,637,500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7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EKONOMI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16,162,000,000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7,272,900,000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2,424,300,000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6,464,800,000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3,232,400,000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3,232,400,000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8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KEDOKTERAN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6,843,060,040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3,079,377,018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1,026,459,006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2,737,224,016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1,368,612,008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1,368,612,008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9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PASCASARJANA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8,635,200,000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3,885,840,000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1,295,280,000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3,454,080,000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2,072,448,000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1,381,632,000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10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REKTORAT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1,546,767,710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696,045,470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850,722,241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 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850,722,241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/>
                        <a:t>J  U  M  L  A  H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77,484,204,000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34,867,891,800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11,390,615,444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31,225,696,757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15,833,691,908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15,392,004,849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57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4080" y="-2793"/>
            <a:ext cx="12025313" cy="523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DRAFT ASUMSI PNBP </a:t>
            </a:r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id-I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ALTERNATIF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558" y="5822733"/>
            <a:ext cx="9480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err="1" smtClean="0">
                <a:solidFill>
                  <a:srgbClr val="FFFF00"/>
                </a:solidFill>
              </a:rPr>
              <a:t>Keterangan</a:t>
            </a:r>
            <a:r>
              <a:rPr lang="en-AU" sz="1200" b="1" dirty="0" smtClean="0">
                <a:solidFill>
                  <a:srgbClr val="FFFF00"/>
                </a:solidFill>
              </a:rPr>
              <a:t> :</a:t>
            </a: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FIP</a:t>
            </a:r>
            <a:r>
              <a:rPr lang="en-AU" sz="1200" b="1" dirty="0" smtClean="0">
                <a:solidFill>
                  <a:srgbClr val="FFFF00"/>
                </a:solidFill>
              </a:rPr>
              <a:t>, FMIPA (S1&amp;D3), FBS, FE, FTK, FK (50%), 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UNIVERSITAS</a:t>
            </a:r>
            <a:r>
              <a:rPr lang="en-AU" sz="1200" dirty="0" smtClean="0">
                <a:solidFill>
                  <a:srgbClr val="FFFF00"/>
                </a:solidFill>
              </a:rPr>
              <a:t> (</a:t>
            </a:r>
            <a:r>
              <a:rPr lang="en-AU" sz="1200" b="1" dirty="0" smtClean="0">
                <a:solidFill>
                  <a:srgbClr val="FFFF00"/>
                </a:solidFill>
              </a:rPr>
              <a:t>50%) 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endParaRPr lang="en-AU" sz="12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FMIPA (S2), FHIS, FOK, PASCASARJANA (60%), UNIVERSITAS (40%)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   </a:t>
            </a:r>
            <a:endParaRPr lang="en-AU" sz="1200" b="1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AU" sz="1200" b="1" dirty="0" smtClean="0">
                <a:solidFill>
                  <a:srgbClr val="FFFF00"/>
                </a:solidFill>
              </a:rPr>
              <a:t> </a:t>
            </a:r>
            <a:r>
              <a:rPr lang="en-AU" sz="1200" b="1" dirty="0" smtClean="0">
                <a:solidFill>
                  <a:srgbClr val="FFFF00"/>
                </a:solidFill>
              </a:rPr>
              <a:t>KEBUTUHAN REMUNERASI DAN HONOR KEGIATAN KHUSUS (45%)</a:t>
            </a:r>
            <a:r>
              <a:rPr lang="en-AU" sz="1200" dirty="0" smtClean="0">
                <a:solidFill>
                  <a:srgbClr val="FFFF00"/>
                </a:solidFill>
              </a:rPr>
              <a:t> </a:t>
            </a:r>
            <a:endParaRPr lang="en-AU" sz="1200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601258"/>
          <a:ext cx="12191999" cy="51479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38348"/>
                <a:gridCol w="3641766"/>
                <a:gridCol w="1348327"/>
                <a:gridCol w="1313793"/>
                <a:gridCol w="1324304"/>
                <a:gridCol w="1313793"/>
                <a:gridCol w="1366345"/>
                <a:gridCol w="1345323"/>
              </a:tblGrid>
              <a:tr h="5191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NO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PROGRAM UNIT / FAKULTAS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TQRGET  TAHUN 2020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Kebutuhan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Remunerasi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dan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Honor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Kegiatan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Khusus</a:t>
                      </a:r>
                      <a:r>
                        <a:rPr lang="en-AU" sz="1050" u="none" strike="noStrike" dirty="0"/>
                        <a:t> (45%)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/>
                        <a:t>Kebutuhan Penelitian (15%)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/>
                        <a:t>PNBP yang akan diproporsikan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Prosentase</a:t>
                      </a:r>
                      <a:r>
                        <a:rPr lang="en-AU" sz="1050" u="none" strike="noStrike" dirty="0"/>
                        <a:t> </a:t>
                      </a:r>
                      <a:r>
                        <a:rPr lang="en-AU" sz="1050" u="none" strike="noStrike" dirty="0" err="1"/>
                        <a:t>Proporsi</a:t>
                      </a:r>
                      <a:r>
                        <a:rPr lang="en-AU" sz="1050" u="none" strike="noStrike" dirty="0"/>
                        <a:t> (50% : 50%)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1914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 err="1"/>
                        <a:t>Fakultas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AU" sz="1050" u="none" strike="noStrike" dirty="0"/>
                        <a:t>  </a:t>
                      </a:r>
                      <a:r>
                        <a:rPr lang="en-AU" sz="1050" u="none" strike="noStrike" dirty="0" err="1"/>
                        <a:t>Universitas</a:t>
                      </a:r>
                      <a:r>
                        <a:rPr lang="en-AU" sz="1050" u="none" strike="noStrike" dirty="0"/>
                        <a:t> 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ILMU PENDIDIKAN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10,700,300,000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4,815,135,000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1,605,045,000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4,280,120,000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2,140,060,000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2,140,060,000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 dirty="0"/>
                        <a:t>4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BAHASA SENI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9,780,251,250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4,401,113,063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1,467,037,688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3,912,100,500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1,956,050,250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1,956,050,250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203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2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050" u="none" strike="noStrike" dirty="0"/>
                        <a:t>FAKULTAS MATEMATIKA DAN ILMU PENGETAHUAN ALAM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9,903,521,250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4,456,584,563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1,485,528,188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3,961,408,500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1,980,704,250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1,980,704,250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3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HUKUM DAN ILMU SOSIAL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4,919,670,000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2,213,851,500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737,950,500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1,967,868,000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1,180,720,800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787,147,200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6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OLAHRAGA DAN KESEHATAN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2,600,246,250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1,170,110,813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390,036,938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1,040,098,500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624,059,100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416,039,400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FAKULTAS TEKNIK DAN KEJURUAN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6,393,187,500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2,876,934,375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958,978,125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2,557,275,000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1,278,637,500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1,278,637,500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7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EKONOMI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16,162,000,000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7,272,900,000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2,424,300,000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6,464,800,000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3,232,400,000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3,232,400,000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8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FAKULTAS KEDOKTERAN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6,843,060,040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3,079,377,018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1,026,459,006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2,737,224,016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1,368,612,008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1,368,612,008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9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PASCASARJANA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8,635,200,000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3,885,840,000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1,295,280,000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3,454,080,000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2,072,448,000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1,381,632,000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257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50" u="none" strike="noStrike"/>
                        <a:t>10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REKTORAT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1,546,767,710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     696,045,470 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850,722,241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 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     850,722,241 </a:t>
                      </a:r>
                      <a:endParaRPr lang="en-AU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50" u="none" strike="noStrike"/>
                        <a:t>J  U  M  L  A  H</a:t>
                      </a:r>
                      <a:endParaRPr lang="pt-BR" sz="1050" b="1" i="0" u="none" strike="noStrike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77,484,204,000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34,867,891,800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/>
                        <a:t>         11,390,615,444 </a:t>
                      </a:r>
                      <a:endParaRPr lang="en-AU" sz="105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31,225,696,757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15,833,691,908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50" u="none" strike="noStrike" dirty="0"/>
                        <a:t>         15,392,004,849 </a:t>
                      </a:r>
                      <a:endParaRPr lang="en-AU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27" marR="6527" marT="6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57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findings/results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Result 1</a:t>
            </a:r>
          </a:p>
          <a:p>
            <a:r>
              <a:rPr lang="en-US" smtClean="0"/>
              <a:t>Result 2</a:t>
            </a:r>
          </a:p>
          <a:p>
            <a:r>
              <a:rPr lang="en-US" smtClean="0"/>
              <a:t>Result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01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First research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Group member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914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Heading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</a:p>
          <a:p>
            <a:r>
              <a:rPr lang="en-US" dirty="0" smtClean="0"/>
              <a:t>List 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670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content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1982002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50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observations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7431418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075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Second Research Area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Group member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83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Supporting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Heading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Heading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8825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content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476130"/>
              </p:ext>
            </p:extLst>
          </p:nvPr>
        </p:nvGraphicFramePr>
        <p:xfrm>
          <a:off x="4686300" y="2336800"/>
          <a:ext cx="5608638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Optional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1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bject 5"/>
          <p:cNvSpPr>
            <a:spLocks noChangeArrowheads="1"/>
          </p:cNvSpPr>
          <p:nvPr/>
        </p:nvSpPr>
        <p:spPr bwMode="auto">
          <a:xfrm>
            <a:off x="163670" y="814039"/>
            <a:ext cx="10145712" cy="570570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id-ID" altLang="en-US">
              <a:latin typeface="Calibri" pitchFamily="34" charset="0"/>
            </a:endParaRPr>
          </a:p>
        </p:txBody>
      </p:sp>
      <p:pic>
        <p:nvPicPr>
          <p:cNvPr id="5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5420" y="44610"/>
            <a:ext cx="772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err="1" smtClean="0">
                <a:solidFill>
                  <a:srgbClr val="FFFF00"/>
                </a:solidFill>
              </a:rPr>
              <a:t>Siklus</a:t>
            </a:r>
            <a:r>
              <a:rPr lang="en-AU" sz="3200" b="1" dirty="0" smtClean="0">
                <a:solidFill>
                  <a:srgbClr val="FFFF00"/>
                </a:solidFill>
              </a:rPr>
              <a:t> </a:t>
            </a:r>
            <a:r>
              <a:rPr lang="en-AU" sz="3200" b="1" dirty="0" err="1" smtClean="0">
                <a:solidFill>
                  <a:srgbClr val="FFFF00"/>
                </a:solidFill>
              </a:rPr>
              <a:t>Penganggaran</a:t>
            </a:r>
            <a:r>
              <a:rPr lang="en-AU" sz="3200" b="1" dirty="0" smtClean="0">
                <a:solidFill>
                  <a:srgbClr val="FFFF00"/>
                </a:solidFill>
              </a:rPr>
              <a:t> </a:t>
            </a:r>
            <a:r>
              <a:rPr lang="en-AU" sz="3200" b="1" dirty="0" err="1" smtClean="0">
                <a:solidFill>
                  <a:srgbClr val="FFFF00"/>
                </a:solidFill>
              </a:rPr>
              <a:t>Tahunan</a:t>
            </a:r>
            <a:endParaRPr lang="en-A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Supporting content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7709141"/>
              </p:ext>
            </p:extLst>
          </p:nvPr>
        </p:nvGraphicFramePr>
        <p:xfrm>
          <a:off x="681038" y="2336800"/>
          <a:ext cx="9613900" cy="34214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403475"/>
                <a:gridCol w="2403475"/>
                <a:gridCol w="2403475"/>
                <a:gridCol w="2403475"/>
              </a:tblGrid>
              <a:tr h="6842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Heading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Heading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Heading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Heading</a:t>
                      </a:r>
                      <a:endParaRPr lang="en-US"/>
                    </a:p>
                  </a:txBody>
                  <a:tcPr marL="81748" marR="81748" anchor="ctr"/>
                </a:tc>
              </a:tr>
              <a:tr h="6842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</a:tr>
              <a:tr h="6842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</a:tr>
              <a:tr h="6842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</a:tr>
              <a:tr h="68429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Text</a:t>
                      </a:r>
                      <a:endParaRPr lang="en-US"/>
                    </a:p>
                  </a:txBody>
                  <a:tcPr marL="81748" marR="817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Text</a:t>
                      </a:r>
                      <a:endParaRPr lang="en-US" dirty="0"/>
                    </a:p>
                  </a:txBody>
                  <a:tcPr marL="81748" marR="8174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8034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Third research area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Group member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225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Supporting content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Heading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r>
              <a:rPr lang="en-US" smtClean="0"/>
              <a:t>List item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227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observations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551328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1969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</a:t>
            </a:r>
            <a:br>
              <a:rPr lang="en-US" smtClean="0"/>
            </a:br>
            <a:r>
              <a:rPr lang="en-US" smtClean="0"/>
              <a:t>Observations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6362858"/>
              </p:ext>
            </p:extLst>
          </p:nvPr>
        </p:nvGraphicFramePr>
        <p:xfrm>
          <a:off x="4686300" y="2336800"/>
          <a:ext cx="5608638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Optional 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31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Project Summary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Optional statement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965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Brief summary of what you discovered based 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5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Works cited</a:t>
            </a:r>
          </a:p>
          <a:p>
            <a:r>
              <a:rPr lang="en-US" smtClean="0"/>
              <a:t>Additional supporting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2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3"/>
          <p:cNvSpPr/>
          <p:nvPr/>
        </p:nvSpPr>
        <p:spPr>
          <a:xfrm>
            <a:off x="0" y="2133600"/>
            <a:ext cx="12025313" cy="4319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602165"/>
            <a:ext cx="10448693" cy="1382751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Alur siklus </a:t>
            </a:r>
            <a:b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Perencanaan dan Penganggaran</a:t>
            </a:r>
            <a:b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</a:b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UNDIKSHA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08450" y="3962400"/>
            <a:ext cx="60166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10113" y="3657600"/>
            <a:ext cx="2805112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Penyusunan Target PNBP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/>
              <a:t>Program dan Kegiatan</a:t>
            </a:r>
            <a:endParaRPr lang="en-US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/>
              <a:t>Pagu Indikatif</a:t>
            </a:r>
            <a:endParaRPr lang="id-ID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1638" y="3352800"/>
            <a:ext cx="36068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2000" dirty="0"/>
              <a:t>RENSTRA</a:t>
            </a:r>
            <a:r>
              <a:rPr lang="en-GB" sz="2000" dirty="0"/>
              <a:t> UNDIKSHA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2000" dirty="0"/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/>
              <a:t>2.  MASTER PLAN PENGEMBANGAN FISIK KAMPUS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615238" y="4038600"/>
            <a:ext cx="70167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316913" y="3733800"/>
            <a:ext cx="140335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600" dirty="0"/>
              <a:t>RKA-KL/ DIPA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1600"/>
              <a:t>RBA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en-US" sz="1600"/>
              <a:t>POK</a:t>
            </a:r>
            <a:endParaRPr lang="id-ID" sz="1600" dirty="0"/>
          </a:p>
        </p:txBody>
      </p:sp>
      <p:sp>
        <p:nvSpPr>
          <p:cNvPr id="11" name="Rectangle 10"/>
          <p:cNvSpPr/>
          <p:nvPr/>
        </p:nvSpPr>
        <p:spPr>
          <a:xfrm>
            <a:off x="4710113" y="2743200"/>
            <a:ext cx="2805112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err="1"/>
              <a:t>Rakorbang</a:t>
            </a:r>
            <a:r>
              <a:rPr lang="en-GB" sz="1600" dirty="0"/>
              <a:t> &amp; </a:t>
            </a:r>
            <a:r>
              <a:rPr lang="id-ID" sz="1600" dirty="0"/>
              <a:t>Raker  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(Unit, Fak,</a:t>
            </a:r>
            <a:r>
              <a:rPr lang="en-GB" sz="1400" dirty="0"/>
              <a:t> </a:t>
            </a:r>
            <a:r>
              <a:rPr lang="en-GB" sz="1400" dirty="0" err="1"/>
              <a:t>Pasca</a:t>
            </a:r>
            <a:r>
              <a:rPr lang="en-GB" sz="1400" dirty="0"/>
              <a:t>, </a:t>
            </a:r>
            <a:r>
              <a:rPr lang="id-ID" sz="1400" dirty="0"/>
              <a:t>Univ)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708400" y="5715000"/>
            <a:ext cx="2003425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Target PNBP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(Unit, Fak, Univ) 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5998369" y="2866231"/>
            <a:ext cx="228600" cy="120173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5811838" y="5715000"/>
            <a:ext cx="2005012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Skala Prioritas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(Unit, Fak, Univ) 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882357" y="5109368"/>
            <a:ext cx="457200" cy="601663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85744" y="5209381"/>
            <a:ext cx="457200" cy="40163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16888" y="5410200"/>
            <a:ext cx="2405062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Data Dukung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(Proposal, TOR, dll) 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916863" y="2895600"/>
            <a:ext cx="2405062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600" dirty="0"/>
              <a:t>Verifikasi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(Dakung &amp; Prioritas) 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0221913" y="3733800"/>
            <a:ext cx="1403350" cy="1295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Penetapan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 Kinerja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dirty="0"/>
              <a:t>(PK)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9017001" y="5030787"/>
            <a:ext cx="304800" cy="30162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 rot="16200000" flipH="1">
            <a:off x="8716169" y="3431381"/>
            <a:ext cx="304800" cy="30003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9720263" y="4038600"/>
            <a:ext cx="50165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23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488" y="0"/>
            <a:ext cx="10821987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JADWAL DAN AGENDA RAPAT KERJA PENYUSUNAN PROGRAM DAN ANGGARAN TA </a:t>
            </a:r>
            <a:r>
              <a:rPr kumimoji="0" lang="en-A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2020</a:t>
            </a:r>
            <a:r>
              <a:rPr kumimoji="0" lang="sv-SE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7861215"/>
              </p:ext>
            </p:extLst>
          </p:nvPr>
        </p:nvGraphicFramePr>
        <p:xfrm>
          <a:off x="78059" y="657916"/>
          <a:ext cx="10259122" cy="5908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3941">
                  <a:extLst>
                    <a:ext uri="{9D8B030D-6E8A-4147-A177-3AD203B41FA5}"/>
                  </a:extLst>
                </a:gridCol>
                <a:gridCol w="3410951">
                  <a:extLst>
                    <a:ext uri="{9D8B030D-6E8A-4147-A177-3AD203B41FA5}"/>
                  </a:extLst>
                </a:gridCol>
                <a:gridCol w="628326">
                  <a:extLst>
                    <a:ext uri="{9D8B030D-6E8A-4147-A177-3AD203B41FA5}"/>
                  </a:extLst>
                </a:gridCol>
                <a:gridCol w="503350">
                  <a:extLst>
                    <a:ext uri="{9D8B030D-6E8A-4147-A177-3AD203B41FA5}"/>
                  </a:extLst>
                </a:gridCol>
                <a:gridCol w="410849">
                  <a:extLst>
                    <a:ext uri="{9D8B030D-6E8A-4147-A177-3AD203B41FA5}"/>
                  </a:extLst>
                </a:gridCol>
                <a:gridCol w="478594">
                  <a:extLst>
                    <a:ext uri="{9D8B030D-6E8A-4147-A177-3AD203B41FA5}"/>
                  </a:extLst>
                </a:gridCol>
                <a:gridCol w="460345">
                  <a:extLst>
                    <a:ext uri="{9D8B030D-6E8A-4147-A177-3AD203B41FA5}"/>
                  </a:extLst>
                </a:gridCol>
                <a:gridCol w="410997">
                  <a:extLst>
                    <a:ext uri="{9D8B030D-6E8A-4147-A177-3AD203B41FA5}"/>
                  </a:extLst>
                </a:gridCol>
                <a:gridCol w="410849">
                  <a:extLst>
                    <a:ext uri="{9D8B030D-6E8A-4147-A177-3AD203B41FA5}"/>
                  </a:extLst>
                </a:gridCol>
                <a:gridCol w="469543">
                  <a:extLst>
                    <a:ext uri="{9D8B030D-6E8A-4147-A177-3AD203B41FA5}"/>
                  </a:extLst>
                </a:gridCol>
                <a:gridCol w="410849">
                  <a:extLst>
                    <a:ext uri="{9D8B030D-6E8A-4147-A177-3AD203B41FA5}"/>
                  </a:extLst>
                </a:gridCol>
                <a:gridCol w="469543">
                  <a:extLst>
                    <a:ext uri="{9D8B030D-6E8A-4147-A177-3AD203B41FA5}"/>
                  </a:extLst>
                </a:gridCol>
                <a:gridCol w="410849">
                  <a:extLst>
                    <a:ext uri="{9D8B030D-6E8A-4147-A177-3AD203B41FA5}"/>
                  </a:extLst>
                </a:gridCol>
                <a:gridCol w="416195">
                  <a:extLst>
                    <a:ext uri="{9D8B030D-6E8A-4147-A177-3AD203B41FA5}"/>
                  </a:extLst>
                </a:gridCol>
                <a:gridCol w="683941">
                  <a:extLst>
                    <a:ext uri="{9D8B030D-6E8A-4147-A177-3AD203B41FA5}"/>
                  </a:extLst>
                </a:gridCol>
              </a:tblGrid>
              <a:tr h="3777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No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Tahun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smtClean="0"/>
                        <a:t>201</a:t>
                      </a:r>
                      <a:r>
                        <a:rPr lang="en-AU" sz="1800" u="none" strike="noStrike" dirty="0" smtClean="0"/>
                        <a:t>9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Tahun</a:t>
                      </a:r>
                      <a:r>
                        <a:rPr lang="en-US" sz="1800" u="none" strike="noStrike" dirty="0"/>
                        <a:t>  </a:t>
                      </a:r>
                      <a:r>
                        <a:rPr lang="en-AU" sz="1800" u="none" strike="noStrike" dirty="0" smtClean="0"/>
                        <a:t>2020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/>
                        <a:t>Penyeleng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 err="1" smtClean="0"/>
                        <a:t>gara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377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Rincian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Kerja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November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/>
                        <a:t>Desember</a:t>
                      </a:r>
                      <a:endParaRPr lang="en-US" sz="1800" b="1" i="0" u="none" strike="noStrike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Januari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7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/>
                        <a:t> 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1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2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3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/>
                        <a:t>4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7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1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Pembentukan</a:t>
                      </a:r>
                      <a:r>
                        <a:rPr lang="en-US" sz="1200" u="none" strike="noStrike" dirty="0"/>
                        <a:t> TIM/</a:t>
                      </a:r>
                      <a:r>
                        <a:rPr lang="en-US" sz="1200" u="none" strike="noStrike" dirty="0" err="1"/>
                        <a:t>Panitia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Rakorbang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Rektorat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485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Sosialisasi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Persiapan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Rakorbang</a:t>
                      </a:r>
                      <a:r>
                        <a:rPr lang="en-US" sz="1200" u="none" strike="noStrike" dirty="0"/>
                        <a:t>, </a:t>
                      </a:r>
                      <a:r>
                        <a:rPr lang="en-US" sz="1200" u="none" strike="noStrike" dirty="0" err="1"/>
                        <a:t>Raker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Pengumpulan</a:t>
                      </a:r>
                      <a:r>
                        <a:rPr lang="en-US" sz="1200" u="none" strike="noStrike" dirty="0"/>
                        <a:t> Data target PNBP TA. </a:t>
                      </a:r>
                      <a:r>
                        <a:rPr lang="en-AU" sz="1200" u="none" strike="noStrike" dirty="0" smtClean="0"/>
                        <a:t>2020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3777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3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/>
                        <a:t>Kompilasi Rencana PNBP TA. </a:t>
                      </a:r>
                      <a:r>
                        <a:rPr lang="en-AU" sz="1200" u="none" strike="noStrike" dirty="0" smtClean="0"/>
                        <a:t>2020</a:t>
                      </a:r>
                      <a:endParaRPr lang="fi-FI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Rektorat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50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4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/>
                        <a:t>Penyusunan Materi dan Panduan Rapat Kerja </a:t>
                      </a:r>
                      <a:endParaRPr lang="fi-FI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5653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5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Rakorbang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Undiksha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yg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diikuti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oleh</a:t>
                      </a:r>
                      <a:r>
                        <a:rPr lang="en-US" sz="1200" u="none" strike="noStrike" dirty="0"/>
                        <a:t>  </a:t>
                      </a:r>
                      <a:r>
                        <a:rPr lang="en-US" sz="1200" u="none" strike="noStrike" dirty="0" err="1"/>
                        <a:t>Rektor</a:t>
                      </a:r>
                      <a:r>
                        <a:rPr lang="en-US" sz="1200" u="none" strike="noStrike" dirty="0"/>
                        <a:t>, WR, </a:t>
                      </a:r>
                      <a:r>
                        <a:rPr lang="en-US" sz="1200" u="none" strike="noStrike" dirty="0" err="1"/>
                        <a:t>Dekan</a:t>
                      </a:r>
                      <a:r>
                        <a:rPr lang="en-US" sz="1200" u="none" strike="noStrike" dirty="0"/>
                        <a:t>/</a:t>
                      </a:r>
                      <a:r>
                        <a:rPr lang="en-US" sz="1200" u="none" strike="noStrike" dirty="0" err="1"/>
                        <a:t>Direktur</a:t>
                      </a:r>
                      <a:r>
                        <a:rPr lang="en-US" sz="1200" u="none" strike="noStrike" dirty="0"/>
                        <a:t>, Biro,  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Tim </a:t>
                      </a:r>
                      <a:r>
                        <a:rPr lang="en-US" sz="1200" u="none" strike="noStrike" dirty="0" err="1"/>
                        <a:t>Perumus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446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6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Pembahasan</a:t>
                      </a:r>
                      <a:r>
                        <a:rPr lang="en-US" sz="1200" u="none" strike="noStrike" dirty="0"/>
                        <a:t> Proposal Target PNBP TA </a:t>
                      </a:r>
                      <a:r>
                        <a:rPr lang="en-AU" sz="1200" u="none" strike="noStrike" dirty="0" smtClean="0"/>
                        <a:t>2020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5687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7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Penyusunan</a:t>
                      </a:r>
                      <a:r>
                        <a:rPr lang="en-US" sz="1200" u="none" strike="noStrike" dirty="0"/>
                        <a:t> Draft </a:t>
                      </a:r>
                      <a:r>
                        <a:rPr lang="en-US" sz="1200" u="none" strike="noStrike" dirty="0" err="1"/>
                        <a:t>kebijkan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sasaran</a:t>
                      </a:r>
                      <a:r>
                        <a:rPr lang="en-US" sz="1200" u="none" strike="noStrike" dirty="0"/>
                        <a:t> program </a:t>
                      </a:r>
                      <a:r>
                        <a:rPr lang="en-AU" sz="1200" u="none" strike="noStrike" dirty="0" smtClean="0"/>
                        <a:t>2020</a:t>
                      </a:r>
                      <a:r>
                        <a:rPr lang="en-US" sz="1200" u="none" strike="noStrike" dirty="0" smtClean="0"/>
                        <a:t> </a:t>
                      </a:r>
                      <a:r>
                        <a:rPr lang="en-US" sz="1200" u="none" strike="noStrike" dirty="0" err="1"/>
                        <a:t>serta</a:t>
                      </a:r>
                      <a:r>
                        <a:rPr lang="en-US" sz="1200" u="none" strike="noStrike" dirty="0"/>
                        <a:t> TOR </a:t>
                      </a:r>
                      <a:r>
                        <a:rPr lang="en-US" sz="1200" u="none" strike="noStrike" dirty="0" err="1"/>
                        <a:t>Raker</a:t>
                      </a:r>
                      <a:r>
                        <a:rPr lang="en-US" sz="1200" u="none" strike="noStrike" dirty="0"/>
                        <a:t> (</a:t>
                      </a:r>
                      <a:r>
                        <a:rPr lang="en-US" sz="1200" u="none" strike="noStrike" dirty="0" err="1"/>
                        <a:t>oleh</a:t>
                      </a:r>
                      <a:r>
                        <a:rPr lang="en-US" sz="1200" u="none" strike="noStrike" dirty="0"/>
                        <a:t> Tim </a:t>
                      </a:r>
                      <a:r>
                        <a:rPr lang="en-US" sz="1200" u="none" strike="noStrike" dirty="0" err="1"/>
                        <a:t>Perumus</a:t>
                      </a:r>
                      <a:r>
                        <a:rPr lang="en-US" sz="1200" u="none" strike="noStrike" dirty="0"/>
                        <a:t>)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4348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8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Pembentukan</a:t>
                      </a:r>
                      <a:r>
                        <a:rPr lang="en-US" sz="1200" u="none" strike="noStrike" dirty="0"/>
                        <a:t> TIM/</a:t>
                      </a:r>
                      <a:r>
                        <a:rPr lang="en-US" sz="1200" u="none" strike="noStrike" dirty="0" err="1"/>
                        <a:t>Panitia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Raker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Unversitas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50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9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u="none" strike="noStrike" dirty="0"/>
                        <a:t>Sosialisasi Pengumpulan Data RKA LBG/Unit Rektorat  TA. </a:t>
                      </a:r>
                      <a:r>
                        <a:rPr lang="nn-NO" sz="1200" u="none" strike="noStrike" dirty="0" smtClean="0"/>
                        <a:t>201</a:t>
                      </a:r>
                      <a:r>
                        <a:rPr lang="id-ID" sz="1200" u="none" strike="noStrike" dirty="0" smtClean="0"/>
                        <a:t>9</a:t>
                      </a:r>
                      <a:endParaRPr lang="nn-NO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  <a:tr h="5065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10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/>
                        <a:t>Rapat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sosialisasi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Jadwal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dan</a:t>
                      </a:r>
                      <a:r>
                        <a:rPr lang="en-US" sz="1200" u="none" strike="noStrike" dirty="0"/>
                        <a:t> TOR </a:t>
                      </a:r>
                      <a:r>
                        <a:rPr lang="en-US" sz="1200" u="none" strike="noStrike" dirty="0" err="1"/>
                        <a:t>Raker</a:t>
                      </a:r>
                      <a:r>
                        <a:rPr lang="en-US" sz="1200" u="none" strike="noStrike" dirty="0"/>
                        <a:t> </a:t>
                      </a:r>
                      <a:r>
                        <a:rPr lang="en-US" sz="1200" u="none" strike="noStrike" dirty="0" err="1"/>
                        <a:t>dgn</a:t>
                      </a:r>
                      <a:r>
                        <a:rPr lang="en-US" sz="1200" u="none" strike="noStrike" dirty="0"/>
                        <a:t>. </a:t>
                      </a:r>
                      <a:r>
                        <a:rPr lang="en-US" sz="1200" u="none" strike="noStrike" dirty="0" err="1"/>
                        <a:t>Fak</a:t>
                      </a:r>
                      <a:r>
                        <a:rPr lang="en-US" sz="1200" u="none" strike="noStrike" dirty="0"/>
                        <a:t>.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 </a:t>
                      </a:r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9525" marR="9525" marT="952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/>
                        <a:t>Rektorat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6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6996739"/>
              </p:ext>
            </p:extLst>
          </p:nvPr>
        </p:nvGraphicFramePr>
        <p:xfrm>
          <a:off x="277004" y="125105"/>
          <a:ext cx="11610191" cy="65985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6577">
                  <a:extLst>
                    <a:ext uri="{9D8B030D-6E8A-4147-A177-3AD203B41FA5}"/>
                  </a:extLst>
                </a:gridCol>
                <a:gridCol w="3920085">
                  <a:extLst>
                    <a:ext uri="{9D8B030D-6E8A-4147-A177-3AD203B41FA5}"/>
                  </a:extLst>
                </a:gridCol>
                <a:gridCol w="607239">
                  <a:extLst>
                    <a:ext uri="{9D8B030D-6E8A-4147-A177-3AD203B41FA5}"/>
                  </a:extLst>
                </a:gridCol>
                <a:gridCol w="564166">
                  <a:extLst>
                    <a:ext uri="{9D8B030D-6E8A-4147-A177-3AD203B41FA5}"/>
                  </a:extLst>
                </a:gridCol>
                <a:gridCol w="554652">
                  <a:extLst>
                    <a:ext uri="{9D8B030D-6E8A-4147-A177-3AD203B41FA5}"/>
                  </a:extLst>
                </a:gridCol>
                <a:gridCol w="442257">
                  <a:extLst>
                    <a:ext uri="{9D8B030D-6E8A-4147-A177-3AD203B41FA5}"/>
                  </a:extLst>
                </a:gridCol>
                <a:gridCol w="515965">
                  <a:extLst>
                    <a:ext uri="{9D8B030D-6E8A-4147-A177-3AD203B41FA5}"/>
                  </a:extLst>
                </a:gridCol>
                <a:gridCol w="460654">
                  <a:extLst>
                    <a:ext uri="{9D8B030D-6E8A-4147-A177-3AD203B41FA5}"/>
                  </a:extLst>
                </a:gridCol>
                <a:gridCol w="460491">
                  <a:extLst>
                    <a:ext uri="{9D8B030D-6E8A-4147-A177-3AD203B41FA5}"/>
                  </a:extLst>
                </a:gridCol>
                <a:gridCol w="526274">
                  <a:extLst>
                    <a:ext uri="{9D8B030D-6E8A-4147-A177-3AD203B41FA5}"/>
                  </a:extLst>
                </a:gridCol>
                <a:gridCol w="460491">
                  <a:extLst>
                    <a:ext uri="{9D8B030D-6E8A-4147-A177-3AD203B41FA5}"/>
                  </a:extLst>
                </a:gridCol>
                <a:gridCol w="526274">
                  <a:extLst>
                    <a:ext uri="{9D8B030D-6E8A-4147-A177-3AD203B41FA5}"/>
                  </a:extLst>
                </a:gridCol>
                <a:gridCol w="460491">
                  <a:extLst>
                    <a:ext uri="{9D8B030D-6E8A-4147-A177-3AD203B41FA5}"/>
                  </a:extLst>
                </a:gridCol>
                <a:gridCol w="361953">
                  <a:extLst>
                    <a:ext uri="{9D8B030D-6E8A-4147-A177-3AD203B41FA5}"/>
                  </a:extLst>
                </a:gridCol>
                <a:gridCol w="982622">
                  <a:extLst>
                    <a:ext uri="{9D8B030D-6E8A-4147-A177-3AD203B41FA5}"/>
                  </a:extLst>
                </a:gridCol>
              </a:tblGrid>
              <a:tr h="4421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No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Tahun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smtClean="0"/>
                        <a:t>201</a:t>
                      </a:r>
                      <a:r>
                        <a:rPr lang="en-AU" sz="1800" u="none" strike="noStrike" dirty="0" smtClean="0"/>
                        <a:t>9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Tahun</a:t>
                      </a:r>
                      <a:r>
                        <a:rPr lang="en-US" sz="1800" u="none" strike="noStrike" dirty="0"/>
                        <a:t>  </a:t>
                      </a:r>
                      <a:r>
                        <a:rPr lang="en-US" sz="1800" u="none" strike="noStrike" dirty="0" smtClean="0"/>
                        <a:t>2020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/>
                        <a:t>P</a:t>
                      </a:r>
                      <a:r>
                        <a:rPr lang="en-US" sz="1400" u="none" strike="noStrike" dirty="0" err="1"/>
                        <a:t>enyelenggara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/>
                        <a:t>Rincian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Kerja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/>
                        <a:t>Januari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/>
                        <a:t>Pebruari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/>
                        <a:t>Maret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2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/>
                        <a:t> 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11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Pembentukan TIM/Panitia Raker Fakultas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Dekanat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12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Sosialisasi Panduan/TOR Raker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Dekanat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13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/>
                        <a:t>Persiapan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Raker</a:t>
                      </a:r>
                      <a:r>
                        <a:rPr lang="en-US" sz="1600" u="none" strike="noStrike" dirty="0"/>
                        <a:t> Tingkat </a:t>
                      </a:r>
                      <a:r>
                        <a:rPr lang="en-US" sz="1600" u="none" strike="noStrike" dirty="0" err="1"/>
                        <a:t>Fakultas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Dekanat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14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Pelaksanaan Raker Tingkat Fakultas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/>
                        <a:t>Dekanat</a:t>
                      </a:r>
                      <a:endParaRPr lang="en-US" sz="14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15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/>
                        <a:t>Perumusan Hasil Raker tingkat Fakultas</a:t>
                      </a:r>
                      <a:endParaRPr lang="nb-NO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Dekanat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16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Pengumpulan Data Hasil Raker Tingkat Fakultas 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17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/>
                        <a:t>Kompilasi Data Hasil Raker Tingkat Fakultas sebagai bahan Raker tingkat Universitas </a:t>
                      </a:r>
                      <a:endParaRPr lang="nb-NO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18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Pelaksanaan Raker Tingkat Universitas 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19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600" u="none" strike="noStrike"/>
                        <a:t>Perumusan Hasil Raker tingkat Universitas </a:t>
                      </a:r>
                      <a:endParaRPr lang="nb-NO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972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20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/>
                        <a:t>Laporan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Hasil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Raker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Penyusunan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Dokumen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Perencanaan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dan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err="1"/>
                        <a:t>Penganggaran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AU" sz="1600" u="none" strike="noStrike" dirty="0" smtClean="0"/>
                        <a:t>2020</a:t>
                      </a:r>
                      <a:endParaRPr lang="en-US" sz="16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  <a:tr h="4421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/>
                        <a:t>21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/>
                        <a:t>Pembubaran Panitia Raker</a:t>
                      </a:r>
                      <a:endParaRPr lang="en-US" sz="1600" b="0" i="0" u="none" strike="noStrike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 dirty="0"/>
                        <a:t> </a:t>
                      </a:r>
                      <a:endParaRPr lang="en-US" sz="800" b="0" i="0" u="none" strike="noStrike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800" u="none" strike="noStrike" kern="1200"/>
                        <a:t> </a:t>
                      </a:r>
                      <a:endParaRPr lang="en-US" sz="800" b="0" i="0" u="none" strike="noStrike" kern="120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/>
                        <a:t>Rektorat</a:t>
                      </a:r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123892"/>
              </p:ext>
            </p:extLst>
          </p:nvPr>
        </p:nvGraphicFramePr>
        <p:xfrm>
          <a:off x="511175" y="595313"/>
          <a:ext cx="11409479" cy="4833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7712">
                  <a:extLst>
                    <a:ext uri="{9D8B030D-6E8A-4147-A177-3AD203B41FA5}"/>
                  </a:extLst>
                </a:gridCol>
                <a:gridCol w="3823610">
                  <a:extLst>
                    <a:ext uri="{9D8B030D-6E8A-4147-A177-3AD203B41FA5}"/>
                  </a:extLst>
                </a:gridCol>
                <a:gridCol w="592294">
                  <a:extLst>
                    <a:ext uri="{9D8B030D-6E8A-4147-A177-3AD203B41FA5}"/>
                  </a:extLst>
                </a:gridCol>
                <a:gridCol w="550282">
                  <a:extLst>
                    <a:ext uri="{9D8B030D-6E8A-4147-A177-3AD203B41FA5}"/>
                  </a:extLst>
                </a:gridCol>
                <a:gridCol w="541004">
                  <a:extLst>
                    <a:ext uri="{9D8B030D-6E8A-4147-A177-3AD203B41FA5}"/>
                  </a:extLst>
                </a:gridCol>
                <a:gridCol w="431372">
                  <a:extLst>
                    <a:ext uri="{9D8B030D-6E8A-4147-A177-3AD203B41FA5}"/>
                  </a:extLst>
                </a:gridCol>
                <a:gridCol w="503267">
                  <a:extLst>
                    <a:ext uri="{9D8B030D-6E8A-4147-A177-3AD203B41FA5}"/>
                  </a:extLst>
                </a:gridCol>
                <a:gridCol w="449317">
                  <a:extLst>
                    <a:ext uri="{9D8B030D-6E8A-4147-A177-3AD203B41FA5}"/>
                  </a:extLst>
                </a:gridCol>
                <a:gridCol w="449158">
                  <a:extLst>
                    <a:ext uri="{9D8B030D-6E8A-4147-A177-3AD203B41FA5}"/>
                  </a:extLst>
                </a:gridCol>
                <a:gridCol w="513321">
                  <a:extLst>
                    <a:ext uri="{9D8B030D-6E8A-4147-A177-3AD203B41FA5}"/>
                  </a:extLst>
                </a:gridCol>
                <a:gridCol w="449158">
                  <a:extLst>
                    <a:ext uri="{9D8B030D-6E8A-4147-A177-3AD203B41FA5}"/>
                  </a:extLst>
                </a:gridCol>
                <a:gridCol w="513321">
                  <a:extLst>
                    <a:ext uri="{9D8B030D-6E8A-4147-A177-3AD203B41FA5}"/>
                  </a:extLst>
                </a:gridCol>
                <a:gridCol w="449158">
                  <a:extLst>
                    <a:ext uri="{9D8B030D-6E8A-4147-A177-3AD203B41FA5}"/>
                  </a:extLst>
                </a:gridCol>
                <a:gridCol w="455002">
                  <a:extLst>
                    <a:ext uri="{9D8B030D-6E8A-4147-A177-3AD203B41FA5}"/>
                  </a:extLst>
                </a:gridCol>
                <a:gridCol w="941503">
                  <a:extLst>
                    <a:ext uri="{9D8B030D-6E8A-4147-A177-3AD203B41FA5}"/>
                  </a:extLst>
                </a:gridCol>
              </a:tblGrid>
              <a:tr h="6905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No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/>
                        <a:t>Tahun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smtClean="0"/>
                        <a:t>2019</a:t>
                      </a:r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/>
                        <a:t>P</a:t>
                      </a:r>
                      <a:r>
                        <a:rPr lang="en-US" sz="1400" u="none" strike="noStrike" dirty="0" err="1"/>
                        <a:t>enyelenggara</a:t>
                      </a:r>
                      <a:endParaRPr lang="en-US" sz="14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90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/>
                        <a:t>Rincian</a:t>
                      </a:r>
                      <a:r>
                        <a:rPr lang="en-US" sz="2000" u="none" strike="noStrike" dirty="0"/>
                        <a:t> </a:t>
                      </a:r>
                      <a:r>
                        <a:rPr lang="en-US" sz="2000" u="none" strike="noStrike" dirty="0" err="1"/>
                        <a:t>Kerja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April-Mei-</a:t>
                      </a:r>
                      <a:r>
                        <a:rPr lang="en-US" sz="2000" u="none" strike="noStrike" dirty="0" err="1" smtClean="0"/>
                        <a:t>Juni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 smtClean="0"/>
                        <a:t>Juli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d-ID" sz="2000" u="none" strike="noStrike" dirty="0" smtClean="0"/>
                        <a:t>Okt-</a:t>
                      </a:r>
                      <a:r>
                        <a:rPr lang="en-US" sz="2000" u="none" strike="noStrike" dirty="0" err="1" smtClean="0"/>
                        <a:t>Nop</a:t>
                      </a:r>
                      <a:r>
                        <a:rPr lang="en-US" sz="2000" u="none" strike="noStrike" dirty="0" smtClean="0"/>
                        <a:t>-Des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0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/>
                        <a:t> 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</a:t>
                      </a:r>
                      <a:endParaRPr lang="en-US" sz="2000" b="1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</a:t>
                      </a:r>
                      <a:endParaRPr lang="en-US" sz="2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90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22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/>
                        <a:t>Penyusunan</a:t>
                      </a:r>
                      <a:r>
                        <a:rPr lang="en-US" sz="1800" u="none" strike="noStrike" dirty="0"/>
                        <a:t> RKAKL </a:t>
                      </a:r>
                      <a:r>
                        <a:rPr lang="en-US" sz="1800" u="none" strike="noStrike" dirty="0" err="1"/>
                        <a:t>Undksha</a:t>
                      </a:r>
                      <a:r>
                        <a:rPr lang="en-US" sz="1800" u="none" strike="noStrike" dirty="0"/>
                        <a:t> TA </a:t>
                      </a:r>
                      <a:r>
                        <a:rPr lang="en-AU" sz="1800" u="none" strike="noStrike" dirty="0" smtClean="0"/>
                        <a:t>2020</a:t>
                      </a:r>
                      <a:r>
                        <a:rPr lang="en-US" sz="1800" u="none" strike="noStrike" dirty="0" smtClean="0"/>
                        <a:t> </a:t>
                      </a:r>
                      <a:r>
                        <a:rPr lang="en-US" sz="1800" u="none" strike="noStrike" dirty="0" err="1"/>
                        <a:t>berdasarkan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Hasil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Raker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90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/>
                        <a:t>23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Undangan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Penyusunan</a:t>
                      </a:r>
                      <a:r>
                        <a:rPr lang="en-US" sz="1800" u="none" strike="noStrike" dirty="0"/>
                        <a:t> RKAKL </a:t>
                      </a:r>
                      <a:r>
                        <a:rPr lang="en-US" sz="1800" u="none" strike="noStrike" dirty="0" err="1"/>
                        <a:t>Pagu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Indikatif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AU" sz="1800" u="none" strike="noStrike" dirty="0" smtClean="0"/>
                        <a:t>2020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/>
                        <a:t> </a:t>
                      </a:r>
                      <a:endParaRPr lang="en-US" sz="8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/>
                        <a:t> </a:t>
                      </a:r>
                      <a:endParaRPr lang="en-US" sz="1000" b="1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90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/>
                        <a:t>24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/>
                        <a:t>Penyusunan</a:t>
                      </a:r>
                      <a:r>
                        <a:rPr lang="en-US" sz="1800" u="none" strike="noStrike" dirty="0"/>
                        <a:t>, </a:t>
                      </a:r>
                      <a:r>
                        <a:rPr lang="en-US" sz="1800" u="none" strike="noStrike" dirty="0" err="1"/>
                        <a:t>Penelitian</a:t>
                      </a:r>
                      <a:r>
                        <a:rPr lang="en-US" sz="1800" u="none" strike="noStrike" dirty="0"/>
                        <a:t>, </a:t>
                      </a:r>
                      <a:r>
                        <a:rPr lang="en-US" sz="1800" u="none" strike="noStrike" dirty="0" err="1"/>
                        <a:t>dan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Reviu</a:t>
                      </a:r>
                      <a:r>
                        <a:rPr lang="en-US" sz="1800" u="none" strike="noStrike" dirty="0"/>
                        <a:t> RKA-KL </a:t>
                      </a:r>
                      <a:r>
                        <a:rPr lang="en-US" sz="1800" u="none" strike="noStrike" dirty="0" err="1"/>
                        <a:t>Pagu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US" sz="1800" u="none" strike="noStrike" dirty="0" err="1"/>
                        <a:t>Alokasi</a:t>
                      </a:r>
                      <a:r>
                        <a:rPr lang="en-US" sz="1800" u="none" strike="noStrike" dirty="0"/>
                        <a:t> </a:t>
                      </a:r>
                      <a:r>
                        <a:rPr lang="en-AU" sz="1800" u="none" strike="noStrike" dirty="0" smtClean="0"/>
                        <a:t>2020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/>
                        <a:t> </a:t>
                      </a:r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690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smtClean="0"/>
                        <a:t>25</a:t>
                      </a:r>
                      <a:endParaRPr lang="en-US" sz="1800" b="0" i="0" u="none" strike="noStrike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/>
                        <a:t>DIPA</a:t>
                      </a:r>
                      <a:r>
                        <a:rPr lang="en-US" sz="1800" u="none" strike="noStrike" baseline="0" dirty="0" smtClean="0"/>
                        <a:t> TA </a:t>
                      </a:r>
                      <a:r>
                        <a:rPr lang="en-AU" sz="1800" u="none" strike="noStrike" baseline="0" dirty="0" smtClean="0"/>
                        <a:t>2020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n-US" sz="1800" u="none" strike="noStrike" baseline="0" dirty="0" err="1" smtClean="0"/>
                        <a:t>ditetapkan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n-US" sz="1800" u="none" strike="noStrike" baseline="0" dirty="0" err="1" smtClean="0"/>
                        <a:t>dan</a:t>
                      </a:r>
                      <a:r>
                        <a:rPr lang="en-US" sz="1800" u="none" strike="noStrike" baseline="0" dirty="0" smtClean="0"/>
                        <a:t> </a:t>
                      </a:r>
                      <a:r>
                        <a:rPr lang="en-US" sz="1800" u="none" strike="noStrike" baseline="0" dirty="0" err="1" smtClean="0"/>
                        <a:t>Penyusunan</a:t>
                      </a:r>
                      <a:r>
                        <a:rPr lang="en-US" sz="1800" u="none" strike="noStrike" baseline="0" dirty="0" smtClean="0"/>
                        <a:t> POK Online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64984" y="2620643"/>
            <a:ext cx="1565379" cy="1545933"/>
          </a:xfrm>
          <a:prstGeom prst="rect">
            <a:avLst/>
          </a:prstGeom>
          <a:noFill/>
        </p:spPr>
      </p:pic>
      <p:sp>
        <p:nvSpPr>
          <p:cNvPr id="9" name="object 3"/>
          <p:cNvSpPr txBox="1"/>
          <p:nvPr/>
        </p:nvSpPr>
        <p:spPr>
          <a:xfrm>
            <a:off x="43151" y="2919754"/>
            <a:ext cx="89015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id-ID" sz="44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2</a:t>
            </a:r>
            <a:r>
              <a:rPr lang="en-AU" sz="44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. </a:t>
            </a:r>
            <a:r>
              <a:rPr lang="id-ID" sz="44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REVIEW TARGET PNBP TA. 2020</a:t>
            </a:r>
            <a:r>
              <a:rPr lang="id-ID" sz="4800" b="1" spc="-100" dirty="0" smtClean="0">
                <a:solidFill>
                  <a:srgbClr val="FFFF00"/>
                </a:solidFill>
                <a:latin typeface="Century Gothic"/>
                <a:cs typeface="Century Gothic"/>
              </a:rPr>
              <a:t> </a:t>
            </a:r>
            <a:endParaRPr sz="4800" spc="-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5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OGO UNDIKSHA 2016_12_11_16\Logo UNDIKSHA_BLU TRANSPARA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174" y="658027"/>
            <a:ext cx="1253144" cy="1237577"/>
          </a:xfrm>
          <a:prstGeom prst="rect">
            <a:avLst/>
          </a:prstGeom>
          <a:noFill/>
        </p:spPr>
      </p:pic>
      <p:sp>
        <p:nvSpPr>
          <p:cNvPr id="6" name="object 3"/>
          <p:cNvSpPr/>
          <p:nvPr/>
        </p:nvSpPr>
        <p:spPr>
          <a:xfrm>
            <a:off x="0" y="744601"/>
            <a:ext cx="3170555" cy="0"/>
          </a:xfrm>
          <a:custGeom>
            <a:avLst/>
            <a:gdLst/>
            <a:ahLst/>
            <a:cxnLst/>
            <a:rect l="l" t="t" r="r" b="b"/>
            <a:pathLst>
              <a:path w="3170555">
                <a:moveTo>
                  <a:pt x="0" y="0"/>
                </a:moveTo>
                <a:lnTo>
                  <a:pt x="3170301" y="0"/>
                </a:lnTo>
              </a:path>
            </a:pathLst>
          </a:custGeom>
          <a:ln w="190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155643" y="694205"/>
            <a:ext cx="10272408" cy="1112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100"/>
              </a:lnSpc>
              <a:spcBef>
                <a:spcPts val="100"/>
              </a:spcBef>
            </a:pPr>
            <a:r>
              <a:rPr sz="2800" b="1" spc="-40" dirty="0">
                <a:solidFill>
                  <a:srgbClr val="00B0F0"/>
                </a:solidFill>
                <a:latin typeface="Verdana"/>
                <a:cs typeface="Verdana"/>
              </a:rPr>
              <a:t>Target </a:t>
            </a:r>
            <a:r>
              <a:rPr sz="2800" b="1" spc="-5" dirty="0">
                <a:solidFill>
                  <a:srgbClr val="00B0F0"/>
                </a:solidFill>
                <a:latin typeface="Verdana"/>
                <a:cs typeface="Verdana"/>
              </a:rPr>
              <a:t>disusun dengan mempertimbangkan data </a:t>
            </a:r>
            <a:r>
              <a:rPr sz="2800" b="1" dirty="0">
                <a:solidFill>
                  <a:srgbClr val="00B0F0"/>
                </a:solidFill>
                <a:latin typeface="Verdana"/>
                <a:cs typeface="Verdana"/>
              </a:rPr>
              <a:t>historis  </a:t>
            </a:r>
            <a:r>
              <a:rPr sz="2800" b="1" spc="-5" dirty="0">
                <a:solidFill>
                  <a:srgbClr val="00B0F0"/>
                </a:solidFill>
                <a:latin typeface="Verdana"/>
                <a:cs typeface="Verdana"/>
              </a:rPr>
              <a:t>(realisasi </a:t>
            </a:r>
            <a:r>
              <a:rPr sz="2800" b="1" dirty="0">
                <a:solidFill>
                  <a:srgbClr val="00B0F0"/>
                </a:solidFill>
                <a:latin typeface="Verdana"/>
                <a:cs typeface="Verdana"/>
              </a:rPr>
              <a:t>2 </a:t>
            </a:r>
            <a:r>
              <a:rPr sz="2800" b="1" spc="-5" dirty="0">
                <a:solidFill>
                  <a:srgbClr val="00B0F0"/>
                </a:solidFill>
                <a:latin typeface="Verdana"/>
                <a:cs typeface="Verdana"/>
              </a:rPr>
              <a:t>tahun)</a:t>
            </a:r>
            <a:endParaRPr sz="2800" b="1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245363" y="2276855"/>
            <a:ext cx="6408420" cy="4049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304761" y="2323350"/>
            <a:ext cx="6289675" cy="3924300"/>
          </a:xfrm>
          <a:custGeom>
            <a:avLst/>
            <a:gdLst/>
            <a:ahLst/>
            <a:cxnLst/>
            <a:rect l="l" t="t" r="r" b="b"/>
            <a:pathLst>
              <a:path w="6289675" h="3924300">
                <a:moveTo>
                  <a:pt x="5251361" y="0"/>
                </a:moveTo>
                <a:lnTo>
                  <a:pt x="5306733" y="495300"/>
                </a:lnTo>
                <a:lnTo>
                  <a:pt x="4516356" y="660400"/>
                </a:lnTo>
                <a:lnTo>
                  <a:pt x="4458024" y="685800"/>
                </a:lnTo>
                <a:lnTo>
                  <a:pt x="4228217" y="736600"/>
                </a:lnTo>
                <a:lnTo>
                  <a:pt x="4171646" y="762000"/>
                </a:lnTo>
                <a:lnTo>
                  <a:pt x="4004047" y="800100"/>
                </a:lnTo>
                <a:lnTo>
                  <a:pt x="3948885" y="825500"/>
                </a:lnTo>
                <a:lnTo>
                  <a:pt x="3839618" y="850900"/>
                </a:lnTo>
                <a:lnTo>
                  <a:pt x="3785513" y="876300"/>
                </a:lnTo>
                <a:lnTo>
                  <a:pt x="3731760" y="889000"/>
                </a:lnTo>
                <a:lnTo>
                  <a:pt x="3678360" y="914400"/>
                </a:lnTo>
                <a:lnTo>
                  <a:pt x="3572616" y="939800"/>
                </a:lnTo>
                <a:lnTo>
                  <a:pt x="3520272" y="965200"/>
                </a:lnTo>
                <a:lnTo>
                  <a:pt x="3468280" y="977900"/>
                </a:lnTo>
                <a:lnTo>
                  <a:pt x="3416641" y="1003300"/>
                </a:lnTo>
                <a:lnTo>
                  <a:pt x="3365354" y="1016000"/>
                </a:lnTo>
                <a:lnTo>
                  <a:pt x="3314420" y="1041400"/>
                </a:lnTo>
                <a:lnTo>
                  <a:pt x="3263838" y="1054100"/>
                </a:lnTo>
                <a:lnTo>
                  <a:pt x="3213608" y="1079500"/>
                </a:lnTo>
                <a:lnTo>
                  <a:pt x="3163730" y="1092200"/>
                </a:lnTo>
                <a:lnTo>
                  <a:pt x="3114204" y="1117600"/>
                </a:lnTo>
                <a:lnTo>
                  <a:pt x="3065031" y="1130300"/>
                </a:lnTo>
                <a:lnTo>
                  <a:pt x="2967742" y="1181100"/>
                </a:lnTo>
                <a:lnTo>
                  <a:pt x="2919625" y="1193800"/>
                </a:lnTo>
                <a:lnTo>
                  <a:pt x="2871861" y="1219200"/>
                </a:lnTo>
                <a:lnTo>
                  <a:pt x="2824449" y="1231900"/>
                </a:lnTo>
                <a:lnTo>
                  <a:pt x="2730683" y="1282700"/>
                </a:lnTo>
                <a:lnTo>
                  <a:pt x="2684328" y="1295399"/>
                </a:lnTo>
                <a:lnTo>
                  <a:pt x="2547376" y="1371599"/>
                </a:lnTo>
                <a:lnTo>
                  <a:pt x="2502431" y="1384299"/>
                </a:lnTo>
                <a:lnTo>
                  <a:pt x="2326170" y="1485899"/>
                </a:lnTo>
                <a:lnTo>
                  <a:pt x="2282986" y="1498599"/>
                </a:lnTo>
                <a:lnTo>
                  <a:pt x="2155546" y="1574799"/>
                </a:lnTo>
                <a:lnTo>
                  <a:pt x="2031277" y="1650999"/>
                </a:lnTo>
                <a:lnTo>
                  <a:pt x="1910178" y="1727199"/>
                </a:lnTo>
                <a:lnTo>
                  <a:pt x="1792250" y="1803399"/>
                </a:lnTo>
                <a:lnTo>
                  <a:pt x="1677493" y="1879599"/>
                </a:lnTo>
                <a:lnTo>
                  <a:pt x="1565906" y="1955799"/>
                </a:lnTo>
                <a:lnTo>
                  <a:pt x="1493276" y="2006599"/>
                </a:lnTo>
                <a:lnTo>
                  <a:pt x="1457490" y="2044699"/>
                </a:lnTo>
                <a:lnTo>
                  <a:pt x="1386974" y="2095499"/>
                </a:lnTo>
                <a:lnTo>
                  <a:pt x="1317867" y="2146299"/>
                </a:lnTo>
                <a:lnTo>
                  <a:pt x="1283842" y="2184399"/>
                </a:lnTo>
                <a:lnTo>
                  <a:pt x="1250169" y="2209799"/>
                </a:lnTo>
                <a:lnTo>
                  <a:pt x="1183881" y="2260599"/>
                </a:lnTo>
                <a:lnTo>
                  <a:pt x="1151265" y="2298699"/>
                </a:lnTo>
                <a:lnTo>
                  <a:pt x="1087090" y="2349499"/>
                </a:lnTo>
                <a:lnTo>
                  <a:pt x="1055531" y="2387599"/>
                </a:lnTo>
                <a:lnTo>
                  <a:pt x="993470" y="2438399"/>
                </a:lnTo>
                <a:lnTo>
                  <a:pt x="962968" y="2476499"/>
                </a:lnTo>
                <a:lnTo>
                  <a:pt x="932818" y="2501899"/>
                </a:lnTo>
                <a:lnTo>
                  <a:pt x="903020" y="2539999"/>
                </a:lnTo>
                <a:lnTo>
                  <a:pt x="873575" y="2565399"/>
                </a:lnTo>
                <a:lnTo>
                  <a:pt x="844482" y="2603499"/>
                </a:lnTo>
                <a:lnTo>
                  <a:pt x="815741" y="2628899"/>
                </a:lnTo>
                <a:lnTo>
                  <a:pt x="787353" y="2666999"/>
                </a:lnTo>
                <a:lnTo>
                  <a:pt x="759317" y="2692399"/>
                </a:lnTo>
                <a:lnTo>
                  <a:pt x="731633" y="2730499"/>
                </a:lnTo>
                <a:lnTo>
                  <a:pt x="704301" y="2755899"/>
                </a:lnTo>
                <a:lnTo>
                  <a:pt x="677322" y="2793999"/>
                </a:lnTo>
                <a:lnTo>
                  <a:pt x="650695" y="2819399"/>
                </a:lnTo>
                <a:lnTo>
                  <a:pt x="624421" y="2857499"/>
                </a:lnTo>
                <a:lnTo>
                  <a:pt x="598498" y="2882899"/>
                </a:lnTo>
                <a:lnTo>
                  <a:pt x="572928" y="2920999"/>
                </a:lnTo>
                <a:lnTo>
                  <a:pt x="547711" y="2959099"/>
                </a:lnTo>
                <a:lnTo>
                  <a:pt x="522845" y="2984499"/>
                </a:lnTo>
                <a:lnTo>
                  <a:pt x="498332" y="3022599"/>
                </a:lnTo>
                <a:lnTo>
                  <a:pt x="474171" y="3060699"/>
                </a:lnTo>
                <a:lnTo>
                  <a:pt x="450363" y="3086099"/>
                </a:lnTo>
                <a:lnTo>
                  <a:pt x="426906" y="3124199"/>
                </a:lnTo>
                <a:lnTo>
                  <a:pt x="403802" y="3162299"/>
                </a:lnTo>
                <a:lnTo>
                  <a:pt x="381051" y="3187699"/>
                </a:lnTo>
                <a:lnTo>
                  <a:pt x="358651" y="3225799"/>
                </a:lnTo>
                <a:lnTo>
                  <a:pt x="336604" y="3263900"/>
                </a:lnTo>
                <a:lnTo>
                  <a:pt x="314909" y="3302000"/>
                </a:lnTo>
                <a:lnTo>
                  <a:pt x="293567" y="3340100"/>
                </a:lnTo>
                <a:lnTo>
                  <a:pt x="272577" y="3365500"/>
                </a:lnTo>
                <a:lnTo>
                  <a:pt x="251939" y="3403600"/>
                </a:lnTo>
                <a:lnTo>
                  <a:pt x="231653" y="3441700"/>
                </a:lnTo>
                <a:lnTo>
                  <a:pt x="211720" y="3479800"/>
                </a:lnTo>
                <a:lnTo>
                  <a:pt x="192139" y="3517900"/>
                </a:lnTo>
                <a:lnTo>
                  <a:pt x="172910" y="3556000"/>
                </a:lnTo>
                <a:lnTo>
                  <a:pt x="154034" y="3594100"/>
                </a:lnTo>
                <a:lnTo>
                  <a:pt x="135510" y="3632200"/>
                </a:lnTo>
                <a:lnTo>
                  <a:pt x="117338" y="3657600"/>
                </a:lnTo>
                <a:lnTo>
                  <a:pt x="99518" y="3695700"/>
                </a:lnTo>
                <a:lnTo>
                  <a:pt x="82051" y="3733800"/>
                </a:lnTo>
                <a:lnTo>
                  <a:pt x="64936" y="3771900"/>
                </a:lnTo>
                <a:lnTo>
                  <a:pt x="48174" y="3810000"/>
                </a:lnTo>
                <a:lnTo>
                  <a:pt x="31763" y="3848100"/>
                </a:lnTo>
                <a:lnTo>
                  <a:pt x="15705" y="3886200"/>
                </a:lnTo>
                <a:lnTo>
                  <a:pt x="0" y="3924300"/>
                </a:lnTo>
                <a:lnTo>
                  <a:pt x="25509" y="3898900"/>
                </a:lnTo>
                <a:lnTo>
                  <a:pt x="51315" y="3860800"/>
                </a:lnTo>
                <a:lnTo>
                  <a:pt x="77416" y="3822700"/>
                </a:lnTo>
                <a:lnTo>
                  <a:pt x="103812" y="3797300"/>
                </a:lnTo>
                <a:lnTo>
                  <a:pt x="130504" y="3759200"/>
                </a:lnTo>
                <a:lnTo>
                  <a:pt x="157492" y="3733800"/>
                </a:lnTo>
                <a:lnTo>
                  <a:pt x="184776" y="3695700"/>
                </a:lnTo>
                <a:lnTo>
                  <a:pt x="212355" y="3657600"/>
                </a:lnTo>
                <a:lnTo>
                  <a:pt x="240229" y="3632200"/>
                </a:lnTo>
                <a:lnTo>
                  <a:pt x="268399" y="3594100"/>
                </a:lnTo>
                <a:lnTo>
                  <a:pt x="296865" y="3568700"/>
                </a:lnTo>
                <a:lnTo>
                  <a:pt x="325627" y="3530600"/>
                </a:lnTo>
                <a:lnTo>
                  <a:pt x="354684" y="3505200"/>
                </a:lnTo>
                <a:lnTo>
                  <a:pt x="384036" y="3467100"/>
                </a:lnTo>
                <a:lnTo>
                  <a:pt x="443628" y="3416300"/>
                </a:lnTo>
                <a:lnTo>
                  <a:pt x="473867" y="3378200"/>
                </a:lnTo>
                <a:lnTo>
                  <a:pt x="504402" y="3352800"/>
                </a:lnTo>
                <a:lnTo>
                  <a:pt x="535233" y="3314700"/>
                </a:lnTo>
                <a:lnTo>
                  <a:pt x="597781" y="3263900"/>
                </a:lnTo>
                <a:lnTo>
                  <a:pt x="629498" y="3225799"/>
                </a:lnTo>
                <a:lnTo>
                  <a:pt x="693820" y="3174999"/>
                </a:lnTo>
                <a:lnTo>
                  <a:pt x="726424" y="3149599"/>
                </a:lnTo>
                <a:lnTo>
                  <a:pt x="759324" y="3111499"/>
                </a:lnTo>
                <a:lnTo>
                  <a:pt x="859797" y="3035299"/>
                </a:lnTo>
                <a:lnTo>
                  <a:pt x="928257" y="2984499"/>
                </a:lnTo>
                <a:lnTo>
                  <a:pt x="962930" y="2946399"/>
                </a:lnTo>
                <a:lnTo>
                  <a:pt x="1068724" y="2870199"/>
                </a:lnTo>
                <a:lnTo>
                  <a:pt x="1177178" y="2793999"/>
                </a:lnTo>
                <a:lnTo>
                  <a:pt x="1288292" y="2717799"/>
                </a:lnTo>
                <a:lnTo>
                  <a:pt x="1402067" y="2641599"/>
                </a:lnTo>
                <a:lnTo>
                  <a:pt x="1440584" y="2616199"/>
                </a:lnTo>
                <a:lnTo>
                  <a:pt x="1479395" y="2603499"/>
                </a:lnTo>
                <a:lnTo>
                  <a:pt x="1637599" y="2501899"/>
                </a:lnTo>
                <a:lnTo>
                  <a:pt x="1677888" y="2489199"/>
                </a:lnTo>
                <a:lnTo>
                  <a:pt x="1800531" y="2412999"/>
                </a:lnTo>
                <a:lnTo>
                  <a:pt x="1842004" y="2400299"/>
                </a:lnTo>
                <a:lnTo>
                  <a:pt x="1925835" y="2349499"/>
                </a:lnTo>
                <a:lnTo>
                  <a:pt x="1968194" y="2336799"/>
                </a:lnTo>
                <a:lnTo>
                  <a:pt x="2053799" y="2285999"/>
                </a:lnTo>
                <a:lnTo>
                  <a:pt x="2097045" y="2273299"/>
                </a:lnTo>
                <a:lnTo>
                  <a:pt x="2140586" y="2247899"/>
                </a:lnTo>
                <a:lnTo>
                  <a:pt x="2184423" y="2235199"/>
                </a:lnTo>
                <a:lnTo>
                  <a:pt x="2228556" y="2209799"/>
                </a:lnTo>
                <a:lnTo>
                  <a:pt x="2272984" y="2197099"/>
                </a:lnTo>
                <a:lnTo>
                  <a:pt x="2317708" y="2171699"/>
                </a:lnTo>
                <a:lnTo>
                  <a:pt x="2362727" y="2158999"/>
                </a:lnTo>
                <a:lnTo>
                  <a:pt x="2408043" y="2133599"/>
                </a:lnTo>
                <a:lnTo>
                  <a:pt x="2453653" y="2120899"/>
                </a:lnTo>
                <a:lnTo>
                  <a:pt x="2499559" y="2095499"/>
                </a:lnTo>
                <a:lnTo>
                  <a:pt x="2592259" y="2070099"/>
                </a:lnTo>
                <a:lnTo>
                  <a:pt x="2639052" y="2044699"/>
                </a:lnTo>
                <a:lnTo>
                  <a:pt x="2733525" y="2019299"/>
                </a:lnTo>
                <a:lnTo>
                  <a:pt x="2781205" y="1993899"/>
                </a:lnTo>
                <a:lnTo>
                  <a:pt x="2877452" y="1968499"/>
                </a:lnTo>
                <a:lnTo>
                  <a:pt x="2926018" y="1943099"/>
                </a:lnTo>
                <a:lnTo>
                  <a:pt x="3123241" y="1892299"/>
                </a:lnTo>
                <a:lnTo>
                  <a:pt x="3173286" y="1866899"/>
                </a:lnTo>
                <a:lnTo>
                  <a:pt x="3959431" y="1676399"/>
                </a:lnTo>
                <a:lnTo>
                  <a:pt x="4069275" y="1650999"/>
                </a:lnTo>
                <a:lnTo>
                  <a:pt x="4124641" y="1650999"/>
                </a:lnTo>
                <a:lnTo>
                  <a:pt x="4292512" y="1612899"/>
                </a:lnTo>
                <a:lnTo>
                  <a:pt x="4349060" y="1612899"/>
                </a:lnTo>
                <a:lnTo>
                  <a:pt x="4520478" y="1574799"/>
                </a:lnTo>
                <a:lnTo>
                  <a:pt x="4578209" y="1574799"/>
                </a:lnTo>
                <a:lnTo>
                  <a:pt x="4694557" y="1549399"/>
                </a:lnTo>
                <a:lnTo>
                  <a:pt x="4753174" y="1549399"/>
                </a:lnTo>
                <a:lnTo>
                  <a:pt x="4812088" y="1536699"/>
                </a:lnTo>
                <a:lnTo>
                  <a:pt x="4871296" y="1536699"/>
                </a:lnTo>
                <a:lnTo>
                  <a:pt x="4990600" y="1511299"/>
                </a:lnTo>
                <a:lnTo>
                  <a:pt x="5050696" y="1511299"/>
                </a:lnTo>
                <a:lnTo>
                  <a:pt x="5111087" y="1498599"/>
                </a:lnTo>
                <a:lnTo>
                  <a:pt x="5171774" y="1498599"/>
                </a:lnTo>
                <a:lnTo>
                  <a:pt x="5232756" y="1485899"/>
                </a:lnTo>
                <a:lnTo>
                  <a:pt x="5294034" y="1485899"/>
                </a:lnTo>
                <a:lnTo>
                  <a:pt x="5355607" y="1473199"/>
                </a:lnTo>
                <a:lnTo>
                  <a:pt x="5815351" y="1473199"/>
                </a:lnTo>
                <a:lnTo>
                  <a:pt x="6289586" y="787400"/>
                </a:lnTo>
                <a:lnTo>
                  <a:pt x="5251361" y="0"/>
                </a:lnTo>
                <a:close/>
              </a:path>
              <a:path w="6289675" h="3924300">
                <a:moveTo>
                  <a:pt x="5815351" y="1473199"/>
                </a:moveTo>
                <a:lnTo>
                  <a:pt x="5417477" y="1473199"/>
                </a:lnTo>
                <a:lnTo>
                  <a:pt x="5472849" y="1968499"/>
                </a:lnTo>
                <a:lnTo>
                  <a:pt x="5815351" y="147319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927023" y="5134228"/>
            <a:ext cx="232829" cy="2327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3352419" y="3682365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188594" y="0"/>
                </a:moveTo>
                <a:lnTo>
                  <a:pt x="138465" y="6738"/>
                </a:lnTo>
                <a:lnTo>
                  <a:pt x="93415" y="25752"/>
                </a:lnTo>
                <a:lnTo>
                  <a:pt x="55244" y="55245"/>
                </a:lnTo>
                <a:lnTo>
                  <a:pt x="25752" y="93415"/>
                </a:lnTo>
                <a:lnTo>
                  <a:pt x="6738" y="138465"/>
                </a:lnTo>
                <a:lnTo>
                  <a:pt x="0" y="188595"/>
                </a:lnTo>
                <a:lnTo>
                  <a:pt x="6738" y="238778"/>
                </a:lnTo>
                <a:lnTo>
                  <a:pt x="25752" y="283863"/>
                </a:lnTo>
                <a:lnTo>
                  <a:pt x="55245" y="322056"/>
                </a:lnTo>
                <a:lnTo>
                  <a:pt x="93415" y="351559"/>
                </a:lnTo>
                <a:lnTo>
                  <a:pt x="138465" y="370578"/>
                </a:lnTo>
                <a:lnTo>
                  <a:pt x="188594" y="377317"/>
                </a:lnTo>
                <a:lnTo>
                  <a:pt x="238778" y="370578"/>
                </a:lnTo>
                <a:lnTo>
                  <a:pt x="283863" y="351559"/>
                </a:lnTo>
                <a:lnTo>
                  <a:pt x="322056" y="322056"/>
                </a:lnTo>
                <a:lnTo>
                  <a:pt x="351559" y="283863"/>
                </a:lnTo>
                <a:lnTo>
                  <a:pt x="370578" y="238778"/>
                </a:lnTo>
                <a:lnTo>
                  <a:pt x="377316" y="188595"/>
                </a:lnTo>
                <a:lnTo>
                  <a:pt x="370578" y="138465"/>
                </a:lnTo>
                <a:lnTo>
                  <a:pt x="351559" y="93415"/>
                </a:lnTo>
                <a:lnTo>
                  <a:pt x="322056" y="55245"/>
                </a:lnTo>
                <a:lnTo>
                  <a:pt x="283863" y="25752"/>
                </a:lnTo>
                <a:lnTo>
                  <a:pt x="238778" y="6738"/>
                </a:lnTo>
                <a:lnTo>
                  <a:pt x="188594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/>
          <p:cNvSpPr/>
          <p:nvPr/>
        </p:nvSpPr>
        <p:spPr>
          <a:xfrm>
            <a:off x="3352419" y="3682365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0" y="188595"/>
                </a:moveTo>
                <a:lnTo>
                  <a:pt x="6738" y="138465"/>
                </a:lnTo>
                <a:lnTo>
                  <a:pt x="25752" y="93415"/>
                </a:lnTo>
                <a:lnTo>
                  <a:pt x="55244" y="55245"/>
                </a:lnTo>
                <a:lnTo>
                  <a:pt x="93415" y="25752"/>
                </a:lnTo>
                <a:lnTo>
                  <a:pt x="138465" y="6738"/>
                </a:lnTo>
                <a:lnTo>
                  <a:pt x="188594" y="0"/>
                </a:lnTo>
                <a:lnTo>
                  <a:pt x="238778" y="6738"/>
                </a:lnTo>
                <a:lnTo>
                  <a:pt x="283863" y="25752"/>
                </a:lnTo>
                <a:lnTo>
                  <a:pt x="322056" y="55245"/>
                </a:lnTo>
                <a:lnTo>
                  <a:pt x="351559" y="93415"/>
                </a:lnTo>
                <a:lnTo>
                  <a:pt x="370578" y="138465"/>
                </a:lnTo>
                <a:lnTo>
                  <a:pt x="377316" y="188595"/>
                </a:lnTo>
                <a:lnTo>
                  <a:pt x="370578" y="238778"/>
                </a:lnTo>
                <a:lnTo>
                  <a:pt x="351559" y="283863"/>
                </a:lnTo>
                <a:lnTo>
                  <a:pt x="322056" y="322056"/>
                </a:lnTo>
                <a:lnTo>
                  <a:pt x="283863" y="351559"/>
                </a:lnTo>
                <a:lnTo>
                  <a:pt x="238778" y="370578"/>
                </a:lnTo>
                <a:lnTo>
                  <a:pt x="188594" y="377317"/>
                </a:lnTo>
                <a:lnTo>
                  <a:pt x="138465" y="370578"/>
                </a:lnTo>
                <a:lnTo>
                  <a:pt x="93415" y="351559"/>
                </a:lnTo>
                <a:lnTo>
                  <a:pt x="55245" y="322056"/>
                </a:lnTo>
                <a:lnTo>
                  <a:pt x="25752" y="283863"/>
                </a:lnTo>
                <a:lnTo>
                  <a:pt x="6738" y="238778"/>
                </a:lnTo>
                <a:lnTo>
                  <a:pt x="0" y="18859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352550" y="4002785"/>
            <a:ext cx="4536440" cy="1301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237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Realisasi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2018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Realisasi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2017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1"/>
          <p:cNvSpPr/>
          <p:nvPr/>
        </p:nvSpPr>
        <p:spPr>
          <a:xfrm>
            <a:off x="6381496" y="2456814"/>
            <a:ext cx="2824480" cy="1424940"/>
          </a:xfrm>
          <a:custGeom>
            <a:avLst/>
            <a:gdLst/>
            <a:ahLst/>
            <a:cxnLst/>
            <a:rect l="l" t="t" r="r" b="b"/>
            <a:pathLst>
              <a:path w="2824479" h="1424939">
                <a:moveTo>
                  <a:pt x="2111629" y="0"/>
                </a:moveTo>
                <a:lnTo>
                  <a:pt x="0" y="0"/>
                </a:lnTo>
                <a:lnTo>
                  <a:pt x="712470" y="712470"/>
                </a:lnTo>
                <a:lnTo>
                  <a:pt x="0" y="1424940"/>
                </a:lnTo>
                <a:lnTo>
                  <a:pt x="2111629" y="1424940"/>
                </a:lnTo>
                <a:lnTo>
                  <a:pt x="2824099" y="712470"/>
                </a:lnTo>
                <a:lnTo>
                  <a:pt x="211162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/>
          <p:cNvSpPr/>
          <p:nvPr/>
        </p:nvSpPr>
        <p:spPr>
          <a:xfrm>
            <a:off x="6381496" y="2456814"/>
            <a:ext cx="2824480" cy="1424940"/>
          </a:xfrm>
          <a:custGeom>
            <a:avLst/>
            <a:gdLst/>
            <a:ahLst/>
            <a:cxnLst/>
            <a:rect l="l" t="t" r="r" b="b"/>
            <a:pathLst>
              <a:path w="2824479" h="1424939">
                <a:moveTo>
                  <a:pt x="0" y="0"/>
                </a:moveTo>
                <a:lnTo>
                  <a:pt x="2111629" y="0"/>
                </a:lnTo>
                <a:lnTo>
                  <a:pt x="2824099" y="712470"/>
                </a:lnTo>
                <a:lnTo>
                  <a:pt x="2111629" y="1424940"/>
                </a:lnTo>
                <a:lnTo>
                  <a:pt x="0" y="1424940"/>
                </a:lnTo>
                <a:lnTo>
                  <a:pt x="712470" y="71247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/>
          <p:cNvSpPr txBox="1"/>
          <p:nvPr/>
        </p:nvSpPr>
        <p:spPr>
          <a:xfrm>
            <a:off x="7160514" y="2828670"/>
            <a:ext cx="1315720" cy="610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98145" marR="5080" indent="-386080">
              <a:lnSpc>
                <a:spcPts val="2200"/>
              </a:lnSpc>
              <a:spcBef>
                <a:spcPts val="340"/>
              </a:spcBef>
            </a:pPr>
            <a:r>
              <a:rPr sz="2000" b="1" spc="-40" dirty="0">
                <a:latin typeface="Calibri"/>
                <a:cs typeface="Calibri"/>
              </a:rPr>
              <a:t>Target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PNBP  2019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4"/>
          <p:cNvSpPr/>
          <p:nvPr/>
        </p:nvSpPr>
        <p:spPr>
          <a:xfrm>
            <a:off x="8875776" y="2456814"/>
            <a:ext cx="2796540" cy="1424940"/>
          </a:xfrm>
          <a:custGeom>
            <a:avLst/>
            <a:gdLst/>
            <a:ahLst/>
            <a:cxnLst/>
            <a:rect l="l" t="t" r="r" b="b"/>
            <a:pathLst>
              <a:path w="2796540" h="1424939">
                <a:moveTo>
                  <a:pt x="2083816" y="0"/>
                </a:moveTo>
                <a:lnTo>
                  <a:pt x="0" y="0"/>
                </a:lnTo>
                <a:lnTo>
                  <a:pt x="712470" y="712470"/>
                </a:lnTo>
                <a:lnTo>
                  <a:pt x="0" y="1424940"/>
                </a:lnTo>
                <a:lnTo>
                  <a:pt x="2083816" y="1424940"/>
                </a:lnTo>
                <a:lnTo>
                  <a:pt x="2796285" y="712470"/>
                </a:lnTo>
                <a:lnTo>
                  <a:pt x="20838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/>
          <p:cNvSpPr/>
          <p:nvPr/>
        </p:nvSpPr>
        <p:spPr>
          <a:xfrm>
            <a:off x="8875776" y="2456814"/>
            <a:ext cx="2796540" cy="1424940"/>
          </a:xfrm>
          <a:custGeom>
            <a:avLst/>
            <a:gdLst/>
            <a:ahLst/>
            <a:cxnLst/>
            <a:rect l="l" t="t" r="r" b="b"/>
            <a:pathLst>
              <a:path w="2796540" h="1424939">
                <a:moveTo>
                  <a:pt x="0" y="0"/>
                </a:moveTo>
                <a:lnTo>
                  <a:pt x="2083816" y="0"/>
                </a:lnTo>
                <a:lnTo>
                  <a:pt x="2796285" y="712470"/>
                </a:lnTo>
                <a:lnTo>
                  <a:pt x="2083816" y="1424940"/>
                </a:lnTo>
                <a:lnTo>
                  <a:pt x="0" y="1424940"/>
                </a:lnTo>
                <a:lnTo>
                  <a:pt x="712470" y="71247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/>
          <p:cNvSpPr txBox="1"/>
          <p:nvPr/>
        </p:nvSpPr>
        <p:spPr>
          <a:xfrm>
            <a:off x="9711690" y="2833827"/>
            <a:ext cx="1181100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b="1" spc="-40" dirty="0">
                <a:latin typeface="Calibri"/>
                <a:cs typeface="Calibri"/>
              </a:rPr>
              <a:t>Target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b="1" spc="-5" dirty="0">
                <a:latin typeface="Calibri"/>
                <a:cs typeface="Calibri"/>
              </a:rPr>
              <a:t>PNBP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2020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3_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2026</Words>
  <Application>Microsoft Office PowerPoint</Application>
  <PresentationFormat>Custom</PresentationFormat>
  <Paragraphs>1057</Paragraphs>
  <Slides>37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Berlin</vt:lpstr>
      <vt:lpstr>1_Berlin</vt:lpstr>
      <vt:lpstr>2_Berlin</vt:lpstr>
      <vt:lpstr>3_Berlin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Realisasi Penerimaan PNBP TA 2018</vt:lpstr>
      <vt:lpstr>Slide 12</vt:lpstr>
      <vt:lpstr>USULAN TARGET PNBP TA. 2020</vt:lpstr>
      <vt:lpstr>20% dari APBN</vt:lpstr>
      <vt:lpstr>Slide 15</vt:lpstr>
      <vt:lpstr>KEBIJAKAN KEMENRISTEKDIKTI :</vt:lpstr>
      <vt:lpstr>TARGET PNBP UNDIKSHA TA. 2020 SETELAH PEMBAHASAN</vt:lpstr>
      <vt:lpstr>Slide 18</vt:lpstr>
      <vt:lpstr>Slide 19</vt:lpstr>
      <vt:lpstr>Slide 20</vt:lpstr>
      <vt:lpstr>Slide 21</vt:lpstr>
      <vt:lpstr>Key findings/results</vt:lpstr>
      <vt:lpstr>First research area</vt:lpstr>
      <vt:lpstr>Supporting content</vt:lpstr>
      <vt:lpstr>Supporting content</vt:lpstr>
      <vt:lpstr>Data observations</vt:lpstr>
      <vt:lpstr>Second Research Area</vt:lpstr>
      <vt:lpstr>Supporting content</vt:lpstr>
      <vt:lpstr>Supporting content</vt:lpstr>
      <vt:lpstr>Supporting content</vt:lpstr>
      <vt:lpstr>Third research area</vt:lpstr>
      <vt:lpstr>Supporting content</vt:lpstr>
      <vt:lpstr>Data observations</vt:lpstr>
      <vt:lpstr>Data Observations</vt:lpstr>
      <vt:lpstr>Project Summary</vt:lpstr>
      <vt:lpstr>Conclusion</vt:lpstr>
      <vt:lpstr>Appendix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user</dc:creator>
  <cp:lastModifiedBy>user</cp:lastModifiedBy>
  <cp:revision>106</cp:revision>
  <dcterms:created xsi:type="dcterms:W3CDTF">2014-04-17T23:07:25Z</dcterms:created>
  <dcterms:modified xsi:type="dcterms:W3CDTF">2018-12-06T12:04:01Z</dcterms:modified>
</cp:coreProperties>
</file>