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303" r:id="rId3"/>
    <p:sldId id="284" r:id="rId4"/>
    <p:sldId id="296" r:id="rId5"/>
    <p:sldId id="286" r:id="rId6"/>
    <p:sldId id="287" r:id="rId7"/>
    <p:sldId id="282" r:id="rId8"/>
    <p:sldId id="281" r:id="rId9"/>
    <p:sldId id="289" r:id="rId10"/>
    <p:sldId id="292" r:id="rId11"/>
    <p:sldId id="291" r:id="rId12"/>
    <p:sldId id="294" r:id="rId13"/>
    <p:sldId id="304" r:id="rId14"/>
    <p:sldId id="305" r:id="rId15"/>
    <p:sldId id="293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75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3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004789-5484-419A-B49C-2B95113240C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D20002-ECD6-47FA-B9BB-DCC67293956A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1600" b="1" dirty="0" err="1">
              <a:solidFill>
                <a:schemeClr val="tx1"/>
              </a:solidFill>
            </a:rPr>
            <a:t>Pemanfaatan</a:t>
          </a:r>
          <a:r>
            <a:rPr lang="en-US" sz="1600" b="1" dirty="0">
              <a:solidFill>
                <a:schemeClr val="tx1"/>
              </a:solidFill>
            </a:rPr>
            <a:t> BMN</a:t>
          </a:r>
        </a:p>
      </dgm:t>
    </dgm:pt>
    <dgm:pt modelId="{B9FB0569-2952-4DF4-BF8F-2CBCB06D89C4}" type="parTrans" cxnId="{FA694EBC-B1B6-4458-94B6-1BE43BA240C2}">
      <dgm:prSet/>
      <dgm:spPr/>
      <dgm:t>
        <a:bodyPr/>
        <a:lstStyle/>
        <a:p>
          <a:endParaRPr lang="en-US"/>
        </a:p>
      </dgm:t>
    </dgm:pt>
    <dgm:pt modelId="{6F4DF9DA-CB70-4109-9122-B5E2C58DAD91}" type="sibTrans" cxnId="{FA694EBC-B1B6-4458-94B6-1BE43BA240C2}">
      <dgm:prSet/>
      <dgm:spPr/>
      <dgm:t>
        <a:bodyPr/>
        <a:lstStyle/>
        <a:p>
          <a:endParaRPr lang="en-US"/>
        </a:p>
      </dgm:t>
    </dgm:pt>
    <dgm:pt modelId="{0D9AC8E5-8DF6-40EB-BC68-198616BD781A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1600" b="1" dirty="0" err="1">
              <a:solidFill>
                <a:schemeClr val="tx1"/>
              </a:solidFill>
            </a:rPr>
            <a:t>Pemindahtanganan</a:t>
          </a:r>
          <a:r>
            <a:rPr lang="en-US" sz="1600" b="1" dirty="0">
              <a:solidFill>
                <a:schemeClr val="tx1"/>
              </a:solidFill>
            </a:rPr>
            <a:t> BMN</a:t>
          </a:r>
        </a:p>
      </dgm:t>
    </dgm:pt>
    <dgm:pt modelId="{A3A0734F-99BF-4A83-80CB-8867B63A10A5}" type="parTrans" cxnId="{D4EF4D51-1198-4BBE-9A2A-1967BC8A6406}">
      <dgm:prSet/>
      <dgm:spPr/>
      <dgm:t>
        <a:bodyPr/>
        <a:lstStyle/>
        <a:p>
          <a:endParaRPr lang="en-US"/>
        </a:p>
      </dgm:t>
    </dgm:pt>
    <dgm:pt modelId="{5433E972-4FD3-4A79-98B5-96EE677D4ECA}" type="sibTrans" cxnId="{D4EF4D51-1198-4BBE-9A2A-1967BC8A6406}">
      <dgm:prSet/>
      <dgm:spPr/>
      <dgm:t>
        <a:bodyPr/>
        <a:lstStyle/>
        <a:p>
          <a:endParaRPr lang="en-US"/>
        </a:p>
      </dgm:t>
    </dgm:pt>
    <dgm:pt modelId="{A370CA6C-96E0-4911-A59D-D6062AB33696}">
      <dgm:prSet phldrT="[Text]" custT="1"/>
      <dgm:spPr>
        <a:solidFill>
          <a:srgbClr val="EB7586"/>
        </a:solidFill>
      </dgm:spPr>
      <dgm:t>
        <a:bodyPr/>
        <a:lstStyle/>
        <a:p>
          <a:r>
            <a:rPr lang="en-US" sz="1600" b="1" dirty="0" err="1">
              <a:solidFill>
                <a:schemeClr val="tx1"/>
              </a:solidFill>
            </a:rPr>
            <a:t>Diserahkan</a:t>
          </a:r>
          <a:r>
            <a:rPr lang="en-US" sz="1600" b="1" dirty="0">
              <a:solidFill>
                <a:schemeClr val="tx1"/>
              </a:solidFill>
            </a:rPr>
            <a:t> </a:t>
          </a:r>
          <a:r>
            <a:rPr lang="en-US" sz="1600" b="1" dirty="0" err="1">
              <a:solidFill>
                <a:schemeClr val="tx1"/>
              </a:solidFill>
            </a:rPr>
            <a:t>ke</a:t>
          </a:r>
          <a:r>
            <a:rPr lang="en-US" sz="1600" b="1" dirty="0">
              <a:solidFill>
                <a:schemeClr val="tx1"/>
              </a:solidFill>
            </a:rPr>
            <a:t> </a:t>
          </a:r>
          <a:r>
            <a:rPr lang="en-US" sz="1600" b="1" dirty="0" err="1">
              <a:solidFill>
                <a:schemeClr val="tx1"/>
              </a:solidFill>
            </a:rPr>
            <a:t>pengelola</a:t>
          </a:r>
          <a:r>
            <a:rPr lang="en-US" sz="1600" b="1" dirty="0">
              <a:solidFill>
                <a:schemeClr val="tx1"/>
              </a:solidFill>
            </a:rPr>
            <a:t> </a:t>
          </a:r>
          <a:r>
            <a:rPr lang="en-US" sz="1600" b="1" dirty="0" err="1">
              <a:solidFill>
                <a:schemeClr val="tx1"/>
              </a:solidFill>
            </a:rPr>
            <a:t>Barang</a:t>
          </a:r>
          <a:r>
            <a:rPr lang="en-US" sz="1600" b="1" dirty="0">
              <a:solidFill>
                <a:schemeClr val="tx1"/>
              </a:solidFill>
            </a:rPr>
            <a:t> (</a:t>
          </a:r>
          <a:r>
            <a:rPr lang="en-US" sz="1600" b="1" dirty="0" err="1">
              <a:solidFill>
                <a:schemeClr val="tx1"/>
              </a:solidFill>
            </a:rPr>
            <a:t>Mekanisme</a:t>
          </a:r>
          <a:r>
            <a:rPr lang="en-US" sz="1600" b="1" dirty="0">
              <a:solidFill>
                <a:schemeClr val="tx1"/>
              </a:solidFill>
            </a:rPr>
            <a:t> BMN </a:t>
          </a:r>
          <a:r>
            <a:rPr lang="en-US" sz="1600" b="1" i="1" dirty="0">
              <a:solidFill>
                <a:schemeClr val="tx1"/>
              </a:solidFill>
            </a:rPr>
            <a:t>Idle</a:t>
          </a:r>
          <a:r>
            <a:rPr lang="en-US" sz="1600" b="1" dirty="0">
              <a:solidFill>
                <a:schemeClr val="tx1"/>
              </a:solidFill>
            </a:rPr>
            <a:t>)</a:t>
          </a:r>
        </a:p>
      </dgm:t>
    </dgm:pt>
    <dgm:pt modelId="{E2B0FF0D-0EC3-4A92-A6CC-2A9F6112E3F2}" type="parTrans" cxnId="{D6171822-AECD-45D3-8163-7CDA3C0EA43B}">
      <dgm:prSet/>
      <dgm:spPr/>
      <dgm:t>
        <a:bodyPr/>
        <a:lstStyle/>
        <a:p>
          <a:endParaRPr lang="en-US"/>
        </a:p>
      </dgm:t>
    </dgm:pt>
    <dgm:pt modelId="{B1048F0D-479A-43F0-8E87-F5F63D55F544}" type="sibTrans" cxnId="{D6171822-AECD-45D3-8163-7CDA3C0EA43B}">
      <dgm:prSet/>
      <dgm:spPr/>
      <dgm:t>
        <a:bodyPr/>
        <a:lstStyle/>
        <a:p>
          <a:endParaRPr lang="en-US"/>
        </a:p>
      </dgm:t>
    </dgm:pt>
    <dgm:pt modelId="{7D426EA1-FCBB-4BD3-BCD7-C04D8B0013FF}" type="pres">
      <dgm:prSet presAssocID="{C4004789-5484-419A-B49C-2B95113240C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AU"/>
        </a:p>
      </dgm:t>
    </dgm:pt>
    <dgm:pt modelId="{A9BDADC9-3680-4EC3-AB94-CF1DD864747D}" type="pres">
      <dgm:prSet presAssocID="{C4004789-5484-419A-B49C-2B95113240CA}" presName="Name1" presStyleCnt="0"/>
      <dgm:spPr/>
    </dgm:pt>
    <dgm:pt modelId="{0F0BE392-6498-41A0-A5C0-CEE125FC48F2}" type="pres">
      <dgm:prSet presAssocID="{C4004789-5484-419A-B49C-2B95113240CA}" presName="cycle" presStyleCnt="0"/>
      <dgm:spPr/>
    </dgm:pt>
    <dgm:pt modelId="{0E1217E8-D9EC-4099-8312-E87A16A690D5}" type="pres">
      <dgm:prSet presAssocID="{C4004789-5484-419A-B49C-2B95113240CA}" presName="srcNode" presStyleLbl="node1" presStyleIdx="0" presStyleCnt="3"/>
      <dgm:spPr/>
    </dgm:pt>
    <dgm:pt modelId="{9B9BB8C0-2ADF-4761-BCC1-CEDC341C1692}" type="pres">
      <dgm:prSet presAssocID="{C4004789-5484-419A-B49C-2B95113240CA}" presName="conn" presStyleLbl="parChTrans1D2" presStyleIdx="0" presStyleCnt="1"/>
      <dgm:spPr/>
      <dgm:t>
        <a:bodyPr/>
        <a:lstStyle/>
        <a:p>
          <a:endParaRPr lang="en-AU"/>
        </a:p>
      </dgm:t>
    </dgm:pt>
    <dgm:pt modelId="{7E8B5B62-757D-45B1-842D-ADCADA14D2BB}" type="pres">
      <dgm:prSet presAssocID="{C4004789-5484-419A-B49C-2B95113240CA}" presName="extraNode" presStyleLbl="node1" presStyleIdx="0" presStyleCnt="3"/>
      <dgm:spPr/>
    </dgm:pt>
    <dgm:pt modelId="{29E68C53-30E7-4F75-A7FC-19491C30FAB6}" type="pres">
      <dgm:prSet presAssocID="{C4004789-5484-419A-B49C-2B95113240CA}" presName="dstNode" presStyleLbl="node1" presStyleIdx="0" presStyleCnt="3"/>
      <dgm:spPr/>
    </dgm:pt>
    <dgm:pt modelId="{1C7F7D28-DD2F-4DAD-8E40-1455200CA20B}" type="pres">
      <dgm:prSet presAssocID="{71D20002-ECD6-47FA-B9BB-DCC67293956A}" presName="text_1" presStyleLbl="node1" presStyleIdx="0" presStyleCnt="3" custLinFactNeighborX="3065" custLinFactNeighborY="-407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C2D7F31-F027-4344-9D6F-4837186A2049}" type="pres">
      <dgm:prSet presAssocID="{71D20002-ECD6-47FA-B9BB-DCC67293956A}" presName="accent_1" presStyleCnt="0"/>
      <dgm:spPr/>
    </dgm:pt>
    <dgm:pt modelId="{7AE653B6-88C4-4777-87CE-4EAFE16CE637}" type="pres">
      <dgm:prSet presAssocID="{71D20002-ECD6-47FA-B9BB-DCC67293956A}" presName="accentRepeatNode" presStyleLbl="solidFgAcc1" presStyleIdx="0" presStyleCnt="3"/>
      <dgm:spPr/>
    </dgm:pt>
    <dgm:pt modelId="{DAA60032-1B27-4B78-8F46-419D7DD7FE10}" type="pres">
      <dgm:prSet presAssocID="{0D9AC8E5-8DF6-40EB-BC68-198616BD781A}" presName="text_2" presStyleLbl="node1" presStyleIdx="1" presStyleCnt="3" custLinFactNeighborX="3209" custLinFactNeighborY="-407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AE46B3B-8324-49D8-B4CD-037B21AC3573}" type="pres">
      <dgm:prSet presAssocID="{0D9AC8E5-8DF6-40EB-BC68-198616BD781A}" presName="accent_2" presStyleCnt="0"/>
      <dgm:spPr/>
    </dgm:pt>
    <dgm:pt modelId="{4D6F51B6-98FB-4406-B6AB-4692E5F7EA3F}" type="pres">
      <dgm:prSet presAssocID="{0D9AC8E5-8DF6-40EB-BC68-198616BD781A}" presName="accentRepeatNode" presStyleLbl="solidFgAcc1" presStyleIdx="1" presStyleCnt="3"/>
      <dgm:spPr/>
    </dgm:pt>
    <dgm:pt modelId="{EAAD8FC6-447E-44DA-BDB8-874E092330A1}" type="pres">
      <dgm:prSet presAssocID="{A370CA6C-96E0-4911-A59D-D6062AB33696}" presName="text_3" presStyleLbl="node1" presStyleIdx="2" presStyleCnt="3" custLinFactNeighborX="3065" custLinFactNeighborY="-407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23AC13A-0E04-4A66-9D82-DE0C9460BA5B}" type="pres">
      <dgm:prSet presAssocID="{A370CA6C-96E0-4911-A59D-D6062AB33696}" presName="accent_3" presStyleCnt="0"/>
      <dgm:spPr/>
    </dgm:pt>
    <dgm:pt modelId="{8765D879-2F7E-4FBD-80F9-BB6FC6AF9178}" type="pres">
      <dgm:prSet presAssocID="{A370CA6C-96E0-4911-A59D-D6062AB33696}" presName="accentRepeatNode" presStyleLbl="solidFgAcc1" presStyleIdx="2" presStyleCnt="3"/>
      <dgm:spPr/>
    </dgm:pt>
  </dgm:ptLst>
  <dgm:cxnLst>
    <dgm:cxn modelId="{756B28F4-D7C4-42D9-9D7B-D68DC0925DA2}" type="presOf" srcId="{C4004789-5484-419A-B49C-2B95113240CA}" destId="{7D426EA1-FCBB-4BD3-BCD7-C04D8B0013FF}" srcOrd="0" destOrd="0" presId="urn:microsoft.com/office/officeart/2008/layout/VerticalCurvedList"/>
    <dgm:cxn modelId="{FA694EBC-B1B6-4458-94B6-1BE43BA240C2}" srcId="{C4004789-5484-419A-B49C-2B95113240CA}" destId="{71D20002-ECD6-47FA-B9BB-DCC67293956A}" srcOrd="0" destOrd="0" parTransId="{B9FB0569-2952-4DF4-BF8F-2CBCB06D89C4}" sibTransId="{6F4DF9DA-CB70-4109-9122-B5E2C58DAD91}"/>
    <dgm:cxn modelId="{D6171822-AECD-45D3-8163-7CDA3C0EA43B}" srcId="{C4004789-5484-419A-B49C-2B95113240CA}" destId="{A370CA6C-96E0-4911-A59D-D6062AB33696}" srcOrd="2" destOrd="0" parTransId="{E2B0FF0D-0EC3-4A92-A6CC-2A9F6112E3F2}" sibTransId="{B1048F0D-479A-43F0-8E87-F5F63D55F544}"/>
    <dgm:cxn modelId="{589FC74E-D96D-45E9-8761-FF8D774150E3}" type="presOf" srcId="{6F4DF9DA-CB70-4109-9122-B5E2C58DAD91}" destId="{9B9BB8C0-2ADF-4761-BCC1-CEDC341C1692}" srcOrd="0" destOrd="0" presId="urn:microsoft.com/office/officeart/2008/layout/VerticalCurvedList"/>
    <dgm:cxn modelId="{564EC7CF-4A6B-4778-ABDF-B643FEE3E763}" type="presOf" srcId="{0D9AC8E5-8DF6-40EB-BC68-198616BD781A}" destId="{DAA60032-1B27-4B78-8F46-419D7DD7FE10}" srcOrd="0" destOrd="0" presId="urn:microsoft.com/office/officeart/2008/layout/VerticalCurvedList"/>
    <dgm:cxn modelId="{8587C613-0A05-4C62-B3C4-985BECF8AC60}" type="presOf" srcId="{71D20002-ECD6-47FA-B9BB-DCC67293956A}" destId="{1C7F7D28-DD2F-4DAD-8E40-1455200CA20B}" srcOrd="0" destOrd="0" presId="urn:microsoft.com/office/officeart/2008/layout/VerticalCurvedList"/>
    <dgm:cxn modelId="{D4EF4D51-1198-4BBE-9A2A-1967BC8A6406}" srcId="{C4004789-5484-419A-B49C-2B95113240CA}" destId="{0D9AC8E5-8DF6-40EB-BC68-198616BD781A}" srcOrd="1" destOrd="0" parTransId="{A3A0734F-99BF-4A83-80CB-8867B63A10A5}" sibTransId="{5433E972-4FD3-4A79-98B5-96EE677D4ECA}"/>
    <dgm:cxn modelId="{F9A870A6-2746-4253-B2C8-09A9F46F691A}" type="presOf" srcId="{A370CA6C-96E0-4911-A59D-D6062AB33696}" destId="{EAAD8FC6-447E-44DA-BDB8-874E092330A1}" srcOrd="0" destOrd="0" presId="urn:microsoft.com/office/officeart/2008/layout/VerticalCurvedList"/>
    <dgm:cxn modelId="{CD69B9C7-7C15-40D0-AC36-88999A38A1CD}" type="presParOf" srcId="{7D426EA1-FCBB-4BD3-BCD7-C04D8B0013FF}" destId="{A9BDADC9-3680-4EC3-AB94-CF1DD864747D}" srcOrd="0" destOrd="0" presId="urn:microsoft.com/office/officeart/2008/layout/VerticalCurvedList"/>
    <dgm:cxn modelId="{70E70899-C93A-453F-88FB-D6F5317FBE2A}" type="presParOf" srcId="{A9BDADC9-3680-4EC3-AB94-CF1DD864747D}" destId="{0F0BE392-6498-41A0-A5C0-CEE125FC48F2}" srcOrd="0" destOrd="0" presId="urn:microsoft.com/office/officeart/2008/layout/VerticalCurvedList"/>
    <dgm:cxn modelId="{5E082AE0-2286-48EE-B533-1675617ED5DF}" type="presParOf" srcId="{0F0BE392-6498-41A0-A5C0-CEE125FC48F2}" destId="{0E1217E8-D9EC-4099-8312-E87A16A690D5}" srcOrd="0" destOrd="0" presId="urn:microsoft.com/office/officeart/2008/layout/VerticalCurvedList"/>
    <dgm:cxn modelId="{57C62E2C-3CA7-4C87-8001-EA172171429C}" type="presParOf" srcId="{0F0BE392-6498-41A0-A5C0-CEE125FC48F2}" destId="{9B9BB8C0-2ADF-4761-BCC1-CEDC341C1692}" srcOrd="1" destOrd="0" presId="urn:microsoft.com/office/officeart/2008/layout/VerticalCurvedList"/>
    <dgm:cxn modelId="{A11A4264-6FAB-4AB2-9AF2-EB768D688625}" type="presParOf" srcId="{0F0BE392-6498-41A0-A5C0-CEE125FC48F2}" destId="{7E8B5B62-757D-45B1-842D-ADCADA14D2BB}" srcOrd="2" destOrd="0" presId="urn:microsoft.com/office/officeart/2008/layout/VerticalCurvedList"/>
    <dgm:cxn modelId="{2F54998B-FA74-48EF-9BD0-7560B2D2CBD2}" type="presParOf" srcId="{0F0BE392-6498-41A0-A5C0-CEE125FC48F2}" destId="{29E68C53-30E7-4F75-A7FC-19491C30FAB6}" srcOrd="3" destOrd="0" presId="urn:microsoft.com/office/officeart/2008/layout/VerticalCurvedList"/>
    <dgm:cxn modelId="{AB420676-FE19-4E88-87B7-F2731E45EDB8}" type="presParOf" srcId="{A9BDADC9-3680-4EC3-AB94-CF1DD864747D}" destId="{1C7F7D28-DD2F-4DAD-8E40-1455200CA20B}" srcOrd="1" destOrd="0" presId="urn:microsoft.com/office/officeart/2008/layout/VerticalCurvedList"/>
    <dgm:cxn modelId="{B9A249D3-4326-4A8E-ABB9-39FA37F985F8}" type="presParOf" srcId="{A9BDADC9-3680-4EC3-AB94-CF1DD864747D}" destId="{EC2D7F31-F027-4344-9D6F-4837186A2049}" srcOrd="2" destOrd="0" presId="urn:microsoft.com/office/officeart/2008/layout/VerticalCurvedList"/>
    <dgm:cxn modelId="{6C8327D9-7C99-4F71-909B-A87D30C322A9}" type="presParOf" srcId="{EC2D7F31-F027-4344-9D6F-4837186A2049}" destId="{7AE653B6-88C4-4777-87CE-4EAFE16CE637}" srcOrd="0" destOrd="0" presId="urn:microsoft.com/office/officeart/2008/layout/VerticalCurvedList"/>
    <dgm:cxn modelId="{7C3D18CA-9881-4676-940A-BD9DEA9017A0}" type="presParOf" srcId="{A9BDADC9-3680-4EC3-AB94-CF1DD864747D}" destId="{DAA60032-1B27-4B78-8F46-419D7DD7FE10}" srcOrd="3" destOrd="0" presId="urn:microsoft.com/office/officeart/2008/layout/VerticalCurvedList"/>
    <dgm:cxn modelId="{AF8FFBCD-91FD-4F14-8E05-16F19AFA57D3}" type="presParOf" srcId="{A9BDADC9-3680-4EC3-AB94-CF1DD864747D}" destId="{4AE46B3B-8324-49D8-B4CD-037B21AC3573}" srcOrd="4" destOrd="0" presId="urn:microsoft.com/office/officeart/2008/layout/VerticalCurvedList"/>
    <dgm:cxn modelId="{F1FBAE59-D4F2-4924-9E61-ECD9BC7CAB2A}" type="presParOf" srcId="{4AE46B3B-8324-49D8-B4CD-037B21AC3573}" destId="{4D6F51B6-98FB-4406-B6AB-4692E5F7EA3F}" srcOrd="0" destOrd="0" presId="urn:microsoft.com/office/officeart/2008/layout/VerticalCurvedList"/>
    <dgm:cxn modelId="{8995245A-AD24-4D87-B54C-B9644A1E1638}" type="presParOf" srcId="{A9BDADC9-3680-4EC3-AB94-CF1DD864747D}" destId="{EAAD8FC6-447E-44DA-BDB8-874E092330A1}" srcOrd="5" destOrd="0" presId="urn:microsoft.com/office/officeart/2008/layout/VerticalCurvedList"/>
    <dgm:cxn modelId="{D4C72397-2AD2-4A2E-98E7-CF6B5AE3B75D}" type="presParOf" srcId="{A9BDADC9-3680-4EC3-AB94-CF1DD864747D}" destId="{923AC13A-0E04-4A66-9D82-DE0C9460BA5B}" srcOrd="6" destOrd="0" presId="urn:microsoft.com/office/officeart/2008/layout/VerticalCurvedList"/>
    <dgm:cxn modelId="{BDDB5CAA-3D5E-4A6C-A503-66170DB656F8}" type="presParOf" srcId="{923AC13A-0E04-4A66-9D82-DE0C9460BA5B}" destId="{8765D879-2F7E-4FBD-80F9-BB6FC6AF917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F0A2D5-3A39-42AB-8CAD-D4EF18669A28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FB6E90-224D-47E9-83F9-A4886A571DAA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b="1" dirty="0" err="1">
              <a:solidFill>
                <a:schemeClr val="tx1"/>
              </a:solidFill>
            </a:rPr>
            <a:t>Pemanfaatan</a:t>
          </a:r>
          <a:r>
            <a:rPr lang="en-US" b="1" dirty="0">
              <a:solidFill>
                <a:schemeClr val="tx1"/>
              </a:solidFill>
            </a:rPr>
            <a:t> BMN</a:t>
          </a:r>
        </a:p>
      </dgm:t>
    </dgm:pt>
    <dgm:pt modelId="{B3767712-3A5B-4428-A782-CB47A2EE57A8}" type="parTrans" cxnId="{FFFAD878-72AD-46C5-8ADC-698061D71702}">
      <dgm:prSet/>
      <dgm:spPr/>
      <dgm:t>
        <a:bodyPr/>
        <a:lstStyle/>
        <a:p>
          <a:endParaRPr lang="en-US"/>
        </a:p>
      </dgm:t>
    </dgm:pt>
    <dgm:pt modelId="{1C0893F0-2952-4893-8D9A-8563F9551395}" type="sibTrans" cxnId="{FFFAD878-72AD-46C5-8ADC-698061D71702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C4E40195-3A41-4DBE-BDE2-05B66D759BBB}">
      <dgm:prSet phldrT="[Text]"/>
      <dgm:spPr>
        <a:ln w="28575">
          <a:solidFill>
            <a:schemeClr val="accent2"/>
          </a:solidFill>
        </a:ln>
      </dgm:spPr>
      <dgm:t>
        <a:bodyPr/>
        <a:lstStyle/>
        <a:p>
          <a:r>
            <a:rPr lang="en-US" dirty="0" err="1"/>
            <a:t>Pinjam</a:t>
          </a:r>
          <a:r>
            <a:rPr lang="en-US" dirty="0"/>
            <a:t> </a:t>
          </a:r>
          <a:r>
            <a:rPr lang="en-US" dirty="0" err="1"/>
            <a:t>Pakai</a:t>
          </a:r>
          <a:endParaRPr lang="en-US" dirty="0"/>
        </a:p>
      </dgm:t>
    </dgm:pt>
    <dgm:pt modelId="{D2FEBF89-4BA0-4FE4-9D26-CBC6EFD8A201}" type="parTrans" cxnId="{5991D187-6B56-46A3-8C4B-741A0D9BCA60}">
      <dgm:prSet/>
      <dgm:spPr/>
      <dgm:t>
        <a:bodyPr/>
        <a:lstStyle/>
        <a:p>
          <a:endParaRPr lang="en-US"/>
        </a:p>
      </dgm:t>
    </dgm:pt>
    <dgm:pt modelId="{47EEFA45-DC3F-49AA-BB8E-5B2FF4EDAF26}" type="sibTrans" cxnId="{5991D187-6B56-46A3-8C4B-741A0D9BCA60}">
      <dgm:prSet/>
      <dgm:spPr/>
      <dgm:t>
        <a:bodyPr/>
        <a:lstStyle/>
        <a:p>
          <a:endParaRPr lang="en-US"/>
        </a:p>
      </dgm:t>
    </dgm:pt>
    <dgm:pt modelId="{784EEDE6-B0C5-4510-819C-DAC251D34DE9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b="1" dirty="0" err="1">
              <a:solidFill>
                <a:schemeClr val="tx1"/>
              </a:solidFill>
            </a:rPr>
            <a:t>Pemindahtanganan</a:t>
          </a:r>
          <a:r>
            <a:rPr lang="en-US" b="1" dirty="0">
              <a:solidFill>
                <a:schemeClr val="tx1"/>
              </a:solidFill>
            </a:rPr>
            <a:t> BMN</a:t>
          </a:r>
        </a:p>
      </dgm:t>
    </dgm:pt>
    <dgm:pt modelId="{AEB51556-D037-4E83-98FF-914B0FF868DF}" type="parTrans" cxnId="{5A31FE19-DC39-447C-8D12-72870819A6A1}">
      <dgm:prSet/>
      <dgm:spPr/>
      <dgm:t>
        <a:bodyPr/>
        <a:lstStyle/>
        <a:p>
          <a:endParaRPr lang="en-US"/>
        </a:p>
      </dgm:t>
    </dgm:pt>
    <dgm:pt modelId="{97D50529-7399-4CBE-A343-4C7CE7FAB93D}" type="sibTrans" cxnId="{5A31FE19-DC39-447C-8D12-72870819A6A1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4138CD1E-9BAB-4129-A008-5E411817FD4D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b="1" dirty="0" err="1">
              <a:solidFill>
                <a:schemeClr val="tx1"/>
              </a:solidFill>
            </a:rPr>
            <a:t>Diserahkan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ke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Pengelola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Barang</a:t>
          </a:r>
          <a:endParaRPr lang="en-US" b="1" dirty="0">
            <a:solidFill>
              <a:schemeClr val="tx1"/>
            </a:solidFill>
          </a:endParaRPr>
        </a:p>
      </dgm:t>
    </dgm:pt>
    <dgm:pt modelId="{499E6FDF-2617-4740-8A33-AACBC8589558}" type="parTrans" cxnId="{C4E86684-ACA6-439B-9656-38196DE7166C}">
      <dgm:prSet/>
      <dgm:spPr/>
      <dgm:t>
        <a:bodyPr/>
        <a:lstStyle/>
        <a:p>
          <a:endParaRPr lang="en-US"/>
        </a:p>
      </dgm:t>
    </dgm:pt>
    <dgm:pt modelId="{AA513DC5-6C47-4CEF-A054-E92C026CF96B}" type="sibTrans" cxnId="{C4E86684-ACA6-439B-9656-38196DE7166C}">
      <dgm:prSet/>
      <dgm:spPr/>
      <dgm:t>
        <a:bodyPr/>
        <a:lstStyle/>
        <a:p>
          <a:endParaRPr lang="en-US"/>
        </a:p>
      </dgm:t>
    </dgm:pt>
    <dgm:pt modelId="{B2729D5B-D690-46F8-BE30-C607904D68F0}">
      <dgm:prSet phldrT="[Text]"/>
      <dgm:spPr>
        <a:ln w="28575">
          <a:solidFill>
            <a:schemeClr val="accent2"/>
          </a:solidFill>
        </a:ln>
      </dgm:spPr>
      <dgm:t>
        <a:bodyPr/>
        <a:lstStyle/>
        <a:p>
          <a:r>
            <a:rPr lang="en-US" dirty="0" err="1"/>
            <a:t>Sewa</a:t>
          </a:r>
          <a:endParaRPr lang="en-US" dirty="0"/>
        </a:p>
      </dgm:t>
    </dgm:pt>
    <dgm:pt modelId="{03FE0D27-7D3B-4595-A8ED-B18A798CBD71}" type="parTrans" cxnId="{BEE29358-107F-4FC6-9F73-9B94906CFB0A}">
      <dgm:prSet/>
      <dgm:spPr/>
      <dgm:t>
        <a:bodyPr/>
        <a:lstStyle/>
        <a:p>
          <a:endParaRPr lang="en-US"/>
        </a:p>
      </dgm:t>
    </dgm:pt>
    <dgm:pt modelId="{50BC224D-D207-4F91-9ED9-347CE05E19AE}" type="sibTrans" cxnId="{BEE29358-107F-4FC6-9F73-9B94906CFB0A}">
      <dgm:prSet/>
      <dgm:spPr/>
      <dgm:t>
        <a:bodyPr/>
        <a:lstStyle/>
        <a:p>
          <a:endParaRPr lang="en-US"/>
        </a:p>
      </dgm:t>
    </dgm:pt>
    <dgm:pt modelId="{601BC5C8-AE38-48DD-8150-01EDC22587C3}">
      <dgm:prSet phldrT="[Text]"/>
      <dgm:spPr>
        <a:ln w="28575">
          <a:solidFill>
            <a:schemeClr val="accent2"/>
          </a:solidFill>
        </a:ln>
      </dgm:spPr>
      <dgm:t>
        <a:bodyPr/>
        <a:lstStyle/>
        <a:p>
          <a:r>
            <a:rPr lang="en-US" dirty="0"/>
            <a:t>BSG/BGS</a:t>
          </a:r>
        </a:p>
      </dgm:t>
    </dgm:pt>
    <dgm:pt modelId="{0C76EDDD-5823-4438-925A-17E7AECE1B11}" type="parTrans" cxnId="{A86F315B-1013-49AA-B0B4-9A714CD2C9D2}">
      <dgm:prSet/>
      <dgm:spPr/>
      <dgm:t>
        <a:bodyPr/>
        <a:lstStyle/>
        <a:p>
          <a:endParaRPr lang="en-US"/>
        </a:p>
      </dgm:t>
    </dgm:pt>
    <dgm:pt modelId="{144E647F-C7D9-4234-838C-E79DF463386E}" type="sibTrans" cxnId="{A86F315B-1013-49AA-B0B4-9A714CD2C9D2}">
      <dgm:prSet/>
      <dgm:spPr/>
      <dgm:t>
        <a:bodyPr/>
        <a:lstStyle/>
        <a:p>
          <a:endParaRPr lang="en-US"/>
        </a:p>
      </dgm:t>
    </dgm:pt>
    <dgm:pt modelId="{B5321B17-9217-4631-AE52-AD8D1DBBBB67}">
      <dgm:prSet phldrT="[Text]"/>
      <dgm:spPr>
        <a:ln w="28575">
          <a:solidFill>
            <a:schemeClr val="accent2"/>
          </a:solidFill>
        </a:ln>
      </dgm:spPr>
      <dgm:t>
        <a:bodyPr/>
        <a:lstStyle/>
        <a:p>
          <a:r>
            <a:rPr lang="en-US" dirty="0" err="1"/>
            <a:t>Kerja</a:t>
          </a:r>
          <a:r>
            <a:rPr lang="en-US" dirty="0"/>
            <a:t> </a:t>
          </a:r>
          <a:r>
            <a:rPr lang="en-US" dirty="0" err="1"/>
            <a:t>Sama</a:t>
          </a:r>
          <a:r>
            <a:rPr lang="en-US" dirty="0"/>
            <a:t> </a:t>
          </a:r>
          <a:r>
            <a:rPr lang="en-US" dirty="0" err="1"/>
            <a:t>Pemanfaatan</a:t>
          </a:r>
          <a:endParaRPr lang="en-US" dirty="0"/>
        </a:p>
      </dgm:t>
    </dgm:pt>
    <dgm:pt modelId="{9A437FDE-5EB9-4896-9AB0-13ED68F94A1C}" type="parTrans" cxnId="{3EB8B673-63EA-4040-A63D-0E243AD570C8}">
      <dgm:prSet/>
      <dgm:spPr/>
      <dgm:t>
        <a:bodyPr/>
        <a:lstStyle/>
        <a:p>
          <a:endParaRPr lang="en-US"/>
        </a:p>
      </dgm:t>
    </dgm:pt>
    <dgm:pt modelId="{6DD18809-1049-41A0-BB25-7A14D893DC1C}" type="sibTrans" cxnId="{3EB8B673-63EA-4040-A63D-0E243AD570C8}">
      <dgm:prSet/>
      <dgm:spPr/>
      <dgm:t>
        <a:bodyPr/>
        <a:lstStyle/>
        <a:p>
          <a:endParaRPr lang="en-US"/>
        </a:p>
      </dgm:t>
    </dgm:pt>
    <dgm:pt modelId="{0FE13EB6-F804-4DAB-B353-C0FD06D42D59}">
      <dgm:prSet phldrT="[Text]"/>
      <dgm:spPr>
        <a:ln w="28575">
          <a:solidFill>
            <a:schemeClr val="accent2"/>
          </a:solidFill>
        </a:ln>
      </dgm:spPr>
      <dgm:t>
        <a:bodyPr/>
        <a:lstStyle/>
        <a:p>
          <a:r>
            <a:rPr lang="en-US" dirty="0" err="1"/>
            <a:t>Kerja</a:t>
          </a:r>
          <a:r>
            <a:rPr lang="en-US" dirty="0"/>
            <a:t> </a:t>
          </a:r>
          <a:r>
            <a:rPr lang="en-US" dirty="0" err="1"/>
            <a:t>Sama</a:t>
          </a:r>
          <a:r>
            <a:rPr lang="en-US" dirty="0"/>
            <a:t> </a:t>
          </a:r>
          <a:r>
            <a:rPr lang="en-US" dirty="0" err="1"/>
            <a:t>Penyediaan</a:t>
          </a:r>
          <a:r>
            <a:rPr lang="en-US" dirty="0"/>
            <a:t> </a:t>
          </a:r>
          <a:r>
            <a:rPr lang="en-US" dirty="0" err="1"/>
            <a:t>Infrastruktur</a:t>
          </a:r>
          <a:endParaRPr lang="en-US" dirty="0"/>
        </a:p>
      </dgm:t>
    </dgm:pt>
    <dgm:pt modelId="{95C761EA-F637-49E7-9B60-A0387A573D26}" type="parTrans" cxnId="{989DE1E2-2DEB-4CEA-B9CE-A83DF5A37C27}">
      <dgm:prSet/>
      <dgm:spPr/>
      <dgm:t>
        <a:bodyPr/>
        <a:lstStyle/>
        <a:p>
          <a:endParaRPr lang="en-US"/>
        </a:p>
      </dgm:t>
    </dgm:pt>
    <dgm:pt modelId="{55982186-70F8-4854-9E84-61FF5D9A9896}" type="sibTrans" cxnId="{989DE1E2-2DEB-4CEA-B9CE-A83DF5A37C27}">
      <dgm:prSet/>
      <dgm:spPr/>
      <dgm:t>
        <a:bodyPr/>
        <a:lstStyle/>
        <a:p>
          <a:endParaRPr lang="en-US"/>
        </a:p>
      </dgm:t>
    </dgm:pt>
    <dgm:pt modelId="{FCF74408-CB4B-4157-8128-22D073505C97}">
      <dgm:prSet phldrT="[Text]"/>
      <dgm:spPr>
        <a:ln w="25400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dirty="0" err="1"/>
            <a:t>Hibah</a:t>
          </a:r>
          <a:endParaRPr lang="en-US" dirty="0"/>
        </a:p>
      </dgm:t>
    </dgm:pt>
    <dgm:pt modelId="{967EA9E8-4171-493D-91F6-5B3A07264CD3}" type="parTrans" cxnId="{E10995D3-A4DA-44A7-A565-49A8A6171746}">
      <dgm:prSet/>
      <dgm:spPr/>
      <dgm:t>
        <a:bodyPr/>
        <a:lstStyle/>
        <a:p>
          <a:endParaRPr lang="en-US"/>
        </a:p>
      </dgm:t>
    </dgm:pt>
    <dgm:pt modelId="{6BB71AC5-CB83-4D45-BAA6-DF7B71E51BD0}" type="sibTrans" cxnId="{E10995D3-A4DA-44A7-A565-49A8A6171746}">
      <dgm:prSet/>
      <dgm:spPr/>
      <dgm:t>
        <a:bodyPr/>
        <a:lstStyle/>
        <a:p>
          <a:endParaRPr lang="en-US"/>
        </a:p>
      </dgm:t>
    </dgm:pt>
    <dgm:pt modelId="{8FFBC324-79F5-4401-AB00-EFAA321F36D3}">
      <dgm:prSet phldrT="[Text]"/>
      <dgm:spPr>
        <a:ln w="25400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dirty="0" err="1"/>
            <a:t>Tukar</a:t>
          </a:r>
          <a:endParaRPr lang="en-US" dirty="0"/>
        </a:p>
      </dgm:t>
    </dgm:pt>
    <dgm:pt modelId="{4FC8FB08-6683-4532-A164-AA4356CB1B02}" type="parTrans" cxnId="{581000B2-3F43-42B6-A45B-62D0F0D36088}">
      <dgm:prSet/>
      <dgm:spPr/>
      <dgm:t>
        <a:bodyPr/>
        <a:lstStyle/>
        <a:p>
          <a:endParaRPr lang="en-US"/>
        </a:p>
      </dgm:t>
    </dgm:pt>
    <dgm:pt modelId="{66BF1D37-CBEF-4B47-8109-324A48EF356F}" type="sibTrans" cxnId="{581000B2-3F43-42B6-A45B-62D0F0D36088}">
      <dgm:prSet/>
      <dgm:spPr/>
      <dgm:t>
        <a:bodyPr/>
        <a:lstStyle/>
        <a:p>
          <a:endParaRPr lang="en-US"/>
        </a:p>
      </dgm:t>
    </dgm:pt>
    <dgm:pt modelId="{D00493CB-B679-4F93-9FB0-F76286C6AE98}">
      <dgm:prSet phldrT="[Text]"/>
      <dgm:spPr>
        <a:ln w="25400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dirty="0"/>
            <a:t>PMN</a:t>
          </a:r>
        </a:p>
      </dgm:t>
    </dgm:pt>
    <dgm:pt modelId="{EA1671AA-353A-41BD-B92E-DC0D1B70814A}" type="parTrans" cxnId="{5DF87222-9D18-4B5B-8880-761E44D55720}">
      <dgm:prSet/>
      <dgm:spPr/>
      <dgm:t>
        <a:bodyPr/>
        <a:lstStyle/>
        <a:p>
          <a:endParaRPr lang="en-US"/>
        </a:p>
      </dgm:t>
    </dgm:pt>
    <dgm:pt modelId="{1C5428D3-8464-4300-9179-0EF8EC3DFDE5}" type="sibTrans" cxnId="{5DF87222-9D18-4B5B-8880-761E44D55720}">
      <dgm:prSet/>
      <dgm:spPr/>
      <dgm:t>
        <a:bodyPr/>
        <a:lstStyle/>
        <a:p>
          <a:endParaRPr lang="en-US"/>
        </a:p>
      </dgm:t>
    </dgm:pt>
    <dgm:pt modelId="{71883065-1D6B-4DD5-86C8-3C26456AC74D}">
      <dgm:prSet phldrT="[Text]"/>
      <dgm:spPr>
        <a:ln w="25400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dirty="0" err="1"/>
            <a:t>Jual</a:t>
          </a:r>
          <a:endParaRPr lang="en-US" dirty="0"/>
        </a:p>
      </dgm:t>
    </dgm:pt>
    <dgm:pt modelId="{2ECF39F3-F91F-41D2-876A-83C69FE2F7A2}" type="sibTrans" cxnId="{BCB763F7-5E6A-4BEC-8402-A591DAC4BA45}">
      <dgm:prSet/>
      <dgm:spPr/>
      <dgm:t>
        <a:bodyPr/>
        <a:lstStyle/>
        <a:p>
          <a:endParaRPr lang="en-US"/>
        </a:p>
      </dgm:t>
    </dgm:pt>
    <dgm:pt modelId="{6D0982B7-FF4C-41DB-85E9-A063715A494F}" type="parTrans" cxnId="{BCB763F7-5E6A-4BEC-8402-A591DAC4BA45}">
      <dgm:prSet/>
      <dgm:spPr/>
      <dgm:t>
        <a:bodyPr/>
        <a:lstStyle/>
        <a:p>
          <a:endParaRPr lang="en-US"/>
        </a:p>
      </dgm:t>
    </dgm:pt>
    <dgm:pt modelId="{ABFB86F5-9D11-4F47-997A-CC99076C144F}" type="pres">
      <dgm:prSet presAssocID="{25F0A2D5-3A39-42AB-8CAD-D4EF18669A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E95BD601-1999-4CBD-B9ED-C09A665C1710}" type="pres">
      <dgm:prSet presAssocID="{25F0A2D5-3A39-42AB-8CAD-D4EF18669A28}" presName="tSp" presStyleCnt="0"/>
      <dgm:spPr/>
    </dgm:pt>
    <dgm:pt modelId="{661A39F0-7709-4B40-8E36-4659ADF11D20}" type="pres">
      <dgm:prSet presAssocID="{25F0A2D5-3A39-42AB-8CAD-D4EF18669A28}" presName="bSp" presStyleCnt="0"/>
      <dgm:spPr/>
    </dgm:pt>
    <dgm:pt modelId="{86105305-F538-47AE-9627-CBDC5E151408}" type="pres">
      <dgm:prSet presAssocID="{25F0A2D5-3A39-42AB-8CAD-D4EF18669A28}" presName="process" presStyleCnt="0"/>
      <dgm:spPr/>
    </dgm:pt>
    <dgm:pt modelId="{F4417C4E-E73F-4FE0-9B27-93B8EFF16964}" type="pres">
      <dgm:prSet presAssocID="{7BFB6E90-224D-47E9-83F9-A4886A571DAA}" presName="composite1" presStyleCnt="0"/>
      <dgm:spPr/>
    </dgm:pt>
    <dgm:pt modelId="{7DF89A8D-9505-4928-A4D9-4B2287BBBFE6}" type="pres">
      <dgm:prSet presAssocID="{7BFB6E90-224D-47E9-83F9-A4886A571DAA}" presName="dummyNode1" presStyleLbl="node1" presStyleIdx="0" presStyleCnt="3"/>
      <dgm:spPr/>
    </dgm:pt>
    <dgm:pt modelId="{68F6C578-1695-4299-954B-DB08B9C50698}" type="pres">
      <dgm:prSet presAssocID="{7BFB6E90-224D-47E9-83F9-A4886A571DAA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9013604-A244-4AE1-84DC-DDC1943A6FCB}" type="pres">
      <dgm:prSet presAssocID="{7BFB6E90-224D-47E9-83F9-A4886A571DAA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D5B97DA-8AF5-4863-8966-E2AF215464EF}" type="pres">
      <dgm:prSet presAssocID="{7BFB6E90-224D-47E9-83F9-A4886A571DAA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4983182-E8F4-4945-A9E6-40A20BEA86F4}" type="pres">
      <dgm:prSet presAssocID="{7BFB6E90-224D-47E9-83F9-A4886A571DAA}" presName="connSite1" presStyleCnt="0"/>
      <dgm:spPr/>
    </dgm:pt>
    <dgm:pt modelId="{7A653BB6-8E55-41C9-A95B-6EBB9FE21458}" type="pres">
      <dgm:prSet presAssocID="{1C0893F0-2952-4893-8D9A-8563F9551395}" presName="Name9" presStyleLbl="sibTrans2D1" presStyleIdx="0" presStyleCnt="2" custLinFactNeighborX="8624" custLinFactNeighborY="-1176"/>
      <dgm:spPr/>
      <dgm:t>
        <a:bodyPr/>
        <a:lstStyle/>
        <a:p>
          <a:endParaRPr lang="en-AU"/>
        </a:p>
      </dgm:t>
    </dgm:pt>
    <dgm:pt modelId="{509F8958-23FC-4C60-8160-AE6A56218F68}" type="pres">
      <dgm:prSet presAssocID="{784EEDE6-B0C5-4510-819C-DAC251D34DE9}" presName="composite2" presStyleCnt="0"/>
      <dgm:spPr/>
    </dgm:pt>
    <dgm:pt modelId="{3AEA946A-6990-46A3-A546-772B5530940E}" type="pres">
      <dgm:prSet presAssocID="{784EEDE6-B0C5-4510-819C-DAC251D34DE9}" presName="dummyNode2" presStyleLbl="node1" presStyleIdx="0" presStyleCnt="3"/>
      <dgm:spPr/>
    </dgm:pt>
    <dgm:pt modelId="{55E47253-3CE1-4070-A19D-F13067CEDE83}" type="pres">
      <dgm:prSet presAssocID="{784EEDE6-B0C5-4510-819C-DAC251D34DE9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F454E83-DB46-4CB2-8E0C-C656591DE9D3}" type="pres">
      <dgm:prSet presAssocID="{784EEDE6-B0C5-4510-819C-DAC251D34DE9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41C96F8-5E30-4811-B100-CB2536B77477}" type="pres">
      <dgm:prSet presAssocID="{784EEDE6-B0C5-4510-819C-DAC251D34DE9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F1DE6C4-5EAC-41CD-8975-C3519DD8613A}" type="pres">
      <dgm:prSet presAssocID="{784EEDE6-B0C5-4510-819C-DAC251D34DE9}" presName="connSite2" presStyleCnt="0"/>
      <dgm:spPr/>
    </dgm:pt>
    <dgm:pt modelId="{F655103B-E45D-40E9-BDC7-7DA2F542EB5E}" type="pres">
      <dgm:prSet presAssocID="{97D50529-7399-4CBE-A343-4C7CE7FAB93D}" presName="Name18" presStyleLbl="sibTrans2D1" presStyleIdx="1" presStyleCnt="2"/>
      <dgm:spPr/>
      <dgm:t>
        <a:bodyPr/>
        <a:lstStyle/>
        <a:p>
          <a:endParaRPr lang="en-AU"/>
        </a:p>
      </dgm:t>
    </dgm:pt>
    <dgm:pt modelId="{A1E22146-3BA3-4F47-9969-7FEAA27332E8}" type="pres">
      <dgm:prSet presAssocID="{4138CD1E-9BAB-4129-A008-5E411817FD4D}" presName="composite1" presStyleCnt="0"/>
      <dgm:spPr/>
    </dgm:pt>
    <dgm:pt modelId="{214659B3-9A1B-4633-A1B6-A103266E5DB7}" type="pres">
      <dgm:prSet presAssocID="{4138CD1E-9BAB-4129-A008-5E411817FD4D}" presName="dummyNode1" presStyleLbl="node1" presStyleIdx="1" presStyleCnt="3"/>
      <dgm:spPr/>
    </dgm:pt>
    <dgm:pt modelId="{AB157B48-7A04-4300-AF57-1C9B237A4369}" type="pres">
      <dgm:prSet presAssocID="{4138CD1E-9BAB-4129-A008-5E411817FD4D}" presName="childNode1" presStyleLbl="bgAcc1" presStyleIdx="2" presStyleCnt="3">
        <dgm:presLayoutVars>
          <dgm:bulletEnabled val="1"/>
        </dgm:presLayoutVars>
      </dgm:prSet>
      <dgm:spPr>
        <a:ln w="28575">
          <a:solidFill>
            <a:schemeClr val="accent6">
              <a:lumMod val="75000"/>
            </a:schemeClr>
          </a:solidFill>
        </a:ln>
      </dgm:spPr>
    </dgm:pt>
    <dgm:pt modelId="{9BE8D9AC-93E8-4DE3-A7E9-D05A8FFC92AE}" type="pres">
      <dgm:prSet presAssocID="{4138CD1E-9BAB-4129-A008-5E411817FD4D}" presName="childNode1tx" presStyleLbl="bgAcc1" presStyleIdx="2" presStyleCnt="3">
        <dgm:presLayoutVars>
          <dgm:bulletEnabled val="1"/>
        </dgm:presLayoutVars>
      </dgm:prSet>
      <dgm:spPr/>
    </dgm:pt>
    <dgm:pt modelId="{47470F0C-7A98-48D5-A150-C237DB526C3C}" type="pres">
      <dgm:prSet presAssocID="{4138CD1E-9BAB-4129-A008-5E411817FD4D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FFA66B4-89A2-4F24-9846-7AB0111B81CA}" type="pres">
      <dgm:prSet presAssocID="{4138CD1E-9BAB-4129-A008-5E411817FD4D}" presName="connSite1" presStyleCnt="0"/>
      <dgm:spPr/>
    </dgm:pt>
  </dgm:ptLst>
  <dgm:cxnLst>
    <dgm:cxn modelId="{BE5BBCDC-C544-4AA3-9002-9DB6F09C2ACB}" type="presOf" srcId="{601BC5C8-AE38-48DD-8150-01EDC22587C3}" destId="{68F6C578-1695-4299-954B-DB08B9C50698}" srcOrd="0" destOrd="2" presId="urn:microsoft.com/office/officeart/2005/8/layout/hProcess4"/>
    <dgm:cxn modelId="{BEE29358-107F-4FC6-9F73-9B94906CFB0A}" srcId="{7BFB6E90-224D-47E9-83F9-A4886A571DAA}" destId="{B2729D5B-D690-46F8-BE30-C607904D68F0}" srcOrd="1" destOrd="0" parTransId="{03FE0D27-7D3B-4595-A8ED-B18A798CBD71}" sibTransId="{50BC224D-D207-4F91-9ED9-347CE05E19AE}"/>
    <dgm:cxn modelId="{739B7A30-A59A-408E-9C35-16F88E2AA707}" type="presOf" srcId="{8FFBC324-79F5-4401-AB00-EFAA321F36D3}" destId="{EF454E83-DB46-4CB2-8E0C-C656591DE9D3}" srcOrd="1" destOrd="2" presId="urn:microsoft.com/office/officeart/2005/8/layout/hProcess4"/>
    <dgm:cxn modelId="{581000B2-3F43-42B6-A45B-62D0F0D36088}" srcId="{784EEDE6-B0C5-4510-819C-DAC251D34DE9}" destId="{8FFBC324-79F5-4401-AB00-EFAA321F36D3}" srcOrd="2" destOrd="0" parTransId="{4FC8FB08-6683-4532-A164-AA4356CB1B02}" sibTransId="{66BF1D37-CBEF-4B47-8109-324A48EF356F}"/>
    <dgm:cxn modelId="{959412E3-E97F-4707-85E4-E529A63A7C99}" type="presOf" srcId="{C4E40195-3A41-4DBE-BDE2-05B66D759BBB}" destId="{68F6C578-1695-4299-954B-DB08B9C50698}" srcOrd="0" destOrd="0" presId="urn:microsoft.com/office/officeart/2005/8/layout/hProcess4"/>
    <dgm:cxn modelId="{05AD9145-63E1-41F6-AFBB-752F7AEC4B47}" type="presOf" srcId="{7BFB6E90-224D-47E9-83F9-A4886A571DAA}" destId="{ED5B97DA-8AF5-4863-8966-E2AF215464EF}" srcOrd="0" destOrd="0" presId="urn:microsoft.com/office/officeart/2005/8/layout/hProcess4"/>
    <dgm:cxn modelId="{53E03C2B-15C8-40ED-9B67-55848D293A55}" type="presOf" srcId="{FCF74408-CB4B-4157-8128-22D073505C97}" destId="{55E47253-3CE1-4070-A19D-F13067CEDE83}" srcOrd="0" destOrd="1" presId="urn:microsoft.com/office/officeart/2005/8/layout/hProcess4"/>
    <dgm:cxn modelId="{989DE1E2-2DEB-4CEA-B9CE-A83DF5A37C27}" srcId="{7BFB6E90-224D-47E9-83F9-A4886A571DAA}" destId="{0FE13EB6-F804-4DAB-B353-C0FD06D42D59}" srcOrd="4" destOrd="0" parTransId="{95C761EA-F637-49E7-9B60-A0387A573D26}" sibTransId="{55982186-70F8-4854-9E84-61FF5D9A9896}"/>
    <dgm:cxn modelId="{DED4C14C-9180-43D8-8F04-2C7B67D4EFE8}" type="presOf" srcId="{C4E40195-3A41-4DBE-BDE2-05B66D759BBB}" destId="{89013604-A244-4AE1-84DC-DDC1943A6FCB}" srcOrd="1" destOrd="0" presId="urn:microsoft.com/office/officeart/2005/8/layout/hProcess4"/>
    <dgm:cxn modelId="{3EB8B673-63EA-4040-A63D-0E243AD570C8}" srcId="{7BFB6E90-224D-47E9-83F9-A4886A571DAA}" destId="{B5321B17-9217-4631-AE52-AD8D1DBBBB67}" srcOrd="3" destOrd="0" parTransId="{9A437FDE-5EB9-4896-9AB0-13ED68F94A1C}" sibTransId="{6DD18809-1049-41A0-BB25-7A14D893DC1C}"/>
    <dgm:cxn modelId="{AFEF156C-F80B-465B-992C-157093482E8A}" type="presOf" srcId="{D00493CB-B679-4F93-9FB0-F76286C6AE98}" destId="{55E47253-3CE1-4070-A19D-F13067CEDE83}" srcOrd="0" destOrd="3" presId="urn:microsoft.com/office/officeart/2005/8/layout/hProcess4"/>
    <dgm:cxn modelId="{5991D187-6B56-46A3-8C4B-741A0D9BCA60}" srcId="{7BFB6E90-224D-47E9-83F9-A4886A571DAA}" destId="{C4E40195-3A41-4DBE-BDE2-05B66D759BBB}" srcOrd="0" destOrd="0" parTransId="{D2FEBF89-4BA0-4FE4-9D26-CBC6EFD8A201}" sibTransId="{47EEFA45-DC3F-49AA-BB8E-5B2FF4EDAF26}"/>
    <dgm:cxn modelId="{68E607AD-051D-443E-85ED-7C671BF958F9}" type="presOf" srcId="{B5321B17-9217-4631-AE52-AD8D1DBBBB67}" destId="{89013604-A244-4AE1-84DC-DDC1943A6FCB}" srcOrd="1" destOrd="3" presId="urn:microsoft.com/office/officeart/2005/8/layout/hProcess4"/>
    <dgm:cxn modelId="{FFFAD878-72AD-46C5-8ADC-698061D71702}" srcId="{25F0A2D5-3A39-42AB-8CAD-D4EF18669A28}" destId="{7BFB6E90-224D-47E9-83F9-A4886A571DAA}" srcOrd="0" destOrd="0" parTransId="{B3767712-3A5B-4428-A782-CB47A2EE57A8}" sibTransId="{1C0893F0-2952-4893-8D9A-8563F9551395}"/>
    <dgm:cxn modelId="{E10995D3-A4DA-44A7-A565-49A8A6171746}" srcId="{784EEDE6-B0C5-4510-819C-DAC251D34DE9}" destId="{FCF74408-CB4B-4157-8128-22D073505C97}" srcOrd="1" destOrd="0" parTransId="{967EA9E8-4171-493D-91F6-5B3A07264CD3}" sibTransId="{6BB71AC5-CB83-4D45-BAA6-DF7B71E51BD0}"/>
    <dgm:cxn modelId="{E68E1583-3C13-4C87-9F81-C6FE8962CDEC}" type="presOf" srcId="{784EEDE6-B0C5-4510-819C-DAC251D34DE9}" destId="{E41C96F8-5E30-4811-B100-CB2536B77477}" srcOrd="0" destOrd="0" presId="urn:microsoft.com/office/officeart/2005/8/layout/hProcess4"/>
    <dgm:cxn modelId="{87B8C930-87A9-49C8-9180-912CA3519B36}" type="presOf" srcId="{601BC5C8-AE38-48DD-8150-01EDC22587C3}" destId="{89013604-A244-4AE1-84DC-DDC1943A6FCB}" srcOrd="1" destOrd="2" presId="urn:microsoft.com/office/officeart/2005/8/layout/hProcess4"/>
    <dgm:cxn modelId="{C4A77259-D16C-41A3-BA8B-DE1B2547EF5E}" type="presOf" srcId="{71883065-1D6B-4DD5-86C8-3C26456AC74D}" destId="{EF454E83-DB46-4CB2-8E0C-C656591DE9D3}" srcOrd="1" destOrd="0" presId="urn:microsoft.com/office/officeart/2005/8/layout/hProcess4"/>
    <dgm:cxn modelId="{2206DE92-3F00-42A0-A5D0-E61CDBDEE0A6}" type="presOf" srcId="{25F0A2D5-3A39-42AB-8CAD-D4EF18669A28}" destId="{ABFB86F5-9D11-4F47-997A-CC99076C144F}" srcOrd="0" destOrd="0" presId="urn:microsoft.com/office/officeart/2005/8/layout/hProcess4"/>
    <dgm:cxn modelId="{C4E86684-ACA6-439B-9656-38196DE7166C}" srcId="{25F0A2D5-3A39-42AB-8CAD-D4EF18669A28}" destId="{4138CD1E-9BAB-4129-A008-5E411817FD4D}" srcOrd="2" destOrd="0" parTransId="{499E6FDF-2617-4740-8A33-AACBC8589558}" sibTransId="{AA513DC5-6C47-4CEF-A054-E92C026CF96B}"/>
    <dgm:cxn modelId="{4B343737-E855-413C-8E25-361A3772E2F7}" type="presOf" srcId="{0FE13EB6-F804-4DAB-B353-C0FD06D42D59}" destId="{68F6C578-1695-4299-954B-DB08B9C50698}" srcOrd="0" destOrd="4" presId="urn:microsoft.com/office/officeart/2005/8/layout/hProcess4"/>
    <dgm:cxn modelId="{E5A214B5-C004-47CB-970E-FFA957E2FA08}" type="presOf" srcId="{97D50529-7399-4CBE-A343-4C7CE7FAB93D}" destId="{F655103B-E45D-40E9-BDC7-7DA2F542EB5E}" srcOrd="0" destOrd="0" presId="urn:microsoft.com/office/officeart/2005/8/layout/hProcess4"/>
    <dgm:cxn modelId="{9FFDB9D3-ACB9-4811-AF30-BF3D1E1B7601}" type="presOf" srcId="{8FFBC324-79F5-4401-AB00-EFAA321F36D3}" destId="{55E47253-3CE1-4070-A19D-F13067CEDE83}" srcOrd="0" destOrd="2" presId="urn:microsoft.com/office/officeart/2005/8/layout/hProcess4"/>
    <dgm:cxn modelId="{00A01741-293E-482C-A32B-FEF44644C443}" type="presOf" srcId="{71883065-1D6B-4DD5-86C8-3C26456AC74D}" destId="{55E47253-3CE1-4070-A19D-F13067CEDE83}" srcOrd="0" destOrd="0" presId="urn:microsoft.com/office/officeart/2005/8/layout/hProcess4"/>
    <dgm:cxn modelId="{77DF365B-07D8-426D-B25E-E34E733F2C6C}" type="presOf" srcId="{4138CD1E-9BAB-4129-A008-5E411817FD4D}" destId="{47470F0C-7A98-48D5-A150-C237DB526C3C}" srcOrd="0" destOrd="0" presId="urn:microsoft.com/office/officeart/2005/8/layout/hProcess4"/>
    <dgm:cxn modelId="{1FE9F4BF-D4DF-42C5-A440-1616BF9F294D}" type="presOf" srcId="{0FE13EB6-F804-4DAB-B353-C0FD06D42D59}" destId="{89013604-A244-4AE1-84DC-DDC1943A6FCB}" srcOrd="1" destOrd="4" presId="urn:microsoft.com/office/officeart/2005/8/layout/hProcess4"/>
    <dgm:cxn modelId="{A1012693-4B05-4E63-80C0-4B5CA43B4DC7}" type="presOf" srcId="{B5321B17-9217-4631-AE52-AD8D1DBBBB67}" destId="{68F6C578-1695-4299-954B-DB08B9C50698}" srcOrd="0" destOrd="3" presId="urn:microsoft.com/office/officeart/2005/8/layout/hProcess4"/>
    <dgm:cxn modelId="{BCB763F7-5E6A-4BEC-8402-A591DAC4BA45}" srcId="{784EEDE6-B0C5-4510-819C-DAC251D34DE9}" destId="{71883065-1D6B-4DD5-86C8-3C26456AC74D}" srcOrd="0" destOrd="0" parTransId="{6D0982B7-FF4C-41DB-85E9-A063715A494F}" sibTransId="{2ECF39F3-F91F-41D2-876A-83C69FE2F7A2}"/>
    <dgm:cxn modelId="{AA4EC55B-CF70-406B-BB4D-7F6F70BB7261}" type="presOf" srcId="{D00493CB-B679-4F93-9FB0-F76286C6AE98}" destId="{EF454E83-DB46-4CB2-8E0C-C656591DE9D3}" srcOrd="1" destOrd="3" presId="urn:microsoft.com/office/officeart/2005/8/layout/hProcess4"/>
    <dgm:cxn modelId="{5A31FE19-DC39-447C-8D12-72870819A6A1}" srcId="{25F0A2D5-3A39-42AB-8CAD-D4EF18669A28}" destId="{784EEDE6-B0C5-4510-819C-DAC251D34DE9}" srcOrd="1" destOrd="0" parTransId="{AEB51556-D037-4E83-98FF-914B0FF868DF}" sibTransId="{97D50529-7399-4CBE-A343-4C7CE7FAB93D}"/>
    <dgm:cxn modelId="{31942124-3D7C-41DB-95EF-C5CF64E88DF1}" type="presOf" srcId="{FCF74408-CB4B-4157-8128-22D073505C97}" destId="{EF454E83-DB46-4CB2-8E0C-C656591DE9D3}" srcOrd="1" destOrd="1" presId="urn:microsoft.com/office/officeart/2005/8/layout/hProcess4"/>
    <dgm:cxn modelId="{8AC71426-0F4B-4B10-95E5-7C9A7233F142}" type="presOf" srcId="{1C0893F0-2952-4893-8D9A-8563F9551395}" destId="{7A653BB6-8E55-41C9-A95B-6EBB9FE21458}" srcOrd="0" destOrd="0" presId="urn:microsoft.com/office/officeart/2005/8/layout/hProcess4"/>
    <dgm:cxn modelId="{DBB4A29D-46D7-47AF-82D8-CBD528597DF3}" type="presOf" srcId="{B2729D5B-D690-46F8-BE30-C607904D68F0}" destId="{89013604-A244-4AE1-84DC-DDC1943A6FCB}" srcOrd="1" destOrd="1" presId="urn:microsoft.com/office/officeart/2005/8/layout/hProcess4"/>
    <dgm:cxn modelId="{228F148B-773A-4924-8197-D80DC781A7FD}" type="presOf" srcId="{B2729D5B-D690-46F8-BE30-C607904D68F0}" destId="{68F6C578-1695-4299-954B-DB08B9C50698}" srcOrd="0" destOrd="1" presId="urn:microsoft.com/office/officeart/2005/8/layout/hProcess4"/>
    <dgm:cxn modelId="{A86F315B-1013-49AA-B0B4-9A714CD2C9D2}" srcId="{7BFB6E90-224D-47E9-83F9-A4886A571DAA}" destId="{601BC5C8-AE38-48DD-8150-01EDC22587C3}" srcOrd="2" destOrd="0" parTransId="{0C76EDDD-5823-4438-925A-17E7AECE1B11}" sibTransId="{144E647F-C7D9-4234-838C-E79DF463386E}"/>
    <dgm:cxn modelId="{5DF87222-9D18-4B5B-8880-761E44D55720}" srcId="{784EEDE6-B0C5-4510-819C-DAC251D34DE9}" destId="{D00493CB-B679-4F93-9FB0-F76286C6AE98}" srcOrd="3" destOrd="0" parTransId="{EA1671AA-353A-41BD-B92E-DC0D1B70814A}" sibTransId="{1C5428D3-8464-4300-9179-0EF8EC3DFDE5}"/>
    <dgm:cxn modelId="{F2F143FC-70B9-47E7-A077-2264DAE44CC1}" type="presParOf" srcId="{ABFB86F5-9D11-4F47-997A-CC99076C144F}" destId="{E95BD601-1999-4CBD-B9ED-C09A665C1710}" srcOrd="0" destOrd="0" presId="urn:microsoft.com/office/officeart/2005/8/layout/hProcess4"/>
    <dgm:cxn modelId="{EC8685FE-D3B1-4428-9CDD-A502E347C128}" type="presParOf" srcId="{ABFB86F5-9D11-4F47-997A-CC99076C144F}" destId="{661A39F0-7709-4B40-8E36-4659ADF11D20}" srcOrd="1" destOrd="0" presId="urn:microsoft.com/office/officeart/2005/8/layout/hProcess4"/>
    <dgm:cxn modelId="{2D8707AA-EC55-4E35-AF94-3A0BB53842BB}" type="presParOf" srcId="{ABFB86F5-9D11-4F47-997A-CC99076C144F}" destId="{86105305-F538-47AE-9627-CBDC5E151408}" srcOrd="2" destOrd="0" presId="urn:microsoft.com/office/officeart/2005/8/layout/hProcess4"/>
    <dgm:cxn modelId="{9B029760-1250-4F8E-BD58-F899453145EA}" type="presParOf" srcId="{86105305-F538-47AE-9627-CBDC5E151408}" destId="{F4417C4E-E73F-4FE0-9B27-93B8EFF16964}" srcOrd="0" destOrd="0" presId="urn:microsoft.com/office/officeart/2005/8/layout/hProcess4"/>
    <dgm:cxn modelId="{83D769FE-6377-46D5-ADBA-217058807121}" type="presParOf" srcId="{F4417C4E-E73F-4FE0-9B27-93B8EFF16964}" destId="{7DF89A8D-9505-4928-A4D9-4B2287BBBFE6}" srcOrd="0" destOrd="0" presId="urn:microsoft.com/office/officeart/2005/8/layout/hProcess4"/>
    <dgm:cxn modelId="{3787AAB4-C5D4-4A9C-BF4A-DE5AD196430F}" type="presParOf" srcId="{F4417C4E-E73F-4FE0-9B27-93B8EFF16964}" destId="{68F6C578-1695-4299-954B-DB08B9C50698}" srcOrd="1" destOrd="0" presId="urn:microsoft.com/office/officeart/2005/8/layout/hProcess4"/>
    <dgm:cxn modelId="{CC69880B-F96B-4863-896F-2C0C41EE39AC}" type="presParOf" srcId="{F4417C4E-E73F-4FE0-9B27-93B8EFF16964}" destId="{89013604-A244-4AE1-84DC-DDC1943A6FCB}" srcOrd="2" destOrd="0" presId="urn:microsoft.com/office/officeart/2005/8/layout/hProcess4"/>
    <dgm:cxn modelId="{0898B37B-A19B-4E98-B1D4-F85BB50B9D1B}" type="presParOf" srcId="{F4417C4E-E73F-4FE0-9B27-93B8EFF16964}" destId="{ED5B97DA-8AF5-4863-8966-E2AF215464EF}" srcOrd="3" destOrd="0" presId="urn:microsoft.com/office/officeart/2005/8/layout/hProcess4"/>
    <dgm:cxn modelId="{B3F84C52-C8C8-40D5-B9A4-E829314FC3E2}" type="presParOf" srcId="{F4417C4E-E73F-4FE0-9B27-93B8EFF16964}" destId="{44983182-E8F4-4945-A9E6-40A20BEA86F4}" srcOrd="4" destOrd="0" presId="urn:microsoft.com/office/officeart/2005/8/layout/hProcess4"/>
    <dgm:cxn modelId="{00063D78-8A42-471A-BF4F-3A44E761CD47}" type="presParOf" srcId="{86105305-F538-47AE-9627-CBDC5E151408}" destId="{7A653BB6-8E55-41C9-A95B-6EBB9FE21458}" srcOrd="1" destOrd="0" presId="urn:microsoft.com/office/officeart/2005/8/layout/hProcess4"/>
    <dgm:cxn modelId="{7CA3AEB9-3C0E-473B-BBBC-2D7170276004}" type="presParOf" srcId="{86105305-F538-47AE-9627-CBDC5E151408}" destId="{509F8958-23FC-4C60-8160-AE6A56218F68}" srcOrd="2" destOrd="0" presId="urn:microsoft.com/office/officeart/2005/8/layout/hProcess4"/>
    <dgm:cxn modelId="{6C1645CC-1A84-424C-B07B-72272C986D2D}" type="presParOf" srcId="{509F8958-23FC-4C60-8160-AE6A56218F68}" destId="{3AEA946A-6990-46A3-A546-772B5530940E}" srcOrd="0" destOrd="0" presId="urn:microsoft.com/office/officeart/2005/8/layout/hProcess4"/>
    <dgm:cxn modelId="{C058CDFC-E7EA-489C-BA80-DD7299B56D8A}" type="presParOf" srcId="{509F8958-23FC-4C60-8160-AE6A56218F68}" destId="{55E47253-3CE1-4070-A19D-F13067CEDE83}" srcOrd="1" destOrd="0" presId="urn:microsoft.com/office/officeart/2005/8/layout/hProcess4"/>
    <dgm:cxn modelId="{F8ADE76D-9B2A-486D-AD5E-FB57E35CB6D2}" type="presParOf" srcId="{509F8958-23FC-4C60-8160-AE6A56218F68}" destId="{EF454E83-DB46-4CB2-8E0C-C656591DE9D3}" srcOrd="2" destOrd="0" presId="urn:microsoft.com/office/officeart/2005/8/layout/hProcess4"/>
    <dgm:cxn modelId="{65C2B30A-88D8-45BF-9221-912C8A3E8E59}" type="presParOf" srcId="{509F8958-23FC-4C60-8160-AE6A56218F68}" destId="{E41C96F8-5E30-4811-B100-CB2536B77477}" srcOrd="3" destOrd="0" presId="urn:microsoft.com/office/officeart/2005/8/layout/hProcess4"/>
    <dgm:cxn modelId="{7450371D-F273-420C-8A49-E714284FC7E6}" type="presParOf" srcId="{509F8958-23FC-4C60-8160-AE6A56218F68}" destId="{4F1DE6C4-5EAC-41CD-8975-C3519DD8613A}" srcOrd="4" destOrd="0" presId="urn:microsoft.com/office/officeart/2005/8/layout/hProcess4"/>
    <dgm:cxn modelId="{2EE2F52F-B8DC-4854-AB58-B3963A161322}" type="presParOf" srcId="{86105305-F538-47AE-9627-CBDC5E151408}" destId="{F655103B-E45D-40E9-BDC7-7DA2F542EB5E}" srcOrd="3" destOrd="0" presId="urn:microsoft.com/office/officeart/2005/8/layout/hProcess4"/>
    <dgm:cxn modelId="{C3E425DD-2C38-49F4-9C66-9622C51D1035}" type="presParOf" srcId="{86105305-F538-47AE-9627-CBDC5E151408}" destId="{A1E22146-3BA3-4F47-9969-7FEAA27332E8}" srcOrd="4" destOrd="0" presId="urn:microsoft.com/office/officeart/2005/8/layout/hProcess4"/>
    <dgm:cxn modelId="{5AA186C1-091B-4070-BD3A-36B588F3445E}" type="presParOf" srcId="{A1E22146-3BA3-4F47-9969-7FEAA27332E8}" destId="{214659B3-9A1B-4633-A1B6-A103266E5DB7}" srcOrd="0" destOrd="0" presId="urn:microsoft.com/office/officeart/2005/8/layout/hProcess4"/>
    <dgm:cxn modelId="{2D403E72-1FB5-42B8-AF4E-6C9B4EEC58E2}" type="presParOf" srcId="{A1E22146-3BA3-4F47-9969-7FEAA27332E8}" destId="{AB157B48-7A04-4300-AF57-1C9B237A4369}" srcOrd="1" destOrd="0" presId="urn:microsoft.com/office/officeart/2005/8/layout/hProcess4"/>
    <dgm:cxn modelId="{CBF08A64-4990-4716-9606-60064DC31C38}" type="presParOf" srcId="{A1E22146-3BA3-4F47-9969-7FEAA27332E8}" destId="{9BE8D9AC-93E8-4DE3-A7E9-D05A8FFC92AE}" srcOrd="2" destOrd="0" presId="urn:microsoft.com/office/officeart/2005/8/layout/hProcess4"/>
    <dgm:cxn modelId="{DBD54308-4627-4A10-A3F2-8A3E97A4A79E}" type="presParOf" srcId="{A1E22146-3BA3-4F47-9969-7FEAA27332E8}" destId="{47470F0C-7A98-48D5-A150-C237DB526C3C}" srcOrd="3" destOrd="0" presId="urn:microsoft.com/office/officeart/2005/8/layout/hProcess4"/>
    <dgm:cxn modelId="{C0B44648-B864-483D-ADC0-511F716986F3}" type="presParOf" srcId="{A1E22146-3BA3-4F47-9969-7FEAA27332E8}" destId="{FFFA66B4-89A2-4F24-9846-7AB0111B81C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9BB8C0-2ADF-4761-BCC1-CEDC341C1692}">
      <dsp:nvSpPr>
        <dsp:cNvPr id="0" name=""/>
        <dsp:cNvSpPr/>
      </dsp:nvSpPr>
      <dsp:spPr>
        <a:xfrm>
          <a:off x="-2954579" y="-455121"/>
          <a:ext cx="3524904" cy="3524904"/>
        </a:xfrm>
        <a:prstGeom prst="blockArc">
          <a:avLst>
            <a:gd name="adj1" fmla="val 18900000"/>
            <a:gd name="adj2" fmla="val 2700000"/>
            <a:gd name="adj3" fmla="val 613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7F7D28-DD2F-4DAD-8E40-1455200CA20B}">
      <dsp:nvSpPr>
        <dsp:cNvPr id="0" name=""/>
        <dsp:cNvSpPr/>
      </dsp:nvSpPr>
      <dsp:spPr>
        <a:xfrm>
          <a:off x="398997" y="240182"/>
          <a:ext cx="3385022" cy="522932"/>
        </a:xfrm>
        <a:prstGeom prst="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07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>
              <a:solidFill>
                <a:schemeClr val="tx1"/>
              </a:solidFill>
            </a:rPr>
            <a:t>Pemanfaatan</a:t>
          </a:r>
          <a:r>
            <a:rPr lang="en-US" sz="1600" b="1" kern="1200" dirty="0">
              <a:solidFill>
                <a:schemeClr val="tx1"/>
              </a:solidFill>
            </a:rPr>
            <a:t> BMN</a:t>
          </a:r>
        </a:p>
      </dsp:txBody>
      <dsp:txXfrm>
        <a:off x="398997" y="240182"/>
        <a:ext cx="3385022" cy="522932"/>
      </dsp:txXfrm>
    </dsp:sp>
    <dsp:sp modelId="{7AE653B6-88C4-4777-87CE-4EAFE16CE637}">
      <dsp:nvSpPr>
        <dsp:cNvPr id="0" name=""/>
        <dsp:cNvSpPr/>
      </dsp:nvSpPr>
      <dsp:spPr>
        <a:xfrm>
          <a:off x="39868" y="196099"/>
          <a:ext cx="653665" cy="6536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A60032-1B27-4B78-8F46-419D7DD7FE10}">
      <dsp:nvSpPr>
        <dsp:cNvPr id="0" name=""/>
        <dsp:cNvSpPr/>
      </dsp:nvSpPr>
      <dsp:spPr>
        <a:xfrm>
          <a:off x="589083" y="1024581"/>
          <a:ext cx="3194936" cy="522932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07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>
              <a:solidFill>
                <a:schemeClr val="tx1"/>
              </a:solidFill>
            </a:rPr>
            <a:t>Pemindahtanganan</a:t>
          </a:r>
          <a:r>
            <a:rPr lang="en-US" sz="1600" b="1" kern="1200" dirty="0">
              <a:solidFill>
                <a:schemeClr val="tx1"/>
              </a:solidFill>
            </a:rPr>
            <a:t> BMN</a:t>
          </a:r>
        </a:p>
      </dsp:txBody>
      <dsp:txXfrm>
        <a:off x="589083" y="1024581"/>
        <a:ext cx="3194936" cy="522932"/>
      </dsp:txXfrm>
    </dsp:sp>
    <dsp:sp modelId="{4D6F51B6-98FB-4406-B6AB-4692E5F7EA3F}">
      <dsp:nvSpPr>
        <dsp:cNvPr id="0" name=""/>
        <dsp:cNvSpPr/>
      </dsp:nvSpPr>
      <dsp:spPr>
        <a:xfrm>
          <a:off x="229954" y="980497"/>
          <a:ext cx="653665" cy="6536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AD8FC6-447E-44DA-BDB8-874E092330A1}">
      <dsp:nvSpPr>
        <dsp:cNvPr id="0" name=""/>
        <dsp:cNvSpPr/>
      </dsp:nvSpPr>
      <dsp:spPr>
        <a:xfrm>
          <a:off x="398997" y="1808979"/>
          <a:ext cx="3385022" cy="522932"/>
        </a:xfrm>
        <a:prstGeom prst="rect">
          <a:avLst/>
        </a:prstGeom>
        <a:solidFill>
          <a:srgbClr val="EB758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07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>
              <a:solidFill>
                <a:schemeClr val="tx1"/>
              </a:solidFill>
            </a:rPr>
            <a:t>Diserahkan</a:t>
          </a:r>
          <a:r>
            <a:rPr lang="en-US" sz="1600" b="1" kern="1200" dirty="0">
              <a:solidFill>
                <a:schemeClr val="tx1"/>
              </a:solidFill>
            </a:rPr>
            <a:t> </a:t>
          </a:r>
          <a:r>
            <a:rPr lang="en-US" sz="1600" b="1" kern="1200" dirty="0" err="1">
              <a:solidFill>
                <a:schemeClr val="tx1"/>
              </a:solidFill>
            </a:rPr>
            <a:t>ke</a:t>
          </a:r>
          <a:r>
            <a:rPr lang="en-US" sz="1600" b="1" kern="1200" dirty="0">
              <a:solidFill>
                <a:schemeClr val="tx1"/>
              </a:solidFill>
            </a:rPr>
            <a:t> </a:t>
          </a:r>
          <a:r>
            <a:rPr lang="en-US" sz="1600" b="1" kern="1200" dirty="0" err="1">
              <a:solidFill>
                <a:schemeClr val="tx1"/>
              </a:solidFill>
            </a:rPr>
            <a:t>pengelola</a:t>
          </a:r>
          <a:r>
            <a:rPr lang="en-US" sz="1600" b="1" kern="1200" dirty="0">
              <a:solidFill>
                <a:schemeClr val="tx1"/>
              </a:solidFill>
            </a:rPr>
            <a:t> </a:t>
          </a:r>
          <a:r>
            <a:rPr lang="en-US" sz="1600" b="1" kern="1200" dirty="0" err="1">
              <a:solidFill>
                <a:schemeClr val="tx1"/>
              </a:solidFill>
            </a:rPr>
            <a:t>Barang</a:t>
          </a:r>
          <a:r>
            <a:rPr lang="en-US" sz="1600" b="1" kern="1200" dirty="0">
              <a:solidFill>
                <a:schemeClr val="tx1"/>
              </a:solidFill>
            </a:rPr>
            <a:t> (</a:t>
          </a:r>
          <a:r>
            <a:rPr lang="en-US" sz="1600" b="1" kern="1200" dirty="0" err="1">
              <a:solidFill>
                <a:schemeClr val="tx1"/>
              </a:solidFill>
            </a:rPr>
            <a:t>Mekanisme</a:t>
          </a:r>
          <a:r>
            <a:rPr lang="en-US" sz="1600" b="1" kern="1200" dirty="0">
              <a:solidFill>
                <a:schemeClr val="tx1"/>
              </a:solidFill>
            </a:rPr>
            <a:t> BMN </a:t>
          </a:r>
          <a:r>
            <a:rPr lang="en-US" sz="1600" b="1" i="1" kern="1200" dirty="0">
              <a:solidFill>
                <a:schemeClr val="tx1"/>
              </a:solidFill>
            </a:rPr>
            <a:t>Idle</a:t>
          </a:r>
          <a:r>
            <a:rPr lang="en-US" sz="1600" b="1" kern="1200" dirty="0">
              <a:solidFill>
                <a:schemeClr val="tx1"/>
              </a:solidFill>
            </a:rPr>
            <a:t>)</a:t>
          </a:r>
        </a:p>
      </dsp:txBody>
      <dsp:txXfrm>
        <a:off x="398997" y="1808979"/>
        <a:ext cx="3385022" cy="522932"/>
      </dsp:txXfrm>
    </dsp:sp>
    <dsp:sp modelId="{8765D879-2F7E-4FBD-80F9-BB6FC6AF9178}">
      <dsp:nvSpPr>
        <dsp:cNvPr id="0" name=""/>
        <dsp:cNvSpPr/>
      </dsp:nvSpPr>
      <dsp:spPr>
        <a:xfrm>
          <a:off x="39868" y="1764896"/>
          <a:ext cx="653665" cy="6536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7A00BB84-EEFF-4F06-96A9-190D704D8C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59F97AE-986E-4D90-AF52-006E99BACB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D5792E-ED10-4681-865B-68CAE8C885E3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5DA3EF3-13A5-49BB-9155-D5D3895530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D38EE63-A921-4F3A-8BDF-02CFD9BDE82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56EBA-B535-4828-9EE6-DBA68296A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06BF637-1DC4-4BD3-893D-792062FBA66D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FA61DC3-AE69-4D81-854C-619C39837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73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812D7B-EC17-4250-8E49-1168A13C3A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1089D91-54A9-4D2E-98D2-BF0787C35D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05CEF64-15CA-4878-9707-132544EBC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F3919-3594-4C65-9C86-771BA7627BA8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389854B-D0EF-40EC-B732-CE0D14021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FAED3C-9BA3-4A74-ACB2-031F27D29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BDD4-B19B-458B-A73E-A92E02FF5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70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04EB33-1889-4052-A60F-D273D79D9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3DA87C2-0158-4D0C-B8F7-48505A1E71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1E81D0-1141-4D52-A34A-04E681936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F3919-3594-4C65-9C86-771BA7627BA8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19FC3D-D9EE-4DEC-B0D0-7A8A3910F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0EED63-A0BF-413F-AFA1-0A666F3A5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BDD4-B19B-458B-A73E-A92E02FF5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50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8F7AC62-5F70-4F2F-856F-62E68B7BE5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90985C5-47D2-436B-8BEB-0DEAAD7110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067619-0E4B-4432-9541-C9677A429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F3919-3594-4C65-9C86-771BA7627BA8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5AB2BD-E57A-49EC-A616-F4A2BB2C2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0B2FD7-FDA7-4F8D-892F-9101977B8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BDD4-B19B-458B-A73E-A92E02FF5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047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Hexagon 21">
            <a:extLst>
              <a:ext uri="{FF2B5EF4-FFF2-40B4-BE49-F238E27FC236}">
                <a16:creationId xmlns:a16="http://schemas.microsoft.com/office/drawing/2014/main" xmlns="" id="{E782D618-E31A-46E2-B2EF-17C9DAB0E97E}"/>
              </a:ext>
            </a:extLst>
          </p:cNvPr>
          <p:cNvSpPr/>
          <p:nvPr userDrawn="1"/>
        </p:nvSpPr>
        <p:spPr>
          <a:xfrm rot="5400000">
            <a:off x="1120394" y="2982020"/>
            <a:ext cx="1554480" cy="1371600"/>
          </a:xfrm>
          <a:prstGeom prst="hexagon">
            <a:avLst>
              <a:gd name="adj" fmla="val 29673"/>
              <a:gd name="vf" fmla="val 115470"/>
            </a:avLst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schemeClr val="bg1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xagon 22">
            <a:extLst>
              <a:ext uri="{FF2B5EF4-FFF2-40B4-BE49-F238E27FC236}">
                <a16:creationId xmlns:a16="http://schemas.microsoft.com/office/drawing/2014/main" xmlns="" id="{531259DD-64CB-4DA1-AD6D-175D1BC0C080}"/>
              </a:ext>
            </a:extLst>
          </p:cNvPr>
          <p:cNvSpPr/>
          <p:nvPr userDrawn="1"/>
        </p:nvSpPr>
        <p:spPr>
          <a:xfrm rot="5400000">
            <a:off x="3188555" y="2821679"/>
            <a:ext cx="1554480" cy="1371600"/>
          </a:xfrm>
          <a:prstGeom prst="hexagon">
            <a:avLst>
              <a:gd name="adj" fmla="val 29673"/>
              <a:gd name="vf" fmla="val 115470"/>
            </a:avLst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schemeClr val="bg1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xagon 23">
            <a:extLst>
              <a:ext uri="{FF2B5EF4-FFF2-40B4-BE49-F238E27FC236}">
                <a16:creationId xmlns:a16="http://schemas.microsoft.com/office/drawing/2014/main" xmlns="" id="{949D4368-1CD6-4BEA-A610-DE42970EA0EA}"/>
              </a:ext>
            </a:extLst>
          </p:cNvPr>
          <p:cNvSpPr/>
          <p:nvPr userDrawn="1"/>
        </p:nvSpPr>
        <p:spPr>
          <a:xfrm rot="5400000">
            <a:off x="5242057" y="2982020"/>
            <a:ext cx="1554480" cy="1371600"/>
          </a:xfrm>
          <a:prstGeom prst="hexagon">
            <a:avLst>
              <a:gd name="adj" fmla="val 29673"/>
              <a:gd name="vf" fmla="val 115470"/>
            </a:avLst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schemeClr val="bg1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xagon 24">
            <a:extLst>
              <a:ext uri="{FF2B5EF4-FFF2-40B4-BE49-F238E27FC236}">
                <a16:creationId xmlns:a16="http://schemas.microsoft.com/office/drawing/2014/main" xmlns="" id="{ACAABC50-D387-484A-AA0F-EB04645F2116}"/>
              </a:ext>
            </a:extLst>
          </p:cNvPr>
          <p:cNvSpPr/>
          <p:nvPr userDrawn="1"/>
        </p:nvSpPr>
        <p:spPr>
          <a:xfrm rot="5400000">
            <a:off x="7324562" y="2821679"/>
            <a:ext cx="1554480" cy="1371600"/>
          </a:xfrm>
          <a:prstGeom prst="hexagon">
            <a:avLst>
              <a:gd name="adj" fmla="val 29673"/>
              <a:gd name="vf" fmla="val 115470"/>
            </a:avLst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schemeClr val="bg1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exagon 25">
            <a:extLst>
              <a:ext uri="{FF2B5EF4-FFF2-40B4-BE49-F238E27FC236}">
                <a16:creationId xmlns:a16="http://schemas.microsoft.com/office/drawing/2014/main" xmlns="" id="{A9C2DD4D-CD5E-405E-A1A0-E8D0CD03D43F}"/>
              </a:ext>
            </a:extLst>
          </p:cNvPr>
          <p:cNvSpPr/>
          <p:nvPr userDrawn="1"/>
        </p:nvSpPr>
        <p:spPr>
          <a:xfrm rot="5400000">
            <a:off x="9378064" y="2982020"/>
            <a:ext cx="1554480" cy="1371600"/>
          </a:xfrm>
          <a:prstGeom prst="hexagon">
            <a:avLst>
              <a:gd name="adj" fmla="val 29673"/>
              <a:gd name="vf" fmla="val 115470"/>
            </a:avLst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schemeClr val="bg1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58F9F8B1-6BAC-4AD8-A471-D0C2B6FC88EB}"/>
              </a:ext>
            </a:extLst>
          </p:cNvPr>
          <p:cNvGrpSpPr/>
          <p:nvPr userDrawn="1"/>
        </p:nvGrpSpPr>
        <p:grpSpPr>
          <a:xfrm>
            <a:off x="883715" y="2433382"/>
            <a:ext cx="10284482" cy="2311399"/>
            <a:chOff x="764773" y="2273300"/>
            <a:chExt cx="10284482" cy="2311399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98B00A50-8F71-4989-BC6C-70721A8EDF4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64773" y="2821940"/>
              <a:ext cx="1" cy="1357623"/>
            </a:xfrm>
            <a:prstGeom prst="line">
              <a:avLst/>
            </a:prstGeom>
            <a:ln w="101600" cap="rnd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07D9CB32-4FF6-46E7-AD10-4891F90C114B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764773" y="2273300"/>
              <a:ext cx="1023052" cy="548640"/>
            </a:xfrm>
            <a:prstGeom prst="line">
              <a:avLst/>
            </a:prstGeom>
            <a:ln w="101600" cap="rnd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CD4C385E-0386-47EB-A5CD-8B5E6A7F9F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87825" y="2273300"/>
              <a:ext cx="1023052" cy="548640"/>
            </a:xfrm>
            <a:prstGeom prst="line">
              <a:avLst/>
            </a:prstGeom>
            <a:ln w="1016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xmlns="" id="{CA247777-17E8-47B0-9C02-A34C1E5702AD}"/>
                </a:ext>
              </a:extLst>
            </p:cNvPr>
            <p:cNvGrpSpPr/>
            <p:nvPr userDrawn="1"/>
          </p:nvGrpSpPr>
          <p:grpSpPr>
            <a:xfrm rot="10800000">
              <a:off x="2809142" y="2821940"/>
              <a:ext cx="2068161" cy="1762759"/>
              <a:chOff x="548642" y="2133600"/>
              <a:chExt cx="2068161" cy="1762759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xmlns="" id="{ECB83C0A-AF62-4845-9EB4-5D06A0CF437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548642" y="2133600"/>
                <a:ext cx="1023052" cy="548640"/>
              </a:xfrm>
              <a:prstGeom prst="line">
                <a:avLst/>
              </a:prstGeom>
              <a:ln w="1016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xmlns="" id="{32048AA9-3DFF-4A3E-8093-E7F3FB7D19E3}"/>
                  </a:ext>
                </a:extLst>
              </p:cNvPr>
              <p:cNvGrpSpPr/>
              <p:nvPr userDrawn="1"/>
            </p:nvGrpSpPr>
            <p:grpSpPr>
              <a:xfrm flipH="1">
                <a:off x="1571694" y="2133600"/>
                <a:ext cx="1045109" cy="1762759"/>
                <a:chOff x="394504" y="2235200"/>
                <a:chExt cx="1045109" cy="1762759"/>
              </a:xfrm>
            </p:grpSpPr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xmlns="" id="{7392E648-DDB8-4745-B06E-3D83FB0F1F5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10800000" flipV="1">
                  <a:off x="394504" y="2823211"/>
                  <a:ext cx="22057" cy="1174748"/>
                </a:xfrm>
                <a:prstGeom prst="line">
                  <a:avLst/>
                </a:prstGeom>
                <a:ln w="1016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xmlns="" id="{1478A9A5-3601-4DBF-99BF-C2F33B3CE6A5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416561" y="2235200"/>
                  <a:ext cx="1023052" cy="548640"/>
                </a:xfrm>
                <a:prstGeom prst="line">
                  <a:avLst/>
                </a:prstGeom>
                <a:ln w="1016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xmlns="" id="{A0C33B8E-B78E-4624-BE44-B396658EC6B5}"/>
                </a:ext>
              </a:extLst>
            </p:cNvPr>
            <p:cNvGrpSpPr/>
            <p:nvPr userDrawn="1"/>
          </p:nvGrpSpPr>
          <p:grpSpPr>
            <a:xfrm>
              <a:off x="4877303" y="2273300"/>
              <a:ext cx="4114800" cy="2311399"/>
              <a:chOff x="546372" y="2133600"/>
              <a:chExt cx="4114800" cy="2311399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xmlns="" id="{36948F02-2A58-4B70-878D-138873EF5487}"/>
                  </a:ext>
                </a:extLst>
              </p:cNvPr>
              <p:cNvGrpSpPr/>
              <p:nvPr userDrawn="1"/>
            </p:nvGrpSpPr>
            <p:grpSpPr>
              <a:xfrm>
                <a:off x="546372" y="2133600"/>
                <a:ext cx="2048374" cy="1755137"/>
                <a:chOff x="546372" y="2133600"/>
                <a:chExt cx="2048374" cy="1755137"/>
              </a:xfrm>
            </p:grpSpPr>
            <p:grpSp>
              <p:nvGrpSpPr>
                <p:cNvPr id="68" name="Group 67">
                  <a:extLst>
                    <a:ext uri="{FF2B5EF4-FFF2-40B4-BE49-F238E27FC236}">
                      <a16:creationId xmlns:a16="http://schemas.microsoft.com/office/drawing/2014/main" xmlns="" id="{2374C11E-A36A-4A02-91FB-1E2A147716EF}"/>
                    </a:ext>
                  </a:extLst>
                </p:cNvPr>
                <p:cNvGrpSpPr/>
                <p:nvPr userDrawn="1"/>
              </p:nvGrpSpPr>
              <p:grpSpPr>
                <a:xfrm>
                  <a:off x="546372" y="2133600"/>
                  <a:ext cx="1025322" cy="1755137"/>
                  <a:chOff x="414292" y="2235200"/>
                  <a:chExt cx="1025322" cy="1755137"/>
                </a:xfrm>
              </p:grpSpPr>
              <p:cxnSp>
                <p:nvCxnSpPr>
                  <p:cNvPr id="72" name="Straight Connector 71">
                    <a:extLst>
                      <a:ext uri="{FF2B5EF4-FFF2-40B4-BE49-F238E27FC236}">
                        <a16:creationId xmlns:a16="http://schemas.microsoft.com/office/drawing/2014/main" xmlns="" id="{A7659665-8409-4C94-81A8-ED44F07985C3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414292" y="2783840"/>
                    <a:ext cx="2268" cy="1206497"/>
                  </a:xfrm>
                  <a:prstGeom prst="line">
                    <a:avLst/>
                  </a:prstGeom>
                  <a:ln w="10160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72">
                    <a:extLst>
                      <a:ext uri="{FF2B5EF4-FFF2-40B4-BE49-F238E27FC236}">
                        <a16:creationId xmlns:a16="http://schemas.microsoft.com/office/drawing/2014/main" xmlns="" id="{8CC43616-6493-4804-BA75-1DAA7A1D8B18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flipH="1">
                    <a:off x="416562" y="2235200"/>
                    <a:ext cx="1023052" cy="548640"/>
                  </a:xfrm>
                  <a:prstGeom prst="line">
                    <a:avLst/>
                  </a:prstGeom>
                  <a:ln w="10160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xmlns="" id="{995EA5E0-F8C9-46F5-9994-0DBB5532E9C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571694" y="2133600"/>
                  <a:ext cx="1023052" cy="548640"/>
                </a:xfrm>
                <a:prstGeom prst="line">
                  <a:avLst/>
                </a:prstGeom>
                <a:ln w="1016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xmlns="" id="{07CCC38F-9AFC-4443-AF2B-8B972EE312B9}"/>
                  </a:ext>
                </a:extLst>
              </p:cNvPr>
              <p:cNvGrpSpPr/>
              <p:nvPr userDrawn="1"/>
            </p:nvGrpSpPr>
            <p:grpSpPr>
              <a:xfrm rot="10800000">
                <a:off x="2590206" y="2722878"/>
                <a:ext cx="2070966" cy="1722121"/>
                <a:chOff x="548642" y="2133600"/>
                <a:chExt cx="2070966" cy="1722121"/>
              </a:xfrm>
            </p:grpSpPr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xmlns="" id="{85D60560-17BE-42C4-956A-FD0CCF2B311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548642" y="2133600"/>
                  <a:ext cx="1023052" cy="548640"/>
                </a:xfrm>
                <a:prstGeom prst="line">
                  <a:avLst/>
                </a:prstGeom>
                <a:ln w="1016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3" name="Group 62">
                  <a:extLst>
                    <a:ext uri="{FF2B5EF4-FFF2-40B4-BE49-F238E27FC236}">
                      <a16:creationId xmlns:a16="http://schemas.microsoft.com/office/drawing/2014/main" xmlns="" id="{314ADB2B-6BAC-4187-9AD6-234699323C6F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1571694" y="2133600"/>
                  <a:ext cx="1047914" cy="1722121"/>
                  <a:chOff x="391699" y="2235200"/>
                  <a:chExt cx="1047914" cy="1722121"/>
                </a:xfrm>
              </p:grpSpPr>
              <p:cxnSp>
                <p:nvCxnSpPr>
                  <p:cNvPr id="64" name="Straight Connector 63">
                    <a:extLst>
                      <a:ext uri="{FF2B5EF4-FFF2-40B4-BE49-F238E27FC236}">
                        <a16:creationId xmlns:a16="http://schemas.microsoft.com/office/drawing/2014/main" xmlns="" id="{3AA32475-F311-40BF-84DB-2FBFF05A09E9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rot="10800000" flipV="1">
                    <a:off x="391699" y="2791460"/>
                    <a:ext cx="29076" cy="1165861"/>
                  </a:xfrm>
                  <a:prstGeom prst="line">
                    <a:avLst/>
                  </a:prstGeom>
                  <a:ln w="10160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>
                    <a:extLst>
                      <a:ext uri="{FF2B5EF4-FFF2-40B4-BE49-F238E27FC236}">
                        <a16:creationId xmlns:a16="http://schemas.microsoft.com/office/drawing/2014/main" xmlns="" id="{8076BDAC-837A-46AB-939A-33B4CAC4432D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flipH="1">
                    <a:off x="416561" y="2235200"/>
                    <a:ext cx="1023052" cy="548640"/>
                  </a:xfrm>
                  <a:prstGeom prst="line">
                    <a:avLst/>
                  </a:prstGeom>
                  <a:ln w="10160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xmlns="" id="{61A353AA-3B37-493F-A75A-FBE55A7FEAC3}"/>
                </a:ext>
              </a:extLst>
            </p:cNvPr>
            <p:cNvGrpSpPr/>
            <p:nvPr userDrawn="1"/>
          </p:nvGrpSpPr>
          <p:grpSpPr>
            <a:xfrm>
              <a:off x="8992103" y="2273300"/>
              <a:ext cx="2057152" cy="1851337"/>
              <a:chOff x="547757" y="2133600"/>
              <a:chExt cx="2057152" cy="1851337"/>
            </a:xfrm>
          </p:grpSpPr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xmlns="" id="{E7AC040A-1737-484C-8CEA-2ADF0DBFE9FB}"/>
                  </a:ext>
                </a:extLst>
              </p:cNvPr>
              <p:cNvGrpSpPr/>
              <p:nvPr userDrawn="1"/>
            </p:nvGrpSpPr>
            <p:grpSpPr>
              <a:xfrm>
                <a:off x="547757" y="2133600"/>
                <a:ext cx="1023937" cy="1762759"/>
                <a:chOff x="415677" y="2235200"/>
                <a:chExt cx="1023937" cy="1762759"/>
              </a:xfrm>
            </p:grpSpPr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xmlns="" id="{9CD9887E-CE43-4192-9065-D2A75389118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415677" y="2783840"/>
                  <a:ext cx="1" cy="1214119"/>
                </a:xfrm>
                <a:prstGeom prst="line">
                  <a:avLst/>
                </a:prstGeom>
                <a:ln w="1016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xmlns="" id="{3D14A159-829D-4CE4-9A8E-E2C0CBD3F3F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416562" y="2235200"/>
                  <a:ext cx="1023052" cy="548640"/>
                </a:xfrm>
                <a:prstGeom prst="line">
                  <a:avLst/>
                </a:prstGeom>
                <a:ln w="1016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xmlns="" id="{31D099CA-B8FD-4314-AEDD-819F910D5BDB}"/>
                  </a:ext>
                </a:extLst>
              </p:cNvPr>
              <p:cNvGrpSpPr/>
              <p:nvPr userDrawn="1"/>
            </p:nvGrpSpPr>
            <p:grpSpPr>
              <a:xfrm flipH="1">
                <a:off x="1571694" y="2133600"/>
                <a:ext cx="1033215" cy="1851337"/>
                <a:chOff x="406398" y="2235200"/>
                <a:chExt cx="1033215" cy="1851337"/>
              </a:xfrm>
            </p:grpSpPr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xmlns="" id="{C02C6F16-E0CD-428F-BD21-449948C9D67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406398" y="2783840"/>
                  <a:ext cx="10163" cy="1302697"/>
                </a:xfrm>
                <a:prstGeom prst="line">
                  <a:avLst/>
                </a:prstGeom>
                <a:ln w="1016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xmlns="" id="{E6C222D2-654F-4BD1-A0BD-34C233CD23D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416561" y="2235200"/>
                  <a:ext cx="1023052" cy="548640"/>
                </a:xfrm>
                <a:prstGeom prst="line">
                  <a:avLst/>
                </a:prstGeom>
                <a:ln w="1016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xmlns="" id="{EA93BAA0-B72B-4BFD-BCF9-4608ADE3AC72}"/>
              </a:ext>
            </a:extLst>
          </p:cNvPr>
          <p:cNvSpPr/>
          <p:nvPr userDrawn="1"/>
        </p:nvSpPr>
        <p:spPr>
          <a:xfrm>
            <a:off x="659872" y="4111045"/>
            <a:ext cx="457200" cy="4572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xmlns="" id="{07EC39C5-C4D5-4BE2-80A8-355FC3ECC12F}"/>
              </a:ext>
            </a:extLst>
          </p:cNvPr>
          <p:cNvSpPr/>
          <p:nvPr userDrawn="1"/>
        </p:nvSpPr>
        <p:spPr>
          <a:xfrm>
            <a:off x="1677924" y="2268282"/>
            <a:ext cx="457200" cy="4572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xmlns="" id="{F5775AD5-ACEB-4CBE-BD90-53D7E05FA5AC}"/>
              </a:ext>
            </a:extLst>
          </p:cNvPr>
          <p:cNvSpPr/>
          <p:nvPr userDrawn="1"/>
        </p:nvSpPr>
        <p:spPr>
          <a:xfrm>
            <a:off x="3746085" y="4525070"/>
            <a:ext cx="457200" cy="4572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xmlns="" id="{658774E0-9642-4F13-A5E6-09E3CB03DBB5}"/>
              </a:ext>
            </a:extLst>
          </p:cNvPr>
          <p:cNvSpPr/>
          <p:nvPr userDrawn="1"/>
        </p:nvSpPr>
        <p:spPr>
          <a:xfrm>
            <a:off x="5799587" y="2268282"/>
            <a:ext cx="457200" cy="4572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xmlns="" id="{D65EF3DD-F676-4685-9875-B94CF9FB2C8D}"/>
              </a:ext>
            </a:extLst>
          </p:cNvPr>
          <p:cNvSpPr/>
          <p:nvPr userDrawn="1"/>
        </p:nvSpPr>
        <p:spPr>
          <a:xfrm>
            <a:off x="7882093" y="4499666"/>
            <a:ext cx="457200" cy="4572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xmlns="" id="{160A3CDF-ADAF-4527-8705-2F8E3851CF65}"/>
              </a:ext>
            </a:extLst>
          </p:cNvPr>
          <p:cNvSpPr/>
          <p:nvPr userDrawn="1"/>
        </p:nvSpPr>
        <p:spPr>
          <a:xfrm>
            <a:off x="9935595" y="2246690"/>
            <a:ext cx="457200" cy="4572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xmlns="" id="{3FD028A3-58B1-44C9-AC6A-A869FC68B50F}"/>
              </a:ext>
            </a:extLst>
          </p:cNvPr>
          <p:cNvSpPr/>
          <p:nvPr userDrawn="1"/>
        </p:nvSpPr>
        <p:spPr>
          <a:xfrm>
            <a:off x="10938323" y="4100876"/>
            <a:ext cx="457200" cy="4572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itle 29">
            <a:extLst>
              <a:ext uri="{FF2B5EF4-FFF2-40B4-BE49-F238E27FC236}">
                <a16:creationId xmlns:a16="http://schemas.microsoft.com/office/drawing/2014/main" xmlns="" id="{18F0CF87-D85A-411D-8002-1157A047C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402" y="207551"/>
            <a:ext cx="10515600" cy="64447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9E8F9015-A4A2-47D3-9665-686A67F0ED81}"/>
              </a:ext>
            </a:extLst>
          </p:cNvPr>
          <p:cNvSpPr txBox="1"/>
          <p:nvPr userDrawn="1"/>
        </p:nvSpPr>
        <p:spPr>
          <a:xfrm>
            <a:off x="1383191" y="1586906"/>
            <a:ext cx="889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2"/>
                </a:solidFill>
                <a:latin typeface="+mj-lt"/>
              </a:rPr>
              <a:t>01</a:t>
            </a:r>
            <a:endParaRPr lang="en-US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426A1182-EDE9-44E7-BA1C-CCAA1B422C3C}"/>
              </a:ext>
            </a:extLst>
          </p:cNvPr>
          <p:cNvSpPr txBox="1"/>
          <p:nvPr userDrawn="1"/>
        </p:nvSpPr>
        <p:spPr>
          <a:xfrm>
            <a:off x="3516779" y="5001792"/>
            <a:ext cx="889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3"/>
                </a:solidFill>
                <a:latin typeface="+mj-lt"/>
              </a:rPr>
              <a:t>02</a:t>
            </a:r>
            <a:endParaRPr lang="en-US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453D0452-E8F6-4E1D-8D89-47F4DE14020B}"/>
              </a:ext>
            </a:extLst>
          </p:cNvPr>
          <p:cNvSpPr txBox="1"/>
          <p:nvPr userDrawn="1"/>
        </p:nvSpPr>
        <p:spPr>
          <a:xfrm>
            <a:off x="5574557" y="1593858"/>
            <a:ext cx="889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4"/>
                </a:solidFill>
                <a:latin typeface="+mj-lt"/>
              </a:rPr>
              <a:t>03</a:t>
            </a:r>
            <a:endParaRPr lang="en-US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58EE8165-DF59-42CB-A646-DBDAB53967B1}"/>
              </a:ext>
            </a:extLst>
          </p:cNvPr>
          <p:cNvSpPr txBox="1"/>
          <p:nvPr userDrawn="1"/>
        </p:nvSpPr>
        <p:spPr>
          <a:xfrm>
            <a:off x="7657062" y="4982270"/>
            <a:ext cx="889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5"/>
                </a:solidFill>
                <a:latin typeface="+mj-lt"/>
              </a:rPr>
              <a:t>04</a:t>
            </a:r>
            <a:endParaRPr lang="en-US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3EC5584D-5A50-4F4A-A8CD-530EFB27FD79}"/>
              </a:ext>
            </a:extLst>
          </p:cNvPr>
          <p:cNvSpPr txBox="1"/>
          <p:nvPr userDrawn="1"/>
        </p:nvSpPr>
        <p:spPr>
          <a:xfrm>
            <a:off x="9696220" y="1554587"/>
            <a:ext cx="889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6"/>
                </a:solidFill>
                <a:latin typeface="+mj-lt"/>
              </a:rPr>
              <a:t>05</a:t>
            </a:r>
            <a:endParaRPr lang="en-US" b="1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xmlns="" id="{FF7EDF04-AD2B-463F-873D-F9F513090E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1445" y="4610158"/>
            <a:ext cx="2068694" cy="3916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7" name="Text Placeholder 34">
            <a:extLst>
              <a:ext uri="{FF2B5EF4-FFF2-40B4-BE49-F238E27FC236}">
                <a16:creationId xmlns:a16="http://schemas.microsoft.com/office/drawing/2014/main" xmlns="" id="{7F70B278-4654-46AC-8DD6-824CEF1DFA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2177" y="5036815"/>
            <a:ext cx="2068694" cy="11595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8" name="Text Placeholder 34">
            <a:extLst>
              <a:ext uri="{FF2B5EF4-FFF2-40B4-BE49-F238E27FC236}">
                <a16:creationId xmlns:a16="http://schemas.microsoft.com/office/drawing/2014/main" xmlns="" id="{3B7069E5-61AE-4AB2-8653-98A7F283E0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98513" y="4610158"/>
            <a:ext cx="2068694" cy="3916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9" name="Text Placeholder 34">
            <a:extLst>
              <a:ext uri="{FF2B5EF4-FFF2-40B4-BE49-F238E27FC236}">
                <a16:creationId xmlns:a16="http://schemas.microsoft.com/office/drawing/2014/main" xmlns="" id="{38A8EB30-9561-4857-91EC-C9B25464AF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89245" y="5036815"/>
            <a:ext cx="2068694" cy="11595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0" name="Text Placeholder 34">
            <a:extLst>
              <a:ext uri="{FF2B5EF4-FFF2-40B4-BE49-F238E27FC236}">
                <a16:creationId xmlns:a16="http://schemas.microsoft.com/office/drawing/2014/main" xmlns="" id="{AE1932D4-1CD4-4631-9E96-954227141C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89340" y="4613478"/>
            <a:ext cx="2068694" cy="3916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1" name="Text Placeholder 34">
            <a:extLst>
              <a:ext uri="{FF2B5EF4-FFF2-40B4-BE49-F238E27FC236}">
                <a16:creationId xmlns:a16="http://schemas.microsoft.com/office/drawing/2014/main" xmlns="" id="{7A6D526A-E91A-4FC8-8AB8-5FEA321F6A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80072" y="5040135"/>
            <a:ext cx="2068694" cy="11595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2" name="Text Placeholder 34">
            <a:extLst>
              <a:ext uri="{FF2B5EF4-FFF2-40B4-BE49-F238E27FC236}">
                <a16:creationId xmlns:a16="http://schemas.microsoft.com/office/drawing/2014/main" xmlns="" id="{61A32F9F-4ACF-442A-8853-0E4B42CC9E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65654" y="1126350"/>
            <a:ext cx="2068694" cy="3916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3" name="Text Placeholder 34">
            <a:extLst>
              <a:ext uri="{FF2B5EF4-FFF2-40B4-BE49-F238E27FC236}">
                <a16:creationId xmlns:a16="http://schemas.microsoft.com/office/drawing/2014/main" xmlns="" id="{B3D0AD38-B8DA-4C19-97D0-C4BF494F2F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956386" y="1553007"/>
            <a:ext cx="2068694" cy="11595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4" name="Text Placeholder 34">
            <a:extLst>
              <a:ext uri="{FF2B5EF4-FFF2-40B4-BE49-F238E27FC236}">
                <a16:creationId xmlns:a16="http://schemas.microsoft.com/office/drawing/2014/main" xmlns="" id="{A8DE427E-A7F5-47D9-AA8C-5F8089A99E2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29515" y="1066973"/>
            <a:ext cx="2068694" cy="3916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5" name="Text Placeholder 34">
            <a:extLst>
              <a:ext uri="{FF2B5EF4-FFF2-40B4-BE49-F238E27FC236}">
                <a16:creationId xmlns:a16="http://schemas.microsoft.com/office/drawing/2014/main" xmlns="" id="{E764A502-6D62-4133-90C7-1FE9B38E74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120247" y="1493630"/>
            <a:ext cx="2068694" cy="11595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5386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867339-1FC9-4C37-92D2-07069254F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404586-5BD0-4A67-A711-DAA8F0D64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180294-F883-4C3F-8DD6-5C2FD2139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F3919-3594-4C65-9C86-771BA7627BA8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4B3282-2D1D-430F-AF6F-26B999B74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8AB227-1F03-40F3-A590-1593B0A6A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BDD4-B19B-458B-A73E-A92E02FF5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521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9C8156-9F71-48ED-8F44-723E8D10A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0A643A7-FB9D-4E3B-8F1D-E7F9A6D07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ADB370-2610-4B13-88D2-5482E4DE4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F3919-3594-4C65-9C86-771BA7627BA8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2435458-68DC-4B4C-A4DF-4213A984A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DD3A5B-B00B-435E-92F0-5D33C4819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BDD4-B19B-458B-A73E-A92E02FF5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19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205F30-FD27-4D32-866E-9AA9D9EC8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498C4B-8EF9-4AF1-960E-7337EC24B5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5BE4A4D-4388-4C00-B762-3077FD723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606B965-4DD4-41BF-9BAD-22D934A46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F3919-3594-4C65-9C86-771BA7627BA8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8F3797A-4E5C-468A-A569-E4756E26B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3799060-5BEF-40F3-950B-C30286DC1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BDD4-B19B-458B-A73E-A92E02FF5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341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7F47F2-582E-46F5-B8FF-2F72C675F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789EA37-8F0F-44FD-8A8C-C128AA2548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CB36292-597F-4F93-ACED-80BD76B228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DF55B60-DABC-4A9A-A17F-488F4EB3B6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B4345FC-B0FB-4CA5-8DDA-E9C5B8D7CC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EF2E369-26CF-4A0D-9FE6-5DCD9E2A9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F3919-3594-4C65-9C86-771BA7627BA8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0939838-0C6B-4EB8-AC39-FB2A611DF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D371C31-6D49-407B-9253-B1E8FCBED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BDD4-B19B-458B-A73E-A92E02FF5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86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A98C4D-C61D-4AF0-B880-D23D8E7DE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34523A8-EA96-4CC2-922C-3BDA44ECD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F3919-3594-4C65-9C86-771BA7627BA8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3E4F305-0FC4-4DE4-9ED1-3ACA483A9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9C78F39-F8F9-46E2-84EE-176778095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BDD4-B19B-458B-A73E-A92E02FF5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84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8AAA1FE-6754-428F-BB4E-F20FB820B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F3919-3594-4C65-9C86-771BA7627BA8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460D514-6740-4365-B9C8-F969AA43B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6E86F26-337A-4FC2-93EE-50D39E078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BDD4-B19B-458B-A73E-A92E02FF5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265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6BCF75-2B24-4E0D-B4E7-23EF9D163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C2A253-5875-49AB-A25C-BF0F4A64A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49F40B8-74E6-4173-8252-DA69F92B17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6DE86F8-1154-4422-84FC-D3B86D55B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F3919-3594-4C65-9C86-771BA7627BA8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DA4D922-1804-442E-B80D-BD3215B0D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6637C65-8BD5-4477-ADC4-494FAA3FE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BDD4-B19B-458B-A73E-A92E02FF5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863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D70E08-6012-424A-9077-6A93E8953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05BDBBB-FACD-4190-9BD0-08B961CDD5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8563286-D5FD-46AE-A703-B3F5B20FDA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0DB1094-B1A1-4302-AB2E-46C9ED707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F3919-3594-4C65-9C86-771BA7627BA8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FF30F92-A739-436C-9E9C-7A294F37F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625237A-A100-4A9A-A46E-FEE66E2DC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BDD4-B19B-458B-A73E-A92E02FF5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79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9ACE323-7124-4269-BE29-CE28E3A52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9796CCE-7C9F-4E3B-A89A-5EDF05B9B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DF12825-F091-4A01-BDF4-66E4F61D23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F3919-3594-4C65-9C86-771BA7627BA8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CC84EAA-9B92-40D2-9259-38E2C8FF7D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2DF177-4EBF-48C3-BC16-D4921A4D7B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2BDD4-B19B-458B-A73E-A92E02FF5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105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5.wdp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12" Type="http://schemas.openxmlformats.org/officeDocument/2006/relationships/image" Target="../media/image1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microsoft.com/office/2007/relationships/hdphoto" Target="../media/hdphoto4.wdp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35D4319-6046-454D-B81D-3E07D95FA51F}"/>
              </a:ext>
            </a:extLst>
          </p:cNvPr>
          <p:cNvSpPr/>
          <p:nvPr/>
        </p:nvSpPr>
        <p:spPr>
          <a:xfrm>
            <a:off x="0" y="6253019"/>
            <a:ext cx="12192000" cy="60498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98CE6D04-6FC1-4430-AAC1-F5757ADAF8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975" y="2922527"/>
            <a:ext cx="10993549" cy="147501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PEMANFAATAN ASET DAN SDM DALAM UPAYA MENINGKATKAN PNBP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E86EC435-7A94-4E67-A37E-5A4340D3FC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06690" y="5349482"/>
            <a:ext cx="3685309" cy="469427"/>
          </a:xfrm>
        </p:spPr>
        <p:txBody>
          <a:bodyPr/>
          <a:lstStyle/>
          <a:p>
            <a:pPr algn="r"/>
            <a:r>
              <a:rPr lang="en-US" b="1" dirty="0">
                <a:solidFill>
                  <a:srgbClr val="0070C0"/>
                </a:solidFill>
              </a:rPr>
              <a:t>Bali, </a:t>
            </a:r>
            <a:r>
              <a:rPr lang="en-US" b="1" dirty="0" smtClean="0">
                <a:solidFill>
                  <a:srgbClr val="0070C0"/>
                </a:solidFill>
              </a:rPr>
              <a:t>7 </a:t>
            </a:r>
            <a:r>
              <a:rPr lang="en-US" b="1" dirty="0" err="1">
                <a:solidFill>
                  <a:srgbClr val="0070C0"/>
                </a:solidFill>
              </a:rPr>
              <a:t>D</a:t>
            </a:r>
            <a:r>
              <a:rPr lang="en-US" b="1" dirty="0" err="1" smtClean="0">
                <a:solidFill>
                  <a:srgbClr val="0070C0"/>
                </a:solidFill>
              </a:rPr>
              <a:t>esember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2018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D400451-AFBC-41C1-8910-2DA376AA883A}"/>
              </a:ext>
            </a:extLst>
          </p:cNvPr>
          <p:cNvSpPr/>
          <p:nvPr/>
        </p:nvSpPr>
        <p:spPr>
          <a:xfrm>
            <a:off x="193964" y="670678"/>
            <a:ext cx="3888509" cy="83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2C80DF2-E23F-4533-8DD3-85714C4912DF}"/>
              </a:ext>
            </a:extLst>
          </p:cNvPr>
          <p:cNvSpPr/>
          <p:nvPr/>
        </p:nvSpPr>
        <p:spPr>
          <a:xfrm>
            <a:off x="4200236" y="670678"/>
            <a:ext cx="3791527" cy="8774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CB6742D-5996-476C-A29F-35EF4E3D54DE}"/>
              </a:ext>
            </a:extLst>
          </p:cNvPr>
          <p:cNvSpPr/>
          <p:nvPr/>
        </p:nvSpPr>
        <p:spPr>
          <a:xfrm>
            <a:off x="8109526" y="666058"/>
            <a:ext cx="3791527" cy="8774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3" descr="LOGO RISTEKDIKTI.png">
            <a:extLst>
              <a:ext uri="{FF2B5EF4-FFF2-40B4-BE49-F238E27FC236}">
                <a16:creationId xmlns:a16="http://schemas.microsoft.com/office/drawing/2014/main" xmlns="" id="{AF7A8944-B1E3-416D-862D-06FF3C53B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503" y="1450088"/>
            <a:ext cx="1254992" cy="1236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0160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D400451-AFBC-41C1-8910-2DA376AA883A}"/>
              </a:ext>
            </a:extLst>
          </p:cNvPr>
          <p:cNvSpPr/>
          <p:nvPr/>
        </p:nvSpPr>
        <p:spPr>
          <a:xfrm>
            <a:off x="193964" y="670678"/>
            <a:ext cx="3888509" cy="83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2C80DF2-E23F-4533-8DD3-85714C4912DF}"/>
              </a:ext>
            </a:extLst>
          </p:cNvPr>
          <p:cNvSpPr/>
          <p:nvPr/>
        </p:nvSpPr>
        <p:spPr>
          <a:xfrm>
            <a:off x="4200236" y="670678"/>
            <a:ext cx="3791527" cy="8774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CB6742D-5996-476C-A29F-35EF4E3D54DE}"/>
              </a:ext>
            </a:extLst>
          </p:cNvPr>
          <p:cNvSpPr/>
          <p:nvPr/>
        </p:nvSpPr>
        <p:spPr>
          <a:xfrm>
            <a:off x="8109526" y="666058"/>
            <a:ext cx="3791527" cy="8774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56535AE-65A6-4AC3-A92C-802DF58BEC07}"/>
              </a:ext>
            </a:extLst>
          </p:cNvPr>
          <p:cNvSpPr/>
          <p:nvPr/>
        </p:nvSpPr>
        <p:spPr>
          <a:xfrm>
            <a:off x="-1" y="6253018"/>
            <a:ext cx="12192000" cy="60498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BENTUK PEMANFAATAN BMN</a:t>
            </a:r>
          </a:p>
        </p:txBody>
      </p:sp>
      <p:sp>
        <p:nvSpPr>
          <p:cNvPr id="14" name="Round Diagonal Corner Rectangle 4">
            <a:extLst>
              <a:ext uri="{FF2B5EF4-FFF2-40B4-BE49-F238E27FC236}">
                <a16:creationId xmlns:a16="http://schemas.microsoft.com/office/drawing/2014/main" xmlns="" id="{4ECE924B-915D-44E7-B55C-66EBB50D8693}"/>
              </a:ext>
            </a:extLst>
          </p:cNvPr>
          <p:cNvSpPr/>
          <p:nvPr/>
        </p:nvSpPr>
        <p:spPr>
          <a:xfrm flipH="1">
            <a:off x="6064294" y="1534426"/>
            <a:ext cx="4287958" cy="3960440"/>
          </a:xfrm>
          <a:prstGeom prst="round2Diag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Teardrop 17">
            <a:extLst>
              <a:ext uri="{FF2B5EF4-FFF2-40B4-BE49-F238E27FC236}">
                <a16:creationId xmlns:a16="http://schemas.microsoft.com/office/drawing/2014/main" xmlns="" id="{C3C08D7F-C889-4C99-B442-23B6CA538DC1}"/>
              </a:ext>
            </a:extLst>
          </p:cNvPr>
          <p:cNvSpPr/>
          <p:nvPr/>
        </p:nvSpPr>
        <p:spPr>
          <a:xfrm>
            <a:off x="5164286" y="1534426"/>
            <a:ext cx="828000" cy="828000"/>
          </a:xfrm>
          <a:prstGeom prst="teardrop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entury Gothic" pitchFamily="34" charset="0"/>
              </a:rPr>
              <a:t>BGS/BSG</a:t>
            </a:r>
            <a:endParaRPr lang="id-ID" b="1" dirty="0">
              <a:latin typeface="Century Gothic" pitchFamily="34" charset="0"/>
            </a:endParaRPr>
          </a:p>
        </p:txBody>
      </p:sp>
      <p:sp>
        <p:nvSpPr>
          <p:cNvPr id="19" name="Teardrop 18">
            <a:extLst>
              <a:ext uri="{FF2B5EF4-FFF2-40B4-BE49-F238E27FC236}">
                <a16:creationId xmlns:a16="http://schemas.microsoft.com/office/drawing/2014/main" xmlns="" id="{A1D15EB5-9D5B-42E3-99E7-1DE8DD28E913}"/>
              </a:ext>
            </a:extLst>
          </p:cNvPr>
          <p:cNvSpPr/>
          <p:nvPr/>
        </p:nvSpPr>
        <p:spPr>
          <a:xfrm flipH="1">
            <a:off x="6064294" y="1548539"/>
            <a:ext cx="828000" cy="828000"/>
          </a:xfrm>
          <a:prstGeom prst="teardrop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entury Gothic" pitchFamily="34" charset="0"/>
              </a:rPr>
              <a:t>KSP</a:t>
            </a:r>
            <a:endParaRPr lang="id-ID" b="1" dirty="0">
              <a:latin typeface="Century Gothic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276AA00-E0E6-4C15-AB06-A78E7CBD31BB}"/>
              </a:ext>
            </a:extLst>
          </p:cNvPr>
          <p:cNvSpPr/>
          <p:nvPr/>
        </p:nvSpPr>
        <p:spPr>
          <a:xfrm>
            <a:off x="1815822" y="2274187"/>
            <a:ext cx="36724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lvl="0" indent="-342900">
              <a:buFont typeface="+mj-lt"/>
              <a:buAutoNum type="arabicPeriod"/>
            </a:pPr>
            <a:r>
              <a:rPr lang="en-US" sz="1400" dirty="0" err="1"/>
              <a:t>Jangka</a:t>
            </a:r>
            <a:r>
              <a:rPr lang="en-US" sz="1400" dirty="0"/>
              <a:t> </a:t>
            </a:r>
            <a:r>
              <a:rPr lang="en-US" sz="1400" dirty="0" err="1"/>
              <a:t>waktu</a:t>
            </a:r>
            <a:r>
              <a:rPr lang="en-US" sz="1400" dirty="0"/>
              <a:t> paling lama 30 </a:t>
            </a:r>
            <a:r>
              <a:rPr lang="en-US" sz="1400" dirty="0" err="1"/>
              <a:t>tahun</a:t>
            </a:r>
            <a:r>
              <a:rPr lang="en-US" sz="1400" dirty="0"/>
              <a:t> </a:t>
            </a:r>
          </a:p>
          <a:p>
            <a:pPr marL="352425" lvl="0" indent="-342900">
              <a:buFont typeface="+mj-lt"/>
              <a:buAutoNum type="arabicPeriod"/>
            </a:pPr>
            <a:endParaRPr lang="en-US" sz="1400" dirty="0"/>
          </a:p>
          <a:p>
            <a:pPr marL="352425" lvl="0" indent="-342900">
              <a:buFont typeface="+mj-lt"/>
              <a:buAutoNum type="arabicPeriod"/>
            </a:pPr>
            <a:r>
              <a:rPr lang="en-US" sz="1400" dirty="0" err="1"/>
              <a:t>Mitra</a:t>
            </a:r>
            <a:r>
              <a:rPr lang="en-US" sz="1400" dirty="0"/>
              <a:t> </a:t>
            </a:r>
            <a:r>
              <a:rPr lang="en-US" sz="1400" dirty="0" err="1"/>
              <a:t>ditetapkan</a:t>
            </a:r>
            <a:r>
              <a:rPr lang="en-US" sz="1400" dirty="0"/>
              <a:t> </a:t>
            </a:r>
            <a:r>
              <a:rPr lang="en-US" sz="1400" dirty="0" err="1"/>
              <a:t>melalui</a:t>
            </a:r>
            <a:r>
              <a:rPr lang="en-US" sz="1400" dirty="0"/>
              <a:t> tender </a:t>
            </a:r>
          </a:p>
          <a:p>
            <a:pPr marL="352425" lvl="0" indent="-342900">
              <a:buFont typeface="+mj-lt"/>
              <a:buAutoNum type="arabicPeriod"/>
            </a:pPr>
            <a:endParaRPr lang="en-US" sz="1400" dirty="0"/>
          </a:p>
          <a:p>
            <a:pPr marL="352425" lvl="0" indent="-342900">
              <a:buFont typeface="+mj-lt"/>
              <a:buAutoNum type="arabicPeriod"/>
            </a:pPr>
            <a:r>
              <a:rPr lang="en-US" sz="1400" dirty="0" err="1"/>
              <a:t>Mitra</a:t>
            </a:r>
            <a:r>
              <a:rPr lang="en-US" sz="1400" dirty="0"/>
              <a:t> </a:t>
            </a:r>
            <a:r>
              <a:rPr lang="en-US" sz="1400" dirty="0" err="1"/>
              <a:t>wajib</a:t>
            </a:r>
            <a:r>
              <a:rPr lang="en-US" sz="1400" dirty="0"/>
              <a:t> </a:t>
            </a:r>
            <a:r>
              <a:rPr lang="en-US" sz="1400" dirty="0" err="1"/>
              <a:t>membayar</a:t>
            </a:r>
            <a:r>
              <a:rPr lang="en-US" sz="1400" dirty="0"/>
              <a:t> </a:t>
            </a:r>
            <a:r>
              <a:rPr lang="en-US" sz="1400" dirty="0" err="1"/>
              <a:t>kontribusi</a:t>
            </a:r>
            <a:r>
              <a:rPr lang="en-US" sz="1400" dirty="0"/>
              <a:t> </a:t>
            </a:r>
          </a:p>
          <a:p>
            <a:pPr marL="352425" lvl="0" indent="-342900">
              <a:buFont typeface="+mj-lt"/>
              <a:buAutoNum type="arabicPeriod"/>
            </a:pPr>
            <a:endParaRPr lang="en-US" sz="1400" dirty="0"/>
          </a:p>
          <a:p>
            <a:pPr marL="352425" lvl="0" indent="-342900">
              <a:buFont typeface="+mj-lt"/>
              <a:buAutoNum type="arabicPeriod"/>
            </a:pP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jangka</a:t>
            </a:r>
            <a:r>
              <a:rPr lang="en-US" sz="1400" dirty="0"/>
              <a:t> </a:t>
            </a:r>
            <a:r>
              <a:rPr lang="en-US" sz="1400" dirty="0" err="1"/>
              <a:t>waktu</a:t>
            </a:r>
            <a:r>
              <a:rPr lang="en-US" sz="1400" dirty="0"/>
              <a:t> </a:t>
            </a:r>
            <a:r>
              <a:rPr lang="en-US" sz="1400" dirty="0" err="1"/>
              <a:t>pengoperasian</a:t>
            </a:r>
            <a:r>
              <a:rPr lang="en-US" sz="1400" dirty="0"/>
              <a:t>, </a:t>
            </a:r>
            <a:r>
              <a:rPr lang="en-US" sz="1400" dirty="0" err="1"/>
              <a:t>hasil</a:t>
            </a:r>
            <a:r>
              <a:rPr lang="en-US" sz="1400" dirty="0"/>
              <a:t> BGS/BSG </a:t>
            </a:r>
            <a:r>
              <a:rPr lang="en-US" sz="1400" dirty="0" err="1"/>
              <a:t>harus</a:t>
            </a:r>
            <a:r>
              <a:rPr lang="en-US" sz="1400" dirty="0"/>
              <a:t> </a:t>
            </a:r>
            <a:r>
              <a:rPr lang="en-US" sz="1400" dirty="0" err="1"/>
              <a:t>digunakan</a:t>
            </a:r>
            <a:r>
              <a:rPr lang="en-US" sz="1400" dirty="0"/>
              <a:t> </a:t>
            </a:r>
            <a:r>
              <a:rPr lang="en-US" sz="1400" dirty="0" err="1"/>
              <a:t>langsung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penyelenggaraan</a:t>
            </a:r>
            <a:r>
              <a:rPr lang="en-US" sz="1400" dirty="0"/>
              <a:t> </a:t>
            </a:r>
            <a:r>
              <a:rPr lang="en-US" sz="1400" dirty="0" err="1"/>
              <a:t>tusi</a:t>
            </a:r>
            <a:r>
              <a:rPr lang="en-US" sz="1400" dirty="0"/>
              <a:t> </a:t>
            </a:r>
            <a:r>
              <a:rPr lang="en-US" sz="1400" dirty="0" err="1"/>
              <a:t>pempus</a:t>
            </a:r>
            <a:r>
              <a:rPr lang="en-US" sz="1400" dirty="0"/>
              <a:t> minimal 10% </a:t>
            </a:r>
            <a:endParaRPr lang="en-US" sz="14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429D92B0-6749-4400-B9B1-A04991793760}"/>
              </a:ext>
            </a:extLst>
          </p:cNvPr>
          <p:cNvSpPr/>
          <p:nvPr/>
        </p:nvSpPr>
        <p:spPr>
          <a:xfrm>
            <a:off x="6841909" y="1948426"/>
            <a:ext cx="348309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lvl="0" indent="-342900">
              <a:buFont typeface="+mj-lt"/>
              <a:buAutoNum type="arabicPeriod"/>
            </a:pPr>
            <a:r>
              <a:rPr lang="en-US" sz="1400" dirty="0" err="1"/>
              <a:t>Kerja</a:t>
            </a:r>
            <a:r>
              <a:rPr lang="en-US" sz="1400" dirty="0"/>
              <a:t> </a:t>
            </a:r>
            <a:r>
              <a:rPr lang="en-US" sz="1400" dirty="0" err="1"/>
              <a:t>sama</a:t>
            </a:r>
            <a:r>
              <a:rPr lang="en-US" sz="1400" dirty="0"/>
              <a:t> </a:t>
            </a:r>
            <a:r>
              <a:rPr lang="en-US" sz="1400" dirty="0" err="1"/>
              <a:t>antara</a:t>
            </a:r>
            <a:r>
              <a:rPr lang="en-US" sz="1400" dirty="0"/>
              <a:t> </a:t>
            </a:r>
            <a:r>
              <a:rPr lang="en-US" sz="1400" dirty="0" err="1"/>
              <a:t>Pemerintah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Badan</a:t>
            </a:r>
            <a:r>
              <a:rPr lang="en-US" sz="1400" dirty="0"/>
              <a:t> Usaha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kegiatan</a:t>
            </a:r>
            <a:r>
              <a:rPr lang="en-US" sz="1400" dirty="0"/>
              <a:t> </a:t>
            </a:r>
            <a:r>
              <a:rPr lang="en-US" sz="1400" dirty="0" err="1"/>
              <a:t>penyediaan</a:t>
            </a:r>
            <a:r>
              <a:rPr lang="en-US" sz="1400" dirty="0"/>
              <a:t> </a:t>
            </a:r>
            <a:r>
              <a:rPr lang="en-US" sz="1400" dirty="0" err="1"/>
              <a:t>infrastruktur</a:t>
            </a:r>
            <a:r>
              <a:rPr lang="en-US" sz="1400" dirty="0"/>
              <a:t> </a:t>
            </a:r>
            <a:r>
              <a:rPr lang="en-US" sz="1400" dirty="0" err="1"/>
              <a:t>sesuai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ketentuan</a:t>
            </a:r>
            <a:r>
              <a:rPr lang="en-US" sz="1400" dirty="0"/>
              <a:t> </a:t>
            </a:r>
            <a:r>
              <a:rPr lang="en-US" sz="1400" dirty="0" err="1"/>
              <a:t>Peraturan</a:t>
            </a:r>
            <a:r>
              <a:rPr lang="en-US" sz="1400" dirty="0"/>
              <a:t> </a:t>
            </a:r>
            <a:r>
              <a:rPr lang="en-US" sz="1400" dirty="0" err="1"/>
              <a:t>Perundang-undangan</a:t>
            </a:r>
            <a:endParaRPr lang="en-US" sz="1400" dirty="0"/>
          </a:p>
          <a:p>
            <a:pPr marL="352425" lvl="0" indent="-342900">
              <a:buFont typeface="+mj-lt"/>
              <a:buAutoNum type="arabicPeriod"/>
            </a:pPr>
            <a:r>
              <a:rPr lang="en-US" sz="1400" dirty="0" err="1"/>
              <a:t>Bentuk</a:t>
            </a:r>
            <a:r>
              <a:rPr lang="en-US" sz="1400" dirty="0"/>
              <a:t> </a:t>
            </a:r>
            <a:r>
              <a:rPr lang="en-US" sz="1400" dirty="0" err="1"/>
              <a:t>badan</a:t>
            </a:r>
            <a:r>
              <a:rPr lang="en-US" sz="1400" dirty="0"/>
              <a:t> </a:t>
            </a:r>
            <a:r>
              <a:rPr lang="en-US" sz="1400" dirty="0" err="1"/>
              <a:t>usaha</a:t>
            </a:r>
            <a:r>
              <a:rPr lang="en-US" sz="1400" dirty="0"/>
              <a:t>: PT, BUMN, BUMD, </a:t>
            </a:r>
            <a:r>
              <a:rPr lang="en-US" sz="1400" dirty="0" err="1"/>
              <a:t>koperasi</a:t>
            </a:r>
            <a:endParaRPr lang="en-US" sz="1400" dirty="0"/>
          </a:p>
          <a:p>
            <a:pPr marL="352425" lvl="0" indent="-342900">
              <a:buFont typeface="+mj-lt"/>
              <a:buAutoNum type="arabicPeriod"/>
            </a:pPr>
            <a:r>
              <a:rPr lang="en-US" sz="1400" dirty="0" err="1"/>
              <a:t>Jangka</a:t>
            </a:r>
            <a:r>
              <a:rPr lang="en-US" sz="1400" dirty="0"/>
              <a:t> </a:t>
            </a:r>
            <a:r>
              <a:rPr lang="en-US" sz="1400" dirty="0" err="1"/>
              <a:t>waktu</a:t>
            </a:r>
            <a:r>
              <a:rPr lang="en-US" sz="1400" dirty="0"/>
              <a:t> paling lama 50 </a:t>
            </a:r>
            <a:r>
              <a:rPr lang="en-US" sz="1400" dirty="0" err="1"/>
              <a:t>tahun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diperpanjang</a:t>
            </a:r>
            <a:r>
              <a:rPr lang="en-US" sz="1400" dirty="0"/>
              <a:t> </a:t>
            </a:r>
            <a:r>
              <a:rPr lang="en-US" sz="1400" dirty="0" err="1"/>
              <a:t>apabila</a:t>
            </a:r>
            <a:r>
              <a:rPr lang="en-US" sz="1400" dirty="0"/>
              <a:t> </a:t>
            </a:r>
            <a:r>
              <a:rPr lang="en-US" sz="1400" dirty="0" err="1"/>
              <a:t>terjadi</a:t>
            </a:r>
            <a:r>
              <a:rPr lang="en-US" sz="1400" dirty="0"/>
              <a:t> government force major</a:t>
            </a:r>
          </a:p>
          <a:p>
            <a:pPr marL="352425" lvl="0" indent="-342900">
              <a:buFont typeface="+mj-lt"/>
              <a:buAutoNum type="arabicPeriod"/>
            </a:pPr>
            <a:r>
              <a:rPr lang="en-US" sz="1400" dirty="0" err="1"/>
              <a:t>Mitra</a:t>
            </a:r>
            <a:r>
              <a:rPr lang="en-US" sz="1400" dirty="0"/>
              <a:t>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dibebani</a:t>
            </a:r>
            <a:r>
              <a:rPr lang="en-US" sz="1400" dirty="0"/>
              <a:t> </a:t>
            </a:r>
            <a:r>
              <a:rPr lang="en-US" sz="1400" dirty="0" err="1"/>
              <a:t>pembagian</a:t>
            </a:r>
            <a:r>
              <a:rPr lang="en-US" sz="1400" dirty="0"/>
              <a:t> </a:t>
            </a:r>
            <a:r>
              <a:rPr lang="en-US" sz="1400" dirty="0" err="1"/>
              <a:t>kelebihan</a:t>
            </a:r>
            <a:r>
              <a:rPr lang="en-US" sz="1400" dirty="0"/>
              <a:t> </a:t>
            </a:r>
            <a:r>
              <a:rPr lang="en-US" sz="1400" dirty="0" err="1"/>
              <a:t>keuntungan</a:t>
            </a:r>
            <a:r>
              <a:rPr lang="en-US" sz="1400" dirty="0"/>
              <a:t> </a:t>
            </a:r>
            <a:r>
              <a:rPr lang="en-US" sz="1400" dirty="0" err="1"/>
              <a:t>sepanjang</a:t>
            </a:r>
            <a:r>
              <a:rPr lang="en-US" sz="1400" dirty="0"/>
              <a:t> </a:t>
            </a:r>
            <a:r>
              <a:rPr lang="en-US" sz="1400" dirty="0" err="1"/>
              <a:t>terdapat</a:t>
            </a:r>
            <a:r>
              <a:rPr lang="en-US" sz="1400" dirty="0"/>
              <a:t> </a:t>
            </a:r>
            <a:r>
              <a:rPr lang="en-US" sz="1400" dirty="0" err="1"/>
              <a:t>kelebihan</a:t>
            </a:r>
            <a:r>
              <a:rPr lang="en-US" sz="1400" dirty="0"/>
              <a:t> </a:t>
            </a:r>
            <a:r>
              <a:rPr lang="en-US" sz="1400" dirty="0" err="1"/>
              <a:t>keuntungan</a:t>
            </a:r>
            <a:r>
              <a:rPr lang="en-US" sz="1400" dirty="0"/>
              <a:t> (</a:t>
            </a:r>
            <a:r>
              <a:rPr lang="en-US" sz="1400" dirty="0" err="1"/>
              <a:t>clawback</a:t>
            </a:r>
            <a:r>
              <a:rPr lang="en-US" sz="1400" dirty="0"/>
              <a:t>)</a:t>
            </a:r>
          </a:p>
          <a:p>
            <a:pPr marL="352425" lvl="0" indent="-342900">
              <a:buFont typeface="+mj-lt"/>
              <a:buAutoNum type="arabicPeriod"/>
            </a:pPr>
            <a:r>
              <a:rPr lang="en-US" sz="1400" dirty="0" err="1"/>
              <a:t>Barang</a:t>
            </a:r>
            <a:r>
              <a:rPr lang="en-US" sz="1400" dirty="0"/>
              <a:t> </a:t>
            </a:r>
            <a:r>
              <a:rPr lang="en-US" sz="1400" dirty="0" err="1"/>
              <a:t>hasil</a:t>
            </a:r>
            <a:r>
              <a:rPr lang="en-US" sz="1400" dirty="0"/>
              <a:t> KSPI </a:t>
            </a:r>
            <a:r>
              <a:rPr lang="en-US" sz="1400" dirty="0" err="1"/>
              <a:t>menjadi</a:t>
            </a:r>
            <a:r>
              <a:rPr lang="en-US" sz="1400" dirty="0"/>
              <a:t> BMN </a:t>
            </a:r>
            <a:r>
              <a:rPr lang="en-US" sz="1400" dirty="0" err="1"/>
              <a:t>sejak</a:t>
            </a:r>
            <a:r>
              <a:rPr lang="en-US" sz="1400" dirty="0"/>
              <a:t> </a:t>
            </a:r>
            <a:r>
              <a:rPr lang="en-US" sz="1400" dirty="0" err="1"/>
              <a:t>diserahkan</a:t>
            </a:r>
            <a:r>
              <a:rPr lang="en-US" sz="1400" dirty="0"/>
              <a:t> </a:t>
            </a:r>
            <a:endParaRPr lang="en-US" sz="14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2" name="Round Diagonal Corner Rectangle 3">
            <a:extLst>
              <a:ext uri="{FF2B5EF4-FFF2-40B4-BE49-F238E27FC236}">
                <a16:creationId xmlns:a16="http://schemas.microsoft.com/office/drawing/2014/main" xmlns="" id="{8B4F4770-912B-45AD-9A47-5E0FF2968796}"/>
              </a:ext>
            </a:extLst>
          </p:cNvPr>
          <p:cNvSpPr/>
          <p:nvPr/>
        </p:nvSpPr>
        <p:spPr>
          <a:xfrm>
            <a:off x="1599798" y="1507336"/>
            <a:ext cx="4373230" cy="3960440"/>
          </a:xfrm>
          <a:prstGeom prst="round2DiagRect">
            <a:avLst/>
          </a:prstGeom>
          <a:noFill/>
          <a:ln w="76200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1408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35D4319-6046-454D-B81D-3E07D95FA51F}"/>
              </a:ext>
            </a:extLst>
          </p:cNvPr>
          <p:cNvSpPr/>
          <p:nvPr/>
        </p:nvSpPr>
        <p:spPr>
          <a:xfrm>
            <a:off x="0" y="6253019"/>
            <a:ext cx="12192000" cy="60498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D400451-AFBC-41C1-8910-2DA376AA883A}"/>
              </a:ext>
            </a:extLst>
          </p:cNvPr>
          <p:cNvSpPr/>
          <p:nvPr/>
        </p:nvSpPr>
        <p:spPr>
          <a:xfrm>
            <a:off x="193964" y="670678"/>
            <a:ext cx="3888509" cy="83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2C80DF2-E23F-4533-8DD3-85714C4912DF}"/>
              </a:ext>
            </a:extLst>
          </p:cNvPr>
          <p:cNvSpPr/>
          <p:nvPr/>
        </p:nvSpPr>
        <p:spPr>
          <a:xfrm>
            <a:off x="4200236" y="670678"/>
            <a:ext cx="3791527" cy="8774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CB6742D-5996-476C-A29F-35EF4E3D54DE}"/>
              </a:ext>
            </a:extLst>
          </p:cNvPr>
          <p:cNvSpPr/>
          <p:nvPr/>
        </p:nvSpPr>
        <p:spPr>
          <a:xfrm>
            <a:off x="8109526" y="666058"/>
            <a:ext cx="3791527" cy="8774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9173A85-12BF-4ED2-A70D-B284A8806DF1}"/>
              </a:ext>
            </a:extLst>
          </p:cNvPr>
          <p:cNvSpPr/>
          <p:nvPr/>
        </p:nvSpPr>
        <p:spPr>
          <a:xfrm>
            <a:off x="1712973" y="6253019"/>
            <a:ext cx="87660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STRATEGI PENGELOLAAN DAN OPTIMALISASI BMN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1C391EDD-ED61-405A-AB58-74E9DA352F2A}"/>
              </a:ext>
            </a:extLst>
          </p:cNvPr>
          <p:cNvSpPr/>
          <p:nvPr/>
        </p:nvSpPr>
        <p:spPr>
          <a:xfrm>
            <a:off x="4969164" y="1136073"/>
            <a:ext cx="2392218" cy="96058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OPTIMALISASI BMN (PP 27 TAHUN 2014)</a:t>
            </a:r>
          </a:p>
        </p:txBody>
      </p:sp>
      <p:sp>
        <p:nvSpPr>
          <p:cNvPr id="11" name="Arrow: Bent 10">
            <a:extLst>
              <a:ext uri="{FF2B5EF4-FFF2-40B4-BE49-F238E27FC236}">
                <a16:creationId xmlns:a16="http://schemas.microsoft.com/office/drawing/2014/main" xmlns="" id="{EECA9F61-D649-4CB9-9FC6-704F96C4605E}"/>
              </a:ext>
            </a:extLst>
          </p:cNvPr>
          <p:cNvSpPr/>
          <p:nvPr/>
        </p:nvSpPr>
        <p:spPr>
          <a:xfrm rot="5400000">
            <a:off x="8077200" y="758420"/>
            <a:ext cx="905165" cy="2336801"/>
          </a:xfrm>
          <a:prstGeom prst="bentArrow">
            <a:avLst>
              <a:gd name="adj1" fmla="val 25000"/>
              <a:gd name="adj2" fmla="val 27273"/>
              <a:gd name="adj3" fmla="val 25000"/>
              <a:gd name="adj4" fmla="val 4375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Arrow: Bent 11">
            <a:extLst>
              <a:ext uri="{FF2B5EF4-FFF2-40B4-BE49-F238E27FC236}">
                <a16:creationId xmlns:a16="http://schemas.microsoft.com/office/drawing/2014/main" xmlns="" id="{3D929F6B-01E8-478E-8CEE-714A9680DBBE}"/>
              </a:ext>
            </a:extLst>
          </p:cNvPr>
          <p:cNvSpPr/>
          <p:nvPr/>
        </p:nvSpPr>
        <p:spPr>
          <a:xfrm rot="5400000" flipV="1">
            <a:off x="3078018" y="488257"/>
            <a:ext cx="905165" cy="2877127"/>
          </a:xfrm>
          <a:prstGeom prst="bentArrow">
            <a:avLst>
              <a:gd name="adj1" fmla="val 25000"/>
              <a:gd name="adj2" fmla="val 27273"/>
              <a:gd name="adj3" fmla="val 25000"/>
              <a:gd name="adj4" fmla="val 3864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35733BF8-1B27-4216-8339-7F1A80B970EB}"/>
              </a:ext>
            </a:extLst>
          </p:cNvPr>
          <p:cNvSpPr/>
          <p:nvPr/>
        </p:nvSpPr>
        <p:spPr>
          <a:xfrm>
            <a:off x="8183418" y="2601071"/>
            <a:ext cx="2567709" cy="98829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 extrusionH="88900" contourW="120650">
            <a:bevelT w="139700"/>
            <a:bevelB w="0"/>
            <a:contourClr>
              <a:schemeClr val="accent2">
                <a:lumMod val="40000"/>
                <a:lumOff val="6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</a:rPr>
              <a:t>Digunakan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untuk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Tugas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Fungsi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Pemerintahan</a:t>
            </a:r>
            <a:r>
              <a:rPr lang="en-US" sz="1600" dirty="0">
                <a:solidFill>
                  <a:schemeClr val="tx1"/>
                </a:solidFill>
              </a:rPr>
              <a:t> (Kementerian/</a:t>
            </a:r>
            <a:r>
              <a:rPr lang="en-US" sz="1600" dirty="0" err="1">
                <a:solidFill>
                  <a:schemeClr val="tx1"/>
                </a:solidFill>
              </a:rPr>
              <a:t>Lembaga</a:t>
            </a:r>
            <a:r>
              <a:rPr lang="en-US" sz="16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46992955-EDAB-430E-AE86-9FB6973CB160}"/>
              </a:ext>
            </a:extLst>
          </p:cNvPr>
          <p:cNvSpPr/>
          <p:nvPr/>
        </p:nvSpPr>
        <p:spPr>
          <a:xfrm>
            <a:off x="1242291" y="2603148"/>
            <a:ext cx="2655454" cy="98829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 extrusionH="88900" contourW="120650">
            <a:bevelT w="139700"/>
            <a:bevelB w="0"/>
            <a:contourClr>
              <a:schemeClr val="accent2">
                <a:lumMod val="40000"/>
                <a:lumOff val="6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>
                <a:solidFill>
                  <a:schemeClr val="tx1"/>
                </a:solidFill>
              </a:rPr>
              <a:t>Tidak digunakan untuk Tugas dan Fungsi Pemerintahan (Kementerian/Lembaga)</a:t>
            </a:r>
            <a:endParaRPr lang="en-US" sz="1600" dirty="0">
              <a:solidFill>
                <a:schemeClr val="tx1"/>
              </a:solidFill>
            </a:endParaRP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xmlns="" id="{4B86BA7C-D31F-457C-9C38-8DAB185343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525027"/>
              </p:ext>
            </p:extLst>
          </p:nvPr>
        </p:nvGraphicFramePr>
        <p:xfrm>
          <a:off x="2940052" y="3638358"/>
          <a:ext cx="3784020" cy="2614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Arrow: Curved Right 15">
            <a:extLst>
              <a:ext uri="{FF2B5EF4-FFF2-40B4-BE49-F238E27FC236}">
                <a16:creationId xmlns:a16="http://schemas.microsoft.com/office/drawing/2014/main" xmlns="" id="{38D57C76-24D4-4DFD-AF17-64F7FCE9AC9B}"/>
              </a:ext>
            </a:extLst>
          </p:cNvPr>
          <p:cNvSpPr/>
          <p:nvPr/>
        </p:nvSpPr>
        <p:spPr>
          <a:xfrm>
            <a:off x="1826490" y="3925455"/>
            <a:ext cx="879764" cy="1515328"/>
          </a:xfrm>
          <a:prstGeom prst="curv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928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D400451-AFBC-41C1-8910-2DA376AA883A}"/>
              </a:ext>
            </a:extLst>
          </p:cNvPr>
          <p:cNvSpPr/>
          <p:nvPr/>
        </p:nvSpPr>
        <p:spPr>
          <a:xfrm>
            <a:off x="193964" y="670678"/>
            <a:ext cx="3888509" cy="83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2C80DF2-E23F-4533-8DD3-85714C4912DF}"/>
              </a:ext>
            </a:extLst>
          </p:cNvPr>
          <p:cNvSpPr/>
          <p:nvPr/>
        </p:nvSpPr>
        <p:spPr>
          <a:xfrm>
            <a:off x="4200236" y="670678"/>
            <a:ext cx="3791527" cy="8774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CB6742D-5996-476C-A29F-35EF4E3D54DE}"/>
              </a:ext>
            </a:extLst>
          </p:cNvPr>
          <p:cNvSpPr/>
          <p:nvPr/>
        </p:nvSpPr>
        <p:spPr>
          <a:xfrm>
            <a:off x="8109526" y="666058"/>
            <a:ext cx="3791527" cy="8774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56535AE-65A6-4AC3-A92C-802DF58BEC07}"/>
              </a:ext>
            </a:extLst>
          </p:cNvPr>
          <p:cNvSpPr/>
          <p:nvPr/>
        </p:nvSpPr>
        <p:spPr>
          <a:xfrm>
            <a:off x="-1" y="6253018"/>
            <a:ext cx="12192000" cy="60498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STRATEGI PENGELOLAAN DAN OPTIMALISASI BMN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xmlns="" id="{A7F77E52-3E3A-4451-A1DC-31A5B5AC78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591425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xmlns="" id="{3883BD3F-CC81-4473-9176-631439F5E617}"/>
              </a:ext>
            </a:extLst>
          </p:cNvPr>
          <p:cNvSpPr/>
          <p:nvPr/>
        </p:nvSpPr>
        <p:spPr>
          <a:xfrm>
            <a:off x="8414327" y="3094182"/>
            <a:ext cx="960582" cy="50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chemeClr val="tx1"/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679202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D400451-AFBC-41C1-8910-2DA376AA883A}"/>
              </a:ext>
            </a:extLst>
          </p:cNvPr>
          <p:cNvSpPr/>
          <p:nvPr/>
        </p:nvSpPr>
        <p:spPr>
          <a:xfrm>
            <a:off x="193964" y="670678"/>
            <a:ext cx="3888509" cy="83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2C80DF2-E23F-4533-8DD3-85714C4912DF}"/>
              </a:ext>
            </a:extLst>
          </p:cNvPr>
          <p:cNvSpPr/>
          <p:nvPr/>
        </p:nvSpPr>
        <p:spPr>
          <a:xfrm>
            <a:off x="4200236" y="670678"/>
            <a:ext cx="3791527" cy="8774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CB6742D-5996-476C-A29F-35EF4E3D54DE}"/>
              </a:ext>
            </a:extLst>
          </p:cNvPr>
          <p:cNvSpPr/>
          <p:nvPr/>
        </p:nvSpPr>
        <p:spPr>
          <a:xfrm>
            <a:off x="8109526" y="666058"/>
            <a:ext cx="3791527" cy="8774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56535AE-65A6-4AC3-A92C-802DF58BEC07}"/>
              </a:ext>
            </a:extLst>
          </p:cNvPr>
          <p:cNvSpPr/>
          <p:nvPr/>
        </p:nvSpPr>
        <p:spPr>
          <a:xfrm>
            <a:off x="-1" y="6253018"/>
            <a:ext cx="12192000" cy="60498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USAHA BERBASIS KEPAKARAN</a:t>
            </a:r>
          </a:p>
        </p:txBody>
      </p:sp>
      <p:grpSp>
        <p:nvGrpSpPr>
          <p:cNvPr id="6" name="Grup 15">
            <a:extLst>
              <a:ext uri="{FF2B5EF4-FFF2-40B4-BE49-F238E27FC236}">
                <a16:creationId xmlns:a16="http://schemas.microsoft.com/office/drawing/2014/main" xmlns="" id="{AC172AAF-0826-4191-9778-9CBD62F48AEF}"/>
              </a:ext>
            </a:extLst>
          </p:cNvPr>
          <p:cNvGrpSpPr/>
          <p:nvPr/>
        </p:nvGrpSpPr>
        <p:grpSpPr>
          <a:xfrm>
            <a:off x="409731" y="976493"/>
            <a:ext cx="11021002" cy="4786623"/>
            <a:chOff x="984184" y="2071377"/>
            <a:chExt cx="11021002" cy="4786623"/>
          </a:xfrm>
        </p:grpSpPr>
        <p:pic>
          <p:nvPicPr>
            <p:cNvPr id="10" name="Gambar 9">
              <a:extLst>
                <a:ext uri="{FF2B5EF4-FFF2-40B4-BE49-F238E27FC236}">
                  <a16:creationId xmlns:a16="http://schemas.microsoft.com/office/drawing/2014/main" xmlns="" id="{D766F6DF-3E87-459A-8233-A8A1FBEC77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4184" y="2071377"/>
              <a:ext cx="4534033" cy="4786623"/>
            </a:xfrm>
            <a:prstGeom prst="rect">
              <a:avLst/>
            </a:prstGeom>
          </p:spPr>
        </p:pic>
        <p:sp>
          <p:nvSpPr>
            <p:cNvPr id="11" name="Persegi: Sudut Lengkung 11">
              <a:extLst>
                <a:ext uri="{FF2B5EF4-FFF2-40B4-BE49-F238E27FC236}">
                  <a16:creationId xmlns:a16="http://schemas.microsoft.com/office/drawing/2014/main" xmlns="" id="{904724C5-5E5D-49AC-B6EF-34D427754E57}"/>
                </a:ext>
              </a:extLst>
            </p:cNvPr>
            <p:cNvSpPr/>
            <p:nvPr/>
          </p:nvSpPr>
          <p:spPr>
            <a:xfrm>
              <a:off x="3091991" y="3101419"/>
              <a:ext cx="8857867" cy="820132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d-ID" dirty="0"/>
                <a:t>Kegiatan pelatihan yang diselenggarakan bersama pihak pemerintah dan swasta yang diikuti oleh </a:t>
              </a:r>
              <a:r>
                <a:rPr lang="id-ID" dirty="0" err="1"/>
                <a:t>civitas</a:t>
              </a:r>
              <a:r>
                <a:rPr lang="id-ID" dirty="0"/>
                <a:t> PT, staf pemerintah dan perusahaan, serta masyarakat umum</a:t>
              </a:r>
            </a:p>
          </p:txBody>
        </p:sp>
        <p:sp>
          <p:nvSpPr>
            <p:cNvPr id="12" name="Persegi: Sudut Lengkung 12">
              <a:extLst>
                <a:ext uri="{FF2B5EF4-FFF2-40B4-BE49-F238E27FC236}">
                  <a16:creationId xmlns:a16="http://schemas.microsoft.com/office/drawing/2014/main" xmlns="" id="{61821E2C-443C-4065-A1F9-FF72F7305958}"/>
                </a:ext>
              </a:extLst>
            </p:cNvPr>
            <p:cNvSpPr/>
            <p:nvPr/>
          </p:nvSpPr>
          <p:spPr>
            <a:xfrm>
              <a:off x="3091991" y="4335834"/>
              <a:ext cx="8913195" cy="820132"/>
            </a:xfrm>
            <a:prstGeom prst="roundRect">
              <a:avLst>
                <a:gd name="adj" fmla="val 50000"/>
              </a:avLst>
            </a:prstGeom>
            <a:solidFill>
              <a:srgbClr val="0AC0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d-ID" sz="1400" b="1" dirty="0"/>
                <a:t>Kegiatan konsultasi yang diselenggarakan dan dimanfaatkan </a:t>
              </a:r>
              <a:r>
                <a:rPr lang="en-US" sz="1400" b="1" dirty="0"/>
                <a:t>b</a:t>
              </a:r>
              <a:r>
                <a:rPr lang="id-ID" sz="1400" b="1" dirty="0"/>
                <a:t>ersama</a:t>
              </a:r>
              <a:r>
                <a:rPr lang="en-US" sz="1400" b="1" dirty="0"/>
                <a:t> </a:t>
              </a:r>
              <a:r>
                <a:rPr lang="id-ID" sz="1400" b="1" dirty="0"/>
                <a:t>pemerintah, perusahaan, dan masyarakat umum</a:t>
              </a:r>
            </a:p>
          </p:txBody>
        </p:sp>
        <p:sp>
          <p:nvSpPr>
            <p:cNvPr id="13" name="Persegi: Sudut Lengkung 13">
              <a:extLst>
                <a:ext uri="{FF2B5EF4-FFF2-40B4-BE49-F238E27FC236}">
                  <a16:creationId xmlns:a16="http://schemas.microsoft.com/office/drawing/2014/main" xmlns="" id="{A8D53B38-52BD-4609-BF58-0DB434AE05D5}"/>
                </a:ext>
              </a:extLst>
            </p:cNvPr>
            <p:cNvSpPr/>
            <p:nvPr/>
          </p:nvSpPr>
          <p:spPr>
            <a:xfrm>
              <a:off x="3091991" y="5561013"/>
              <a:ext cx="8913195" cy="792000"/>
            </a:xfrm>
            <a:prstGeom prst="roundRect">
              <a:avLst>
                <a:gd name="adj" fmla="val 50000"/>
              </a:avLst>
            </a:prstGeom>
            <a:solidFill>
              <a:srgbClr val="D6D0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d-ID" sz="1600" b="1" dirty="0">
                  <a:solidFill>
                    <a:schemeClr val="tx1"/>
                  </a:solidFill>
                </a:rPr>
                <a:t>Kegiatan pemanfaatan kepakaran lainnya dalam lingkup pengabdian kepada masyarakat yang berkontribusi terhadap peningkatan kesejahteraan masyarakat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8324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D400451-AFBC-41C1-8910-2DA376AA883A}"/>
              </a:ext>
            </a:extLst>
          </p:cNvPr>
          <p:cNvSpPr/>
          <p:nvPr/>
        </p:nvSpPr>
        <p:spPr>
          <a:xfrm>
            <a:off x="193964" y="670678"/>
            <a:ext cx="3888509" cy="83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2C80DF2-E23F-4533-8DD3-85714C4912DF}"/>
              </a:ext>
            </a:extLst>
          </p:cNvPr>
          <p:cNvSpPr/>
          <p:nvPr/>
        </p:nvSpPr>
        <p:spPr>
          <a:xfrm>
            <a:off x="4200236" y="670678"/>
            <a:ext cx="3791527" cy="8774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CB6742D-5996-476C-A29F-35EF4E3D54DE}"/>
              </a:ext>
            </a:extLst>
          </p:cNvPr>
          <p:cNvSpPr/>
          <p:nvPr/>
        </p:nvSpPr>
        <p:spPr>
          <a:xfrm>
            <a:off x="8109526" y="666058"/>
            <a:ext cx="3791527" cy="8774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56535AE-65A6-4AC3-A92C-802DF58BEC07}"/>
              </a:ext>
            </a:extLst>
          </p:cNvPr>
          <p:cNvSpPr/>
          <p:nvPr/>
        </p:nvSpPr>
        <p:spPr>
          <a:xfrm>
            <a:off x="-1" y="6253018"/>
            <a:ext cx="12192000" cy="60498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PENGELOLAAN KERJASAMA DAN USAHA BLU</a:t>
            </a:r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xmlns="" id="{279F62A3-81CE-406C-9E2F-936AA6C253CB}"/>
              </a:ext>
            </a:extLst>
          </p:cNvPr>
          <p:cNvSpPr/>
          <p:nvPr/>
        </p:nvSpPr>
        <p:spPr>
          <a:xfrm>
            <a:off x="4641769" y="1835859"/>
            <a:ext cx="2476737" cy="7565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xmlns="" id="{DC9F08B5-3E52-48A9-8228-488272EF813C}"/>
              </a:ext>
            </a:extLst>
          </p:cNvPr>
          <p:cNvSpPr/>
          <p:nvPr/>
        </p:nvSpPr>
        <p:spPr>
          <a:xfrm>
            <a:off x="7015174" y="1835859"/>
            <a:ext cx="3332691" cy="7565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xmlns="" id="{E0CEAD7E-3F84-44E3-B984-90C3AD376A49}"/>
              </a:ext>
            </a:extLst>
          </p:cNvPr>
          <p:cNvSpPr/>
          <p:nvPr/>
        </p:nvSpPr>
        <p:spPr>
          <a:xfrm>
            <a:off x="1800213" y="1911994"/>
            <a:ext cx="3047527" cy="6804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2" name="Group 28">
            <a:extLst>
              <a:ext uri="{FF2B5EF4-FFF2-40B4-BE49-F238E27FC236}">
                <a16:creationId xmlns:a16="http://schemas.microsoft.com/office/drawing/2014/main" xmlns="" id="{0A09D189-2A98-4680-BD92-518E5E3B164C}"/>
              </a:ext>
            </a:extLst>
          </p:cNvPr>
          <p:cNvGrpSpPr/>
          <p:nvPr/>
        </p:nvGrpSpPr>
        <p:grpSpPr>
          <a:xfrm>
            <a:off x="1118839" y="1518443"/>
            <a:ext cx="1366517" cy="1366517"/>
            <a:chOff x="491147" y="1767507"/>
            <a:chExt cx="1228997" cy="1228997"/>
          </a:xfrm>
        </p:grpSpPr>
        <p:sp>
          <p:nvSpPr>
            <p:cNvPr id="13" name="Oval 11">
              <a:extLst>
                <a:ext uri="{FF2B5EF4-FFF2-40B4-BE49-F238E27FC236}">
                  <a16:creationId xmlns:a16="http://schemas.microsoft.com/office/drawing/2014/main" xmlns="" id="{C6EA228A-1E4A-4891-8D08-2D450328931B}"/>
                </a:ext>
              </a:extLst>
            </p:cNvPr>
            <p:cNvSpPr/>
            <p:nvPr/>
          </p:nvSpPr>
          <p:spPr>
            <a:xfrm>
              <a:off x="491147" y="1767507"/>
              <a:ext cx="1228997" cy="1228997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" name="Oval 2">
              <a:extLst>
                <a:ext uri="{FF2B5EF4-FFF2-40B4-BE49-F238E27FC236}">
                  <a16:creationId xmlns:a16="http://schemas.microsoft.com/office/drawing/2014/main" xmlns="" id="{3E080AFF-5686-421E-90FD-29C916961045}"/>
                </a:ext>
              </a:extLst>
            </p:cNvPr>
            <p:cNvSpPr/>
            <p:nvPr/>
          </p:nvSpPr>
          <p:spPr>
            <a:xfrm>
              <a:off x="631371" y="1907731"/>
              <a:ext cx="948548" cy="9485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5" name="Group 29">
            <a:extLst>
              <a:ext uri="{FF2B5EF4-FFF2-40B4-BE49-F238E27FC236}">
                <a16:creationId xmlns:a16="http://schemas.microsoft.com/office/drawing/2014/main" xmlns="" id="{F162A5FB-C99F-40B0-AD8F-A5BFB0F61CB9}"/>
              </a:ext>
            </a:extLst>
          </p:cNvPr>
          <p:cNvGrpSpPr/>
          <p:nvPr/>
        </p:nvGrpSpPr>
        <p:grpSpPr>
          <a:xfrm>
            <a:off x="3961823" y="1518443"/>
            <a:ext cx="1366517" cy="1366517"/>
            <a:chOff x="491147" y="1767507"/>
            <a:chExt cx="1228997" cy="1228997"/>
          </a:xfrm>
        </p:grpSpPr>
        <p:sp>
          <p:nvSpPr>
            <p:cNvPr id="16" name="Oval 30">
              <a:extLst>
                <a:ext uri="{FF2B5EF4-FFF2-40B4-BE49-F238E27FC236}">
                  <a16:creationId xmlns:a16="http://schemas.microsoft.com/office/drawing/2014/main" xmlns="" id="{5220AD28-173D-4F4E-9CCC-22F7B0F450A2}"/>
                </a:ext>
              </a:extLst>
            </p:cNvPr>
            <p:cNvSpPr/>
            <p:nvPr/>
          </p:nvSpPr>
          <p:spPr>
            <a:xfrm>
              <a:off x="491147" y="1767507"/>
              <a:ext cx="1228997" cy="1228997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" name="Oval 31">
              <a:extLst>
                <a:ext uri="{FF2B5EF4-FFF2-40B4-BE49-F238E27FC236}">
                  <a16:creationId xmlns:a16="http://schemas.microsoft.com/office/drawing/2014/main" xmlns="" id="{86F6EDD5-1FD1-4426-BE7E-727A354F099F}"/>
                </a:ext>
              </a:extLst>
            </p:cNvPr>
            <p:cNvSpPr/>
            <p:nvPr/>
          </p:nvSpPr>
          <p:spPr>
            <a:xfrm>
              <a:off x="631371" y="1907731"/>
              <a:ext cx="948548" cy="9485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9" name="Group 32">
            <a:extLst>
              <a:ext uri="{FF2B5EF4-FFF2-40B4-BE49-F238E27FC236}">
                <a16:creationId xmlns:a16="http://schemas.microsoft.com/office/drawing/2014/main" xmlns="" id="{315B8A74-37C2-419E-B278-728F81E0B7D9}"/>
              </a:ext>
            </a:extLst>
          </p:cNvPr>
          <p:cNvGrpSpPr/>
          <p:nvPr/>
        </p:nvGrpSpPr>
        <p:grpSpPr>
          <a:xfrm>
            <a:off x="6804807" y="1518443"/>
            <a:ext cx="1366517" cy="1366517"/>
            <a:chOff x="491147" y="1767507"/>
            <a:chExt cx="1228997" cy="1228997"/>
          </a:xfrm>
        </p:grpSpPr>
        <p:sp>
          <p:nvSpPr>
            <p:cNvPr id="20" name="Oval 33">
              <a:extLst>
                <a:ext uri="{FF2B5EF4-FFF2-40B4-BE49-F238E27FC236}">
                  <a16:creationId xmlns:a16="http://schemas.microsoft.com/office/drawing/2014/main" xmlns="" id="{D5A783FB-59B0-46AC-B426-8A1736E729B0}"/>
                </a:ext>
              </a:extLst>
            </p:cNvPr>
            <p:cNvSpPr/>
            <p:nvPr/>
          </p:nvSpPr>
          <p:spPr>
            <a:xfrm>
              <a:off x="491147" y="1767507"/>
              <a:ext cx="1228997" cy="1228997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" name="Oval 34">
              <a:extLst>
                <a:ext uri="{FF2B5EF4-FFF2-40B4-BE49-F238E27FC236}">
                  <a16:creationId xmlns:a16="http://schemas.microsoft.com/office/drawing/2014/main" xmlns="" id="{6ABC6512-116D-4FAE-BBD7-F0BDC2C3EA98}"/>
                </a:ext>
              </a:extLst>
            </p:cNvPr>
            <p:cNvSpPr/>
            <p:nvPr/>
          </p:nvSpPr>
          <p:spPr>
            <a:xfrm>
              <a:off x="631371" y="1907731"/>
              <a:ext cx="948548" cy="94854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2" name="Group 35">
            <a:extLst>
              <a:ext uri="{FF2B5EF4-FFF2-40B4-BE49-F238E27FC236}">
                <a16:creationId xmlns:a16="http://schemas.microsoft.com/office/drawing/2014/main" xmlns="" id="{F32AE307-214C-4699-936C-5D2D9B34D146}"/>
              </a:ext>
            </a:extLst>
          </p:cNvPr>
          <p:cNvGrpSpPr/>
          <p:nvPr/>
        </p:nvGrpSpPr>
        <p:grpSpPr>
          <a:xfrm>
            <a:off x="9647790" y="1518443"/>
            <a:ext cx="1366517" cy="1366517"/>
            <a:chOff x="491147" y="1767507"/>
            <a:chExt cx="1228997" cy="1228997"/>
          </a:xfrm>
        </p:grpSpPr>
        <p:sp>
          <p:nvSpPr>
            <p:cNvPr id="23" name="Oval 36">
              <a:extLst>
                <a:ext uri="{FF2B5EF4-FFF2-40B4-BE49-F238E27FC236}">
                  <a16:creationId xmlns:a16="http://schemas.microsoft.com/office/drawing/2014/main" xmlns="" id="{A5809DB4-F4D7-41C1-BA86-6592BC195B8C}"/>
                </a:ext>
              </a:extLst>
            </p:cNvPr>
            <p:cNvSpPr/>
            <p:nvPr/>
          </p:nvSpPr>
          <p:spPr>
            <a:xfrm>
              <a:off x="491147" y="1767507"/>
              <a:ext cx="1228997" cy="1228997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" name="Oval 37">
              <a:extLst>
                <a:ext uri="{FF2B5EF4-FFF2-40B4-BE49-F238E27FC236}">
                  <a16:creationId xmlns:a16="http://schemas.microsoft.com/office/drawing/2014/main" xmlns="" id="{D3CE8C97-6E79-44B4-970A-4DD51D6D0BFA}"/>
                </a:ext>
              </a:extLst>
            </p:cNvPr>
            <p:cNvSpPr/>
            <p:nvPr/>
          </p:nvSpPr>
          <p:spPr>
            <a:xfrm>
              <a:off x="631371" y="1907731"/>
              <a:ext cx="948548" cy="94854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5" name="TextBox 173">
            <a:extLst>
              <a:ext uri="{FF2B5EF4-FFF2-40B4-BE49-F238E27FC236}">
                <a16:creationId xmlns:a16="http://schemas.microsoft.com/office/drawing/2014/main" xmlns="" id="{CE5961A1-B12E-4933-90EA-435EFE20E660}"/>
              </a:ext>
            </a:extLst>
          </p:cNvPr>
          <p:cNvSpPr txBox="1"/>
          <p:nvPr/>
        </p:nvSpPr>
        <p:spPr>
          <a:xfrm>
            <a:off x="616571" y="3214094"/>
            <a:ext cx="23853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Kerjasama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dengan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mitra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terutama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untuk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mendorong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kinerja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penelitian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dan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pengabdian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pada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masyarakat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dikelola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dengan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fleksibel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Praktek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pengelolaan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pendapatan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dan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belanja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harus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berorientasi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pada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produktivitas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176">
            <a:extLst>
              <a:ext uri="{FF2B5EF4-FFF2-40B4-BE49-F238E27FC236}">
                <a16:creationId xmlns:a16="http://schemas.microsoft.com/office/drawing/2014/main" xmlns="" id="{DDCE1FCB-EE92-4B40-9F41-CEEB993E7AE7}"/>
              </a:ext>
            </a:extLst>
          </p:cNvPr>
          <p:cNvSpPr txBox="1"/>
          <p:nvPr/>
        </p:nvSpPr>
        <p:spPr>
          <a:xfrm>
            <a:off x="3430030" y="3214094"/>
            <a:ext cx="26365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Pengembangan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kegiatan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usaha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BLU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berbasis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pada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pengelolaan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aset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hasil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IPTEKS, dan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kepakaran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SDM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untuk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tujuan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perluasan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jejaring,pengembangan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bisnis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dan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kemitraan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strategis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dengan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pemerintah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perusahaan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dan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masyarakat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dalam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rangka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peningkatan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kemampuan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entrepreuneurship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berdampak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pada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peningkatan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PNBP non-tuition</a:t>
            </a:r>
          </a:p>
        </p:txBody>
      </p:sp>
      <p:sp>
        <p:nvSpPr>
          <p:cNvPr id="27" name="TextBox 179">
            <a:extLst>
              <a:ext uri="{FF2B5EF4-FFF2-40B4-BE49-F238E27FC236}">
                <a16:creationId xmlns:a16="http://schemas.microsoft.com/office/drawing/2014/main" xmlns="" id="{3749E599-12A0-4442-9C62-F44B7E33F571}"/>
              </a:ext>
            </a:extLst>
          </p:cNvPr>
          <p:cNvSpPr txBox="1"/>
          <p:nvPr/>
        </p:nvSpPr>
        <p:spPr>
          <a:xfrm>
            <a:off x="6293731" y="3214094"/>
            <a:ext cx="26365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Meningkatkan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PNBP non-tuition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bersumber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dari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kerjasama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dan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usaha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berdampak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pada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penurunan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beban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pemeliharaan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bangunan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dan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peralatan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semula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ditanggung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universitas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serta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sekaligus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sebagai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potensi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peningkatan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kesejahteraan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pegawai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terlibat</a:t>
            </a:r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182">
            <a:extLst>
              <a:ext uri="{FF2B5EF4-FFF2-40B4-BE49-F238E27FC236}">
                <a16:creationId xmlns:a16="http://schemas.microsoft.com/office/drawing/2014/main" xmlns="" id="{C18D8F67-EC6F-47F5-8796-28C9BE7B3AF7}"/>
              </a:ext>
            </a:extLst>
          </p:cNvPr>
          <p:cNvSpPr txBox="1"/>
          <p:nvPr/>
        </p:nvSpPr>
        <p:spPr>
          <a:xfrm>
            <a:off x="9358388" y="3214094"/>
            <a:ext cx="19453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PNBP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usaha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BLU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untuk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masyarakat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menggunakan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tarif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legal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legalisasi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Kemenkeu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diajukan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oleh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Kemenristekdikti</a:t>
            </a:r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Rounded Rectangle 10">
            <a:extLst>
              <a:ext uri="{FF2B5EF4-FFF2-40B4-BE49-F238E27FC236}">
                <a16:creationId xmlns:a16="http://schemas.microsoft.com/office/drawing/2014/main" xmlns="" id="{53A85BEC-BF5F-4950-BA45-91E0B4314E76}"/>
              </a:ext>
            </a:extLst>
          </p:cNvPr>
          <p:cNvSpPr/>
          <p:nvPr/>
        </p:nvSpPr>
        <p:spPr>
          <a:xfrm>
            <a:off x="1684704" y="2030839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xmlns="" id="{CC25DC8B-22AA-496E-AA29-0D2FFC4D3119}"/>
              </a:ext>
            </a:extLst>
          </p:cNvPr>
          <p:cNvSpPr/>
          <p:nvPr/>
        </p:nvSpPr>
        <p:spPr>
          <a:xfrm rot="2700000">
            <a:off x="10239900" y="1940445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xmlns="" id="{2FDE30A1-EC1D-459E-8C13-025DE642CB6A}"/>
              </a:ext>
            </a:extLst>
          </p:cNvPr>
          <p:cNvSpPr/>
          <p:nvPr/>
        </p:nvSpPr>
        <p:spPr>
          <a:xfrm flipH="1">
            <a:off x="4445928" y="2059866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36">
            <a:extLst>
              <a:ext uri="{FF2B5EF4-FFF2-40B4-BE49-F238E27FC236}">
                <a16:creationId xmlns:a16="http://schemas.microsoft.com/office/drawing/2014/main" xmlns="" id="{5316B14D-9392-47D4-8218-C6217AC3FD53}"/>
              </a:ext>
            </a:extLst>
          </p:cNvPr>
          <p:cNvSpPr/>
          <p:nvPr/>
        </p:nvSpPr>
        <p:spPr>
          <a:xfrm>
            <a:off x="7294854" y="2030839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06938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18472"/>
            <a:ext cx="288000" cy="6840528"/>
            <a:chOff x="-15552" y="0"/>
            <a:chExt cx="288000" cy="6840528"/>
          </a:xfrm>
        </p:grpSpPr>
        <p:sp>
          <p:nvSpPr>
            <p:cNvPr id="10" name="Rectangle 9"/>
            <p:cNvSpPr/>
            <p:nvPr/>
          </p:nvSpPr>
          <p:spPr>
            <a:xfrm>
              <a:off x="-15552" y="0"/>
              <a:ext cx="288000" cy="419786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-15552" y="3848198"/>
              <a:ext cx="288000" cy="116497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-15552" y="4752528"/>
              <a:ext cx="288000" cy="2088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29698" name="Title 1"/>
          <p:cNvSpPr txBox="1">
            <a:spLocks/>
          </p:cNvSpPr>
          <p:nvPr/>
        </p:nvSpPr>
        <p:spPr bwMode="auto">
          <a:xfrm>
            <a:off x="0" y="2238938"/>
            <a:ext cx="990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d-ID" altLang="en-US" sz="4400" b="1" dirty="0">
                <a:solidFill>
                  <a:srgbClr val="0070C0"/>
                </a:solidFill>
              </a:rPr>
              <a:t>TERIMA KASIH</a:t>
            </a:r>
          </a:p>
        </p:txBody>
      </p:sp>
      <p:grpSp>
        <p:nvGrpSpPr>
          <p:cNvPr id="29699" name="Group 11"/>
          <p:cNvGrpSpPr>
            <a:grpSpLocks/>
          </p:cNvGrpSpPr>
          <p:nvPr/>
        </p:nvGrpSpPr>
        <p:grpSpPr bwMode="auto">
          <a:xfrm>
            <a:off x="275404" y="4721225"/>
            <a:ext cx="10882123" cy="2136775"/>
            <a:chOff x="0" y="4724399"/>
            <a:chExt cx="9908882" cy="2136545"/>
          </a:xfrm>
        </p:grpSpPr>
        <p:pic>
          <p:nvPicPr>
            <p:cNvPr id="2970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4978" y="4724399"/>
              <a:ext cx="5993904" cy="2136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0" y="5445046"/>
              <a:ext cx="4449631" cy="141589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id-ID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29700" name="Subtitle 2"/>
          <p:cNvSpPr txBox="1">
            <a:spLocks/>
          </p:cNvSpPr>
          <p:nvPr/>
        </p:nvSpPr>
        <p:spPr bwMode="auto">
          <a:xfrm>
            <a:off x="1487025" y="5747544"/>
            <a:ext cx="3397250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id-ID" altLang="en-US" sz="1800" b="1" dirty="0">
                <a:solidFill>
                  <a:schemeClr val="bg1"/>
                </a:solidFill>
              </a:rPr>
              <a:t>KEMENTERIAN RISTEK DAN PENDIDIKAN TINGGI</a:t>
            </a:r>
          </a:p>
        </p:txBody>
      </p:sp>
      <p:sp>
        <p:nvSpPr>
          <p:cNvPr id="2970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9480551" y="6356350"/>
            <a:ext cx="1465263" cy="501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89D3232-4C1E-44E1-9300-01DBB1386A4E}" type="slidenum">
              <a:rPr lang="en-US" altLang="en-US" sz="1800" b="1">
                <a:solidFill>
                  <a:schemeClr val="bg1"/>
                </a:solidFill>
                <a:latin typeface="Arial" charset="0"/>
              </a:rPr>
              <a:pPr/>
              <a:t>15</a:t>
            </a:fld>
            <a:endParaRPr lang="en-US" altLang="en-US" sz="1800" b="1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3" name="Picture 12" descr="LOGO RISTEKDIKTI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525000" y="5656421"/>
            <a:ext cx="962025" cy="89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505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D400451-AFBC-41C1-8910-2DA376AA883A}"/>
              </a:ext>
            </a:extLst>
          </p:cNvPr>
          <p:cNvSpPr/>
          <p:nvPr/>
        </p:nvSpPr>
        <p:spPr>
          <a:xfrm>
            <a:off x="193964" y="670678"/>
            <a:ext cx="3888509" cy="83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2C80DF2-E23F-4533-8DD3-85714C4912DF}"/>
              </a:ext>
            </a:extLst>
          </p:cNvPr>
          <p:cNvSpPr/>
          <p:nvPr/>
        </p:nvSpPr>
        <p:spPr>
          <a:xfrm>
            <a:off x="4200236" y="670678"/>
            <a:ext cx="3791527" cy="8774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CB6742D-5996-476C-A29F-35EF4E3D54DE}"/>
              </a:ext>
            </a:extLst>
          </p:cNvPr>
          <p:cNvSpPr/>
          <p:nvPr/>
        </p:nvSpPr>
        <p:spPr>
          <a:xfrm>
            <a:off x="8109526" y="666058"/>
            <a:ext cx="3791527" cy="8774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56535AE-65A6-4AC3-A92C-802DF58BEC07}"/>
              </a:ext>
            </a:extLst>
          </p:cNvPr>
          <p:cNvSpPr/>
          <p:nvPr/>
        </p:nvSpPr>
        <p:spPr>
          <a:xfrm>
            <a:off x="-1" y="6253018"/>
            <a:ext cx="12192000" cy="60498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SUMBER PENDAPATAN BLU</a:t>
            </a:r>
          </a:p>
        </p:txBody>
      </p:sp>
      <p:graphicFrame>
        <p:nvGraphicFramePr>
          <p:cNvPr id="10" name="Tabel 5">
            <a:extLst>
              <a:ext uri="{FF2B5EF4-FFF2-40B4-BE49-F238E27FC236}">
                <a16:creationId xmlns:a16="http://schemas.microsoft.com/office/drawing/2014/main" xmlns="" id="{7857C250-8492-43BD-8224-C14E0B31BF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976737"/>
              </p:ext>
            </p:extLst>
          </p:nvPr>
        </p:nvGraphicFramePr>
        <p:xfrm>
          <a:off x="3807163" y="2117157"/>
          <a:ext cx="3019489" cy="28580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9489">
                  <a:extLst>
                    <a:ext uri="{9D8B030D-6E8A-4147-A177-3AD203B41FA5}">
                      <a16:colId xmlns:a16="http://schemas.microsoft.com/office/drawing/2014/main" xmlns="" val="2636987204"/>
                    </a:ext>
                  </a:extLst>
                </a:gridCol>
              </a:tblGrid>
              <a:tr h="733651">
                <a:tc>
                  <a:txBody>
                    <a:bodyPr/>
                    <a:lstStyle/>
                    <a:p>
                      <a:pPr algn="ctr"/>
                      <a:r>
                        <a:rPr lang="id-ID" b="1" dirty="0">
                          <a:solidFill>
                            <a:schemeClr val="bg1"/>
                          </a:solidFill>
                        </a:rPr>
                        <a:t>ALOKASI APBN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26101630"/>
                  </a:ext>
                </a:extLst>
              </a:tr>
              <a:tr h="710856">
                <a:tc>
                  <a:txBody>
                    <a:bodyPr/>
                    <a:lstStyle/>
                    <a:p>
                      <a:pPr algn="ctr"/>
                      <a:r>
                        <a:rPr lang="id-ID" b="1" dirty="0">
                          <a:solidFill>
                            <a:schemeClr val="bg1"/>
                          </a:solidFill>
                        </a:rPr>
                        <a:t>IMBALAN JASA BLU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4829455"/>
                  </a:ext>
                </a:extLst>
              </a:tr>
              <a:tr h="725007">
                <a:tc>
                  <a:txBody>
                    <a:bodyPr/>
                    <a:lstStyle/>
                    <a:p>
                      <a:pPr algn="ctr"/>
                      <a:r>
                        <a:rPr lang="id-ID" b="1" dirty="0">
                          <a:solidFill>
                            <a:schemeClr val="bg1"/>
                          </a:solidFill>
                        </a:rPr>
                        <a:t>HASIL KERJASAMA DENGAN PIHAK LAIN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52928553"/>
                  </a:ext>
                </a:extLst>
              </a:tr>
              <a:tr h="688563">
                <a:tc>
                  <a:txBody>
                    <a:bodyPr/>
                    <a:lstStyle/>
                    <a:p>
                      <a:pPr algn="ctr"/>
                      <a:r>
                        <a:rPr lang="id-ID" b="1" dirty="0">
                          <a:solidFill>
                            <a:schemeClr val="bg1"/>
                          </a:solidFill>
                        </a:rPr>
                        <a:t>HIBAH TERKAIT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1001719"/>
                  </a:ext>
                </a:extLst>
              </a:tr>
            </a:tbl>
          </a:graphicData>
        </a:graphic>
      </p:graphicFrame>
      <p:sp>
        <p:nvSpPr>
          <p:cNvPr id="11" name="Balon Percakapan: Persegi dengan Sudut Lengkung 7">
            <a:extLst>
              <a:ext uri="{FF2B5EF4-FFF2-40B4-BE49-F238E27FC236}">
                <a16:creationId xmlns:a16="http://schemas.microsoft.com/office/drawing/2014/main" xmlns="" id="{CFF06CF8-F7F0-412C-89E3-DBF5CAFCA021}"/>
              </a:ext>
            </a:extLst>
          </p:cNvPr>
          <p:cNvSpPr/>
          <p:nvPr/>
        </p:nvSpPr>
        <p:spPr>
          <a:xfrm>
            <a:off x="6672345" y="1428470"/>
            <a:ext cx="3971636" cy="568676"/>
          </a:xfrm>
          <a:prstGeom prst="wedgeRoundRectCallout">
            <a:avLst>
              <a:gd name="adj1" fmla="val -55252"/>
              <a:gd name="adj2" fmla="val 124219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1200"/>
              <a:t>Belanja Pegawai,  barang/jasa dan modal di APBN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1200"/>
              <a:t>Penarikan dana dgn SPM</a:t>
            </a:r>
          </a:p>
        </p:txBody>
      </p:sp>
      <p:sp>
        <p:nvSpPr>
          <p:cNvPr id="14" name="Balon Percakapan: Persegi dengan Sudut Lengkung 8">
            <a:extLst>
              <a:ext uri="{FF2B5EF4-FFF2-40B4-BE49-F238E27FC236}">
                <a16:creationId xmlns:a16="http://schemas.microsoft.com/office/drawing/2014/main" xmlns="" id="{5122A91D-0B92-48E1-A5A9-C339B9F20A6C}"/>
              </a:ext>
            </a:extLst>
          </p:cNvPr>
          <p:cNvSpPr/>
          <p:nvPr/>
        </p:nvSpPr>
        <p:spPr>
          <a:xfrm>
            <a:off x="7244042" y="5022280"/>
            <a:ext cx="2540000" cy="498763"/>
          </a:xfrm>
          <a:prstGeom prst="wedgeRoundRectCallout">
            <a:avLst>
              <a:gd name="adj1" fmla="val -80470"/>
              <a:gd name="adj2" fmla="val -126390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400"/>
              <a:t>Sesuai persyaratan </a:t>
            </a:r>
          </a:p>
          <a:p>
            <a:pPr algn="ctr"/>
            <a:r>
              <a:rPr lang="id-ID" sz="1400"/>
              <a:t>pemberi hibah</a:t>
            </a:r>
          </a:p>
        </p:txBody>
      </p:sp>
      <p:sp>
        <p:nvSpPr>
          <p:cNvPr id="15" name="Kurung Kurawal Buka 10">
            <a:extLst>
              <a:ext uri="{FF2B5EF4-FFF2-40B4-BE49-F238E27FC236}">
                <a16:creationId xmlns:a16="http://schemas.microsoft.com/office/drawing/2014/main" xmlns="" id="{93DD911F-64D2-4624-850A-2D73F7FD1B15}"/>
              </a:ext>
            </a:extLst>
          </p:cNvPr>
          <p:cNvSpPr/>
          <p:nvPr/>
        </p:nvSpPr>
        <p:spPr>
          <a:xfrm>
            <a:off x="3504272" y="2853179"/>
            <a:ext cx="203200" cy="2029691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487A0770-0AE8-4220-9E9A-962FD257E743}"/>
              </a:ext>
            </a:extLst>
          </p:cNvPr>
          <p:cNvSpPr/>
          <p:nvPr/>
        </p:nvSpPr>
        <p:spPr>
          <a:xfrm>
            <a:off x="1414940" y="3009043"/>
            <a:ext cx="1717962" cy="1717962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/>
              <a:t>PNBP</a:t>
            </a:r>
          </a:p>
          <a:p>
            <a:pPr algn="ctr"/>
            <a:r>
              <a:rPr lang="id-ID" sz="2400" b="1"/>
              <a:t>K/L</a:t>
            </a:r>
          </a:p>
        </p:txBody>
      </p:sp>
      <p:sp>
        <p:nvSpPr>
          <p:cNvPr id="18" name="Panah: Kiri 14">
            <a:extLst>
              <a:ext uri="{FF2B5EF4-FFF2-40B4-BE49-F238E27FC236}">
                <a16:creationId xmlns:a16="http://schemas.microsoft.com/office/drawing/2014/main" xmlns="" id="{47DB0B2E-2552-426C-9878-009A2D9DBB09}"/>
              </a:ext>
            </a:extLst>
          </p:cNvPr>
          <p:cNvSpPr/>
          <p:nvPr/>
        </p:nvSpPr>
        <p:spPr>
          <a:xfrm>
            <a:off x="3186577" y="3581697"/>
            <a:ext cx="277091" cy="572654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Kurung Kurawal Buka 15">
            <a:extLst>
              <a:ext uri="{FF2B5EF4-FFF2-40B4-BE49-F238E27FC236}">
                <a16:creationId xmlns:a16="http://schemas.microsoft.com/office/drawing/2014/main" xmlns="" id="{A341B897-2041-47C2-844F-EA57EC6BF147}"/>
              </a:ext>
            </a:extLst>
          </p:cNvPr>
          <p:cNvSpPr/>
          <p:nvPr/>
        </p:nvSpPr>
        <p:spPr>
          <a:xfrm flipH="1">
            <a:off x="6926343" y="2853179"/>
            <a:ext cx="212436" cy="1438565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EE6B148B-1162-4D48-B436-DAD67A5E2C95}"/>
              </a:ext>
            </a:extLst>
          </p:cNvPr>
          <p:cNvSpPr/>
          <p:nvPr/>
        </p:nvSpPr>
        <p:spPr>
          <a:xfrm>
            <a:off x="7655061" y="2652021"/>
            <a:ext cx="1717962" cy="171796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b="1" dirty="0"/>
              <a:t>Dapat dikelola </a:t>
            </a:r>
          </a:p>
          <a:p>
            <a:pPr algn="ctr"/>
            <a:r>
              <a:rPr lang="sv-SE" b="1" dirty="0"/>
              <a:t>langsung sesuai RAB</a:t>
            </a:r>
          </a:p>
        </p:txBody>
      </p:sp>
      <p:sp>
        <p:nvSpPr>
          <p:cNvPr id="21" name="Panah: Kiri 17">
            <a:extLst>
              <a:ext uri="{FF2B5EF4-FFF2-40B4-BE49-F238E27FC236}">
                <a16:creationId xmlns:a16="http://schemas.microsoft.com/office/drawing/2014/main" xmlns="" id="{EA9DC6D8-0077-4783-9FA6-51EB2ABE5315}"/>
              </a:ext>
            </a:extLst>
          </p:cNvPr>
          <p:cNvSpPr/>
          <p:nvPr/>
        </p:nvSpPr>
        <p:spPr>
          <a:xfrm flipH="1">
            <a:off x="7304162" y="3286134"/>
            <a:ext cx="277876" cy="572654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Persegi Panjang 19">
            <a:extLst>
              <a:ext uri="{FF2B5EF4-FFF2-40B4-BE49-F238E27FC236}">
                <a16:creationId xmlns:a16="http://schemas.microsoft.com/office/drawing/2014/main" xmlns="" id="{B90B8D62-352D-452B-8655-7558A0F88900}"/>
              </a:ext>
            </a:extLst>
          </p:cNvPr>
          <p:cNvSpPr/>
          <p:nvPr/>
        </p:nvSpPr>
        <p:spPr>
          <a:xfrm>
            <a:off x="504297" y="516624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dirty="0"/>
              <a:t>Legalisasi PNBP menggunakan PMK100/PMK.05/2016 </a:t>
            </a:r>
          </a:p>
          <a:p>
            <a:r>
              <a:rPr lang="id-ID" dirty="0"/>
              <a:t>TENTANG PEDOMAN UMUM PENYUSUNAN TARIF LAYANAN BADAN LAYANAN UMUM</a:t>
            </a:r>
          </a:p>
        </p:txBody>
      </p:sp>
      <p:sp>
        <p:nvSpPr>
          <p:cNvPr id="23" name="Persegi Panjang 4">
            <a:extLst>
              <a:ext uri="{FF2B5EF4-FFF2-40B4-BE49-F238E27FC236}">
                <a16:creationId xmlns:a16="http://schemas.microsoft.com/office/drawing/2014/main" xmlns="" id="{FF3DF11D-D2D6-4C08-9E33-D3F2E963F951}"/>
              </a:ext>
            </a:extLst>
          </p:cNvPr>
          <p:cNvSpPr/>
          <p:nvPr/>
        </p:nvSpPr>
        <p:spPr>
          <a:xfrm>
            <a:off x="601419" y="906471"/>
            <a:ext cx="111607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BLU</a:t>
            </a:r>
            <a:r>
              <a:rPr lang="en-US" dirty="0"/>
              <a:t> 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memungut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 </a:t>
            </a:r>
            <a:r>
              <a:rPr lang="en-US" b="1" dirty="0" err="1"/>
              <a:t>imbalan</a:t>
            </a:r>
            <a:r>
              <a:rPr lang="en-US" dirty="0"/>
              <a:t> </a:t>
            </a:r>
            <a:r>
              <a:rPr lang="en-US" dirty="0" err="1"/>
              <a:t>atas</a:t>
            </a:r>
            <a:r>
              <a:rPr lang="id-ID" dirty="0"/>
              <a:t> </a:t>
            </a:r>
            <a:r>
              <a:rPr lang="en-US" dirty="0" err="1"/>
              <a:t>barang</a:t>
            </a:r>
            <a:r>
              <a:rPr lang="en-US" dirty="0"/>
              <a:t>/ </a:t>
            </a:r>
            <a:r>
              <a:rPr lang="en-US" b="1" dirty="0" err="1"/>
              <a:t>jasa</a:t>
            </a:r>
            <a:r>
              <a:rPr lang="en-US" dirty="0"/>
              <a:t> yang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tarif</a:t>
            </a:r>
            <a:r>
              <a:rPr lang="en-US" dirty="0"/>
              <a:t>.</a:t>
            </a:r>
          </a:p>
        </p:txBody>
      </p:sp>
      <p:pic>
        <p:nvPicPr>
          <p:cNvPr id="24" name="Gambar 3">
            <a:extLst>
              <a:ext uri="{FF2B5EF4-FFF2-40B4-BE49-F238E27FC236}">
                <a16:creationId xmlns:a16="http://schemas.microsoft.com/office/drawing/2014/main" xmlns="" id="{16AC5902-0B93-4CD4-954E-A7B9E41D493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57472" y="4499292"/>
            <a:ext cx="2334528" cy="190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47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35D4319-6046-454D-B81D-3E07D95FA51F}"/>
              </a:ext>
            </a:extLst>
          </p:cNvPr>
          <p:cNvSpPr/>
          <p:nvPr/>
        </p:nvSpPr>
        <p:spPr>
          <a:xfrm>
            <a:off x="0" y="6253019"/>
            <a:ext cx="12192000" cy="60498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D400451-AFBC-41C1-8910-2DA376AA883A}"/>
              </a:ext>
            </a:extLst>
          </p:cNvPr>
          <p:cNvSpPr/>
          <p:nvPr/>
        </p:nvSpPr>
        <p:spPr>
          <a:xfrm>
            <a:off x="193964" y="670678"/>
            <a:ext cx="3888509" cy="83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2C80DF2-E23F-4533-8DD3-85714C4912DF}"/>
              </a:ext>
            </a:extLst>
          </p:cNvPr>
          <p:cNvSpPr/>
          <p:nvPr/>
        </p:nvSpPr>
        <p:spPr>
          <a:xfrm>
            <a:off x="4200236" y="670678"/>
            <a:ext cx="3791527" cy="8774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CB6742D-5996-476C-A29F-35EF4E3D54DE}"/>
              </a:ext>
            </a:extLst>
          </p:cNvPr>
          <p:cNvSpPr/>
          <p:nvPr/>
        </p:nvSpPr>
        <p:spPr>
          <a:xfrm>
            <a:off x="8109526" y="666058"/>
            <a:ext cx="3791527" cy="8774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9173A85-12BF-4ED2-A70D-B284A8806DF1}"/>
              </a:ext>
            </a:extLst>
          </p:cNvPr>
          <p:cNvSpPr/>
          <p:nvPr/>
        </p:nvSpPr>
        <p:spPr>
          <a:xfrm>
            <a:off x="2801507" y="6253019"/>
            <a:ext cx="65889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PENGERTIAN BARANG MILIK NEGARA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A1B4236-565C-4D4D-9C36-8184ADC0CB4F}"/>
              </a:ext>
            </a:extLst>
          </p:cNvPr>
          <p:cNvSpPr/>
          <p:nvPr/>
        </p:nvSpPr>
        <p:spPr>
          <a:xfrm>
            <a:off x="735947" y="2365783"/>
            <a:ext cx="11165106" cy="27142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91D4502-CFC7-45B3-8DC3-E140C26EE7B2}"/>
              </a:ext>
            </a:extLst>
          </p:cNvPr>
          <p:cNvSpPr/>
          <p:nvPr/>
        </p:nvSpPr>
        <p:spPr>
          <a:xfrm>
            <a:off x="652985" y="2384420"/>
            <a:ext cx="11248068" cy="2779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/>
              <a:t>Barang</a:t>
            </a:r>
            <a:r>
              <a:rPr lang="en-US" sz="3600" b="1" dirty="0"/>
              <a:t> </a:t>
            </a:r>
            <a:r>
              <a:rPr lang="en-US" sz="3600" b="1" dirty="0" err="1"/>
              <a:t>Milik</a:t>
            </a:r>
            <a:r>
              <a:rPr lang="en-US" sz="3600" b="1" dirty="0"/>
              <a:t> Negara (BMN) </a:t>
            </a:r>
            <a:r>
              <a:rPr lang="en-US" sz="3600" b="1" dirty="0" err="1"/>
              <a:t>adalah</a:t>
            </a:r>
            <a:r>
              <a:rPr lang="en-US" sz="3600" b="1" dirty="0"/>
              <a:t> </a:t>
            </a:r>
            <a:r>
              <a:rPr lang="en-US" sz="3600" b="1" dirty="0" err="1"/>
              <a:t>semua</a:t>
            </a:r>
            <a:r>
              <a:rPr lang="en-US" sz="3600" b="1" dirty="0"/>
              <a:t> </a:t>
            </a:r>
            <a:r>
              <a:rPr lang="en-US" sz="3600" b="1" dirty="0" err="1"/>
              <a:t>barang</a:t>
            </a:r>
            <a:r>
              <a:rPr lang="en-US" sz="3600" b="1" dirty="0"/>
              <a:t> yang </a:t>
            </a:r>
            <a:r>
              <a:rPr lang="en-US" sz="3600" b="1" dirty="0" err="1"/>
              <a:t>dibeli</a:t>
            </a:r>
            <a:r>
              <a:rPr lang="en-US" sz="3600" b="1" dirty="0"/>
              <a:t> </a:t>
            </a:r>
            <a:r>
              <a:rPr lang="en-US" sz="3600" b="1" dirty="0" err="1"/>
              <a:t>atau</a:t>
            </a:r>
            <a:r>
              <a:rPr lang="en-US" sz="3600" b="1" dirty="0"/>
              <a:t> </a:t>
            </a:r>
            <a:r>
              <a:rPr lang="en-US" sz="3600" b="1" dirty="0" err="1"/>
              <a:t>diperoleh</a:t>
            </a:r>
            <a:r>
              <a:rPr lang="en-US" sz="3600" b="1" dirty="0"/>
              <a:t> </a:t>
            </a:r>
            <a:r>
              <a:rPr lang="en-US" sz="3600" b="1" dirty="0" err="1"/>
              <a:t>atas</a:t>
            </a:r>
            <a:r>
              <a:rPr lang="en-US" sz="3600" b="1" dirty="0"/>
              <a:t> APBN </a:t>
            </a:r>
            <a:r>
              <a:rPr lang="en-US" sz="3600" b="1" dirty="0" err="1"/>
              <a:t>atau</a:t>
            </a:r>
            <a:r>
              <a:rPr lang="en-US" sz="3600" b="1" dirty="0"/>
              <a:t> </a:t>
            </a:r>
            <a:r>
              <a:rPr lang="en-US" sz="3600" b="1" dirty="0" err="1"/>
              <a:t>berasal</a:t>
            </a:r>
            <a:r>
              <a:rPr lang="en-US" sz="3600" b="1" dirty="0"/>
              <a:t> </a:t>
            </a:r>
            <a:r>
              <a:rPr lang="en-US" sz="3600" b="1" dirty="0" err="1"/>
              <a:t>dari</a:t>
            </a:r>
            <a:r>
              <a:rPr lang="en-US" sz="3600" b="1" dirty="0"/>
              <a:t> </a:t>
            </a:r>
            <a:r>
              <a:rPr lang="en-US" sz="3600" b="1" dirty="0" err="1"/>
              <a:t>perolehan</a:t>
            </a:r>
            <a:r>
              <a:rPr lang="en-US" sz="3600" b="1" dirty="0"/>
              <a:t> </a:t>
            </a:r>
            <a:r>
              <a:rPr lang="en-US" sz="3600" b="1" dirty="0" err="1"/>
              <a:t>lainnya</a:t>
            </a:r>
            <a:r>
              <a:rPr lang="en-US" sz="3600" b="1" dirty="0"/>
              <a:t> yang </a:t>
            </a:r>
            <a:r>
              <a:rPr lang="en-US" sz="3600" b="1" dirty="0" err="1"/>
              <a:t>sah</a:t>
            </a:r>
            <a:endParaRPr lang="id-ID" sz="3600" dirty="0"/>
          </a:p>
          <a:p>
            <a:pPr algn="r" defTabSz="889000">
              <a:spcBef>
                <a:spcPct val="0"/>
              </a:spcBef>
              <a:spcAft>
                <a:spcPct val="35000"/>
              </a:spcAft>
            </a:pPr>
            <a:endParaRPr lang="en-US" dirty="0">
              <a:latin typeface="Century Gothic" pitchFamily="34" charset="0"/>
            </a:endParaRPr>
          </a:p>
          <a:p>
            <a:pPr algn="r" defTabSz="889000">
              <a:spcBef>
                <a:spcPct val="0"/>
              </a:spcBef>
              <a:spcAft>
                <a:spcPct val="35000"/>
              </a:spcAft>
            </a:pPr>
            <a:endParaRPr lang="en-US" dirty="0">
              <a:latin typeface="Century Gothic" pitchFamily="34" charset="0"/>
            </a:endParaRPr>
          </a:p>
          <a:p>
            <a:pPr algn="r" defTabSz="889000"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7030A0"/>
                </a:solidFill>
              </a:rPr>
              <a:t>PMK </a:t>
            </a:r>
            <a:r>
              <a:rPr lang="en-US" b="1" dirty="0" err="1">
                <a:solidFill>
                  <a:srgbClr val="7030A0"/>
                </a:solidFill>
              </a:rPr>
              <a:t>Nomor</a:t>
            </a:r>
            <a:r>
              <a:rPr lang="en-US" b="1" dirty="0">
                <a:solidFill>
                  <a:srgbClr val="7030A0"/>
                </a:solidFill>
              </a:rPr>
              <a:t> 78/PMK.06/2014 </a:t>
            </a:r>
            <a:r>
              <a:rPr lang="en-US" b="1" dirty="0" err="1">
                <a:solidFill>
                  <a:srgbClr val="7030A0"/>
                </a:solidFill>
              </a:rPr>
              <a:t>Pasal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</a:rPr>
              <a:t>1</a:t>
            </a:r>
            <a:endParaRPr lang="es-ES" dirty="0">
              <a:latin typeface="Century Gothic" pitchFamily="34" charset="0"/>
            </a:endParaRPr>
          </a:p>
        </p:txBody>
      </p:sp>
      <p:sp>
        <p:nvSpPr>
          <p:cNvPr id="14" name="Trapezoid 13">
            <a:extLst>
              <a:ext uri="{FF2B5EF4-FFF2-40B4-BE49-F238E27FC236}">
                <a16:creationId xmlns:a16="http://schemas.microsoft.com/office/drawing/2014/main" xmlns="" id="{6B7015DE-B51C-4A9E-BD59-A81B7DDFA6AA}"/>
              </a:ext>
            </a:extLst>
          </p:cNvPr>
          <p:cNvSpPr/>
          <p:nvPr/>
        </p:nvSpPr>
        <p:spPr>
          <a:xfrm>
            <a:off x="735947" y="1649193"/>
            <a:ext cx="4441450" cy="702274"/>
          </a:xfrm>
          <a:prstGeom prst="trapezoid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>
                <a:latin typeface="Century Gothic" pitchFamily="34" charset="0"/>
              </a:rPr>
              <a:t>Pengertian</a:t>
            </a:r>
          </a:p>
        </p:txBody>
      </p:sp>
      <p:sp>
        <p:nvSpPr>
          <p:cNvPr id="15" name="Flowchart: Merge 14">
            <a:extLst>
              <a:ext uri="{FF2B5EF4-FFF2-40B4-BE49-F238E27FC236}">
                <a16:creationId xmlns:a16="http://schemas.microsoft.com/office/drawing/2014/main" xmlns="" id="{65716870-61CB-466D-85AF-A6A4EBD3D9DE}"/>
              </a:ext>
            </a:extLst>
          </p:cNvPr>
          <p:cNvSpPr/>
          <p:nvPr/>
        </p:nvSpPr>
        <p:spPr>
          <a:xfrm>
            <a:off x="948384" y="1649193"/>
            <a:ext cx="807536" cy="720911"/>
          </a:xfrm>
          <a:prstGeom prst="flowChartMerg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91861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7">
            <a:extLst>
              <a:ext uri="{FF2B5EF4-FFF2-40B4-BE49-F238E27FC236}">
                <a16:creationId xmlns:a16="http://schemas.microsoft.com/office/drawing/2014/main" xmlns="" id="{49D64A7F-D5E4-4D00-AFDB-C57BBB75B430}"/>
              </a:ext>
            </a:extLst>
          </p:cNvPr>
          <p:cNvSpPr/>
          <p:nvPr/>
        </p:nvSpPr>
        <p:spPr>
          <a:xfrm>
            <a:off x="6568936" y="3736942"/>
            <a:ext cx="4071356" cy="2047443"/>
          </a:xfrm>
          <a:prstGeom prst="roundRect">
            <a:avLst/>
          </a:prstGeom>
          <a:solidFill>
            <a:schemeClr val="bg1"/>
          </a:solidFill>
          <a:ln w="444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 eaLnBrk="1" hangingPunct="1">
              <a:lnSpc>
                <a:spcPct val="98000"/>
              </a:lnSpc>
              <a:spcBef>
                <a:spcPts val="600"/>
              </a:spcBef>
              <a:spcAft>
                <a:spcPts val="100"/>
              </a:spcAft>
              <a:buFont typeface="+mj-lt"/>
              <a:buAutoNum type="arabicPeriod"/>
              <a:defRPr/>
            </a:pPr>
            <a:endParaRPr lang="en-US" sz="1080" dirty="0">
              <a:solidFill>
                <a:schemeClr val="tx1"/>
              </a:solidFill>
              <a:latin typeface="Maiandra GD" pitchFamily="34" charset="0"/>
              <a:cs typeface="Browallia New" pitchFamily="34" charset="-34"/>
            </a:endParaRPr>
          </a:p>
          <a:p>
            <a:pPr marL="115888" indent="-115888" eaLnBrk="1" hangingPunct="1">
              <a:spcBef>
                <a:spcPts val="600"/>
              </a:spcBef>
              <a:spcAft>
                <a:spcPts val="100"/>
              </a:spcAft>
              <a:buFont typeface="+mj-lt"/>
              <a:buAutoNum type="arabicPeriod"/>
              <a:defRPr/>
            </a:pPr>
            <a:r>
              <a:rPr lang="en-US" sz="1300" dirty="0">
                <a:solidFill>
                  <a:schemeClr val="tx1"/>
                </a:solidFill>
                <a:latin typeface="Maiandra GD" pitchFamily="34" charset="0"/>
                <a:cs typeface="Browallia New" pitchFamily="34" charset="-34"/>
              </a:rPr>
              <a:t>PMK No. 246/PMK.06/2014 (</a:t>
            </a:r>
            <a:r>
              <a:rPr lang="en-US" sz="1300" dirty="0" err="1">
                <a:solidFill>
                  <a:schemeClr val="tx1"/>
                </a:solidFill>
                <a:latin typeface="Maiandra GD" pitchFamily="34" charset="0"/>
                <a:cs typeface="Browallia New" pitchFamily="34" charset="-34"/>
              </a:rPr>
              <a:t>Penggunaan</a:t>
            </a:r>
            <a:r>
              <a:rPr lang="en-US" sz="1300" dirty="0">
                <a:solidFill>
                  <a:schemeClr val="tx1"/>
                </a:solidFill>
                <a:latin typeface="Maiandra GD" pitchFamily="34" charset="0"/>
                <a:cs typeface="Browallia New" pitchFamily="34" charset="-34"/>
              </a:rPr>
              <a:t> BMN)</a:t>
            </a:r>
          </a:p>
          <a:p>
            <a:pPr marL="115888" indent="-115888" eaLnBrk="1" hangingPunct="1">
              <a:spcBef>
                <a:spcPts val="600"/>
              </a:spcBef>
              <a:spcAft>
                <a:spcPts val="100"/>
              </a:spcAft>
              <a:buFont typeface="+mj-lt"/>
              <a:buAutoNum type="arabicPeriod"/>
              <a:defRPr/>
            </a:pPr>
            <a:r>
              <a:rPr lang="en-US" sz="1300" b="1" dirty="0">
                <a:solidFill>
                  <a:schemeClr val="tx1"/>
                </a:solidFill>
                <a:latin typeface="Maiandra GD" pitchFamily="34" charset="0"/>
                <a:cs typeface="Browallia New" pitchFamily="34" charset="-34"/>
              </a:rPr>
              <a:t>PMK No 57/PMK.06/2016 (</a:t>
            </a:r>
            <a:r>
              <a:rPr lang="en-US" sz="1300" b="1" dirty="0" err="1">
                <a:solidFill>
                  <a:schemeClr val="tx1"/>
                </a:solidFill>
                <a:latin typeface="Maiandra GD" pitchFamily="34" charset="0"/>
                <a:cs typeface="Browallia New" pitchFamily="34" charset="-34"/>
              </a:rPr>
              <a:t>sewa</a:t>
            </a:r>
            <a:r>
              <a:rPr lang="en-US" sz="1300" b="1" dirty="0">
                <a:solidFill>
                  <a:schemeClr val="tx1"/>
                </a:solidFill>
                <a:latin typeface="Maiandra GD" pitchFamily="34" charset="0"/>
                <a:cs typeface="Browallia New" pitchFamily="34" charset="-34"/>
              </a:rPr>
              <a:t> BMN)</a:t>
            </a:r>
          </a:p>
          <a:p>
            <a:pPr marL="115888" indent="-115888" eaLnBrk="1" hangingPunct="1">
              <a:spcBef>
                <a:spcPts val="600"/>
              </a:spcBef>
              <a:spcAft>
                <a:spcPts val="100"/>
              </a:spcAft>
              <a:buFont typeface="+mj-lt"/>
              <a:buAutoNum type="arabicPeriod"/>
              <a:defRPr/>
            </a:pPr>
            <a:r>
              <a:rPr lang="en-US" sz="1300" b="1" dirty="0">
                <a:solidFill>
                  <a:schemeClr val="tx1"/>
                </a:solidFill>
                <a:latin typeface="Maiandra GD" pitchFamily="34" charset="0"/>
                <a:cs typeface="Browallia New" pitchFamily="34" charset="-34"/>
              </a:rPr>
              <a:t>PMK No78/PMK.06/2014 (</a:t>
            </a:r>
            <a:r>
              <a:rPr lang="en-US" sz="1300" b="1" dirty="0" err="1">
                <a:solidFill>
                  <a:schemeClr val="tx1"/>
                </a:solidFill>
                <a:latin typeface="Maiandra GD" pitchFamily="34" charset="0"/>
                <a:cs typeface="Browallia New" pitchFamily="34" charset="-34"/>
              </a:rPr>
              <a:t>Pemanfaatan</a:t>
            </a:r>
            <a:r>
              <a:rPr lang="en-US" sz="1300" b="1" dirty="0">
                <a:solidFill>
                  <a:schemeClr val="tx1"/>
                </a:solidFill>
                <a:latin typeface="Maiandra GD" pitchFamily="34" charset="0"/>
                <a:cs typeface="Browallia New" pitchFamily="34" charset="-34"/>
              </a:rPr>
              <a:t> BMN)</a:t>
            </a:r>
          </a:p>
          <a:p>
            <a:pPr marL="115888" indent="-115888" eaLnBrk="1" hangingPunct="1">
              <a:spcBef>
                <a:spcPts val="600"/>
              </a:spcBef>
              <a:spcAft>
                <a:spcPts val="100"/>
              </a:spcAft>
              <a:buFont typeface="+mj-lt"/>
              <a:buAutoNum type="arabicPeriod"/>
              <a:defRPr/>
            </a:pPr>
            <a:r>
              <a:rPr lang="en-US" sz="1300" dirty="0">
                <a:solidFill>
                  <a:schemeClr val="tx1"/>
                </a:solidFill>
                <a:latin typeface="Maiandra GD" pitchFamily="34" charset="0"/>
                <a:cs typeface="Browallia New" pitchFamily="34" charset="-34"/>
              </a:rPr>
              <a:t>PMK No 111/PMK.06/2016</a:t>
            </a:r>
          </a:p>
          <a:p>
            <a:pPr marL="115888" indent="-115888" eaLnBrk="1" hangingPunct="1">
              <a:spcBef>
                <a:spcPts val="600"/>
              </a:spcBef>
              <a:spcAft>
                <a:spcPts val="100"/>
              </a:spcAft>
              <a:buFont typeface="+mj-lt"/>
              <a:buAutoNum type="arabicPeriod"/>
              <a:defRPr/>
            </a:pPr>
            <a:r>
              <a:rPr lang="en-US" sz="1300" dirty="0">
                <a:solidFill>
                  <a:schemeClr val="tx1"/>
                </a:solidFill>
                <a:latin typeface="Maiandra GD" pitchFamily="34" charset="0"/>
                <a:cs typeface="Browallia New" pitchFamily="34" charset="-34"/>
              </a:rPr>
              <a:t>PMK No 83/PMK.06/2016</a:t>
            </a:r>
          </a:p>
          <a:p>
            <a:pPr marL="115888" indent="-115888" eaLnBrk="1" hangingPunct="1">
              <a:spcBef>
                <a:spcPts val="600"/>
              </a:spcBef>
              <a:spcAft>
                <a:spcPts val="100"/>
              </a:spcAft>
              <a:buFont typeface="+mj-lt"/>
              <a:buAutoNum type="arabicPeriod"/>
              <a:defRPr/>
            </a:pPr>
            <a:r>
              <a:rPr lang="en-US" sz="1300" dirty="0">
                <a:solidFill>
                  <a:schemeClr val="tx1"/>
                </a:solidFill>
                <a:latin typeface="Maiandra GD" pitchFamily="34" charset="0"/>
                <a:cs typeface="Browallia New" pitchFamily="34" charset="-34"/>
              </a:rPr>
              <a:t> PMK No.136/PMK.05/2016</a:t>
            </a:r>
          </a:p>
          <a:p>
            <a:pPr algn="ctr" eaLnBrk="1" hangingPunct="1">
              <a:lnSpc>
                <a:spcPct val="98000"/>
              </a:lnSpc>
              <a:defRPr/>
            </a:pPr>
            <a:endParaRPr lang="en-US" sz="1080" dirty="0">
              <a:solidFill>
                <a:schemeClr val="tx1"/>
              </a:solidFill>
              <a:latin typeface="Maiandra GD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E861729F-F3F8-44A1-AD01-213FB0EF0FBD}"/>
              </a:ext>
            </a:extLst>
          </p:cNvPr>
          <p:cNvGrpSpPr/>
          <p:nvPr/>
        </p:nvGrpSpPr>
        <p:grpSpPr>
          <a:xfrm>
            <a:off x="6208717" y="1896478"/>
            <a:ext cx="3752657" cy="1203083"/>
            <a:chOff x="4867571" y="665697"/>
            <a:chExt cx="3660653" cy="829053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xmlns="" id="{8CE4D0D0-6E21-407B-9522-A91B60CC53DE}"/>
                </a:ext>
              </a:extLst>
            </p:cNvPr>
            <p:cNvSpPr/>
            <p:nvPr/>
          </p:nvSpPr>
          <p:spPr>
            <a:xfrm>
              <a:off x="4867571" y="665697"/>
              <a:ext cx="3566093" cy="829053"/>
            </a:xfrm>
            <a:prstGeom prst="roundRect">
              <a:avLst>
                <a:gd name="adj" fmla="val 10000"/>
              </a:avLst>
            </a:prstGeom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2">
                <a:hueOff val="2340759"/>
                <a:satOff val="-2919"/>
                <a:lumOff val="686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ctangle: Rounded Corners 4">
              <a:extLst>
                <a:ext uri="{FF2B5EF4-FFF2-40B4-BE49-F238E27FC236}">
                  <a16:creationId xmlns:a16="http://schemas.microsoft.com/office/drawing/2014/main" xmlns="" id="{5991A783-1D3C-4E9C-8424-71F01542105B}"/>
                </a:ext>
              </a:extLst>
            </p:cNvPr>
            <p:cNvSpPr txBox="1"/>
            <p:nvPr/>
          </p:nvSpPr>
          <p:spPr>
            <a:xfrm>
              <a:off x="5366391" y="908039"/>
              <a:ext cx="3161833" cy="585366"/>
            </a:xfrm>
            <a:prstGeom prst="rect">
              <a:avLst/>
            </a:prstGeom>
            <a:ln w="222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0" lvl="1" algn="l" defTabSz="622300">
                <a:lnSpc>
                  <a:spcPct val="10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400" b="0" kern="1200" dirty="0">
                  <a:latin typeface="Maiandra GD" pitchFamily="34" charset="0"/>
                  <a:cs typeface="Browallia New" pitchFamily="34" charset="-34"/>
                </a:rPr>
                <a:t>PP </a:t>
              </a:r>
              <a:r>
                <a:rPr lang="en-US" sz="1400" b="0" kern="1200" dirty="0" err="1">
                  <a:latin typeface="Maiandra GD" pitchFamily="34" charset="0"/>
                  <a:cs typeface="Browallia New" pitchFamily="34" charset="-34"/>
                </a:rPr>
                <a:t>Nomor</a:t>
              </a:r>
              <a:r>
                <a:rPr lang="en-US" sz="1400" b="0" kern="1200" dirty="0">
                  <a:latin typeface="Maiandra GD" pitchFamily="34" charset="0"/>
                  <a:cs typeface="Browallia New" pitchFamily="34" charset="-34"/>
                </a:rPr>
                <a:t> 27 </a:t>
              </a:r>
              <a:r>
                <a:rPr lang="en-US" sz="1400" b="0" kern="1200" dirty="0" err="1">
                  <a:latin typeface="Maiandra GD" pitchFamily="34" charset="0"/>
                  <a:cs typeface="Browallia New" pitchFamily="34" charset="-34"/>
                </a:rPr>
                <a:t>Tahun</a:t>
              </a:r>
              <a:r>
                <a:rPr lang="en-US" sz="1400" b="0" kern="1200" dirty="0">
                  <a:latin typeface="Maiandra GD" pitchFamily="34" charset="0"/>
                  <a:cs typeface="Browallia New" pitchFamily="34" charset="-34"/>
                </a:rPr>
                <a:t> 2014 </a:t>
              </a:r>
              <a:r>
                <a:rPr lang="en-US" sz="1400" b="0" kern="1200" dirty="0" err="1">
                  <a:latin typeface="Maiandra GD" pitchFamily="34" charset="0"/>
                  <a:cs typeface="Browallia New" pitchFamily="34" charset="-34"/>
                </a:rPr>
                <a:t>tentang</a:t>
              </a:r>
              <a:r>
                <a:rPr lang="en-US" sz="1400" b="0" kern="1200" dirty="0">
                  <a:latin typeface="Maiandra GD" pitchFamily="34" charset="0"/>
                  <a:cs typeface="Browallia New" pitchFamily="34" charset="-34"/>
                </a:rPr>
                <a:t> </a:t>
              </a:r>
              <a:r>
                <a:rPr lang="en-US" sz="1400" b="1" kern="1200" dirty="0" err="1">
                  <a:latin typeface="Maiandra GD" pitchFamily="34" charset="0"/>
                  <a:cs typeface="Browallia New" pitchFamily="34" charset="-34"/>
                </a:rPr>
                <a:t>Pengelolaan</a:t>
              </a:r>
              <a:r>
                <a:rPr lang="en-US" sz="1400" b="1" kern="1200" dirty="0">
                  <a:latin typeface="Maiandra GD" pitchFamily="34" charset="0"/>
                  <a:cs typeface="Browallia New" pitchFamily="34" charset="-34"/>
                </a:rPr>
                <a:t> BMN/D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03B71573-219F-45C6-9488-51CAC57BA2B6}"/>
              </a:ext>
            </a:extLst>
          </p:cNvPr>
          <p:cNvGrpSpPr/>
          <p:nvPr/>
        </p:nvGrpSpPr>
        <p:grpSpPr>
          <a:xfrm>
            <a:off x="1080818" y="3907261"/>
            <a:ext cx="3119418" cy="1348230"/>
            <a:chOff x="5864" y="2658089"/>
            <a:chExt cx="3119418" cy="1468462"/>
          </a:xfrm>
        </p:grpSpPr>
        <p:sp>
          <p:nvSpPr>
            <p:cNvPr id="14" name="Flowchart: Alternate Process 13">
              <a:extLst>
                <a:ext uri="{FF2B5EF4-FFF2-40B4-BE49-F238E27FC236}">
                  <a16:creationId xmlns:a16="http://schemas.microsoft.com/office/drawing/2014/main" xmlns="" id="{73BABA3D-4C26-4596-B5E6-0A0AB8A37F2C}"/>
                </a:ext>
              </a:extLst>
            </p:cNvPr>
            <p:cNvSpPr/>
            <p:nvPr/>
          </p:nvSpPr>
          <p:spPr>
            <a:xfrm>
              <a:off x="5864" y="2658089"/>
              <a:ext cx="3119418" cy="1468462"/>
            </a:xfrm>
            <a:prstGeom prst="flowChartAlternateProcess">
              <a:avLst/>
            </a:prstGeom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2">
                <a:hueOff val="4681519"/>
                <a:satOff val="-5839"/>
                <a:lumOff val="1373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lowchart: Alternate Process 4">
              <a:extLst>
                <a:ext uri="{FF2B5EF4-FFF2-40B4-BE49-F238E27FC236}">
                  <a16:creationId xmlns:a16="http://schemas.microsoft.com/office/drawing/2014/main" xmlns="" id="{9D87C794-38B6-4DAC-BBD3-DCC6F1844E72}"/>
                </a:ext>
              </a:extLst>
            </p:cNvPr>
            <p:cNvSpPr txBox="1"/>
            <p:nvPr/>
          </p:nvSpPr>
          <p:spPr>
            <a:xfrm>
              <a:off x="182474" y="2799362"/>
              <a:ext cx="2766198" cy="1036832"/>
            </a:xfrm>
            <a:prstGeom prst="rect">
              <a:avLst/>
            </a:prstGeom>
            <a:ln w="1905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b" anchorCtr="0">
              <a:noAutofit/>
            </a:bodyPr>
            <a:lstStyle/>
            <a:p>
              <a:pPr marL="0" lvl="1" algn="l" defTabSz="533400">
                <a:lnSpc>
                  <a:spcPct val="125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200" kern="1200" dirty="0">
                  <a:latin typeface="Maiandra GD" pitchFamily="34" charset="0"/>
                  <a:cs typeface="Browallia New" pitchFamily="34" charset="-34"/>
                </a:rPr>
                <a:t>KMK No. 229/KM.6/2016 (</a:t>
              </a:r>
              <a:r>
                <a:rPr lang="en-US" sz="1200" b="1" kern="1200" dirty="0" err="1">
                  <a:latin typeface="Maiandra GD" pitchFamily="34" charset="0"/>
                  <a:cs typeface="Browallia New" pitchFamily="34" charset="-34"/>
                </a:rPr>
                <a:t>Pendelegasian</a:t>
              </a:r>
              <a:r>
                <a:rPr lang="en-US" sz="1200" b="1" kern="1200" dirty="0">
                  <a:latin typeface="Maiandra GD" pitchFamily="34" charset="0"/>
                  <a:cs typeface="Browallia New" pitchFamily="34" charset="-34"/>
                </a:rPr>
                <a:t> </a:t>
              </a:r>
              <a:r>
                <a:rPr lang="en-US" sz="1200" b="1" kern="1200" dirty="0" err="1">
                  <a:latin typeface="Maiandra GD" pitchFamily="34" charset="0"/>
                  <a:cs typeface="Browallia New" pitchFamily="34" charset="-34"/>
                </a:rPr>
                <a:t>Kewenangan</a:t>
              </a:r>
              <a:r>
                <a:rPr lang="en-US" sz="1200" b="1" kern="1200" dirty="0">
                  <a:latin typeface="Maiandra GD" pitchFamily="34" charset="0"/>
                  <a:cs typeface="Browallia New" pitchFamily="34" charset="-34"/>
                </a:rPr>
                <a:t> </a:t>
              </a:r>
              <a:r>
                <a:rPr lang="en-US" sz="1200" kern="1200" dirty="0" err="1">
                  <a:latin typeface="Maiandra GD" pitchFamily="34" charset="0"/>
                  <a:cs typeface="Browallia New" pitchFamily="34" charset="-34"/>
                </a:rPr>
                <a:t>kepada</a:t>
              </a:r>
              <a:r>
                <a:rPr lang="en-US" sz="1200" kern="1200" dirty="0">
                  <a:latin typeface="Maiandra GD" pitchFamily="34" charset="0"/>
                  <a:cs typeface="Browallia New" pitchFamily="34" charset="-34"/>
                </a:rPr>
                <a:t> </a:t>
              </a:r>
              <a:r>
                <a:rPr lang="en-US" sz="1200" kern="1200" dirty="0" err="1">
                  <a:latin typeface="Maiandra GD" pitchFamily="34" charset="0"/>
                  <a:cs typeface="Browallia New" pitchFamily="34" charset="-34"/>
                </a:rPr>
                <a:t>Kepala</a:t>
              </a:r>
              <a:r>
                <a:rPr lang="en-US" sz="1200" kern="1200" dirty="0">
                  <a:latin typeface="Maiandra GD" pitchFamily="34" charset="0"/>
                  <a:cs typeface="Browallia New" pitchFamily="34" charset="-34"/>
                </a:rPr>
                <a:t> </a:t>
              </a:r>
              <a:r>
                <a:rPr lang="en-US" sz="1200" kern="1200" dirty="0" err="1">
                  <a:latin typeface="Maiandra GD" pitchFamily="34" charset="0"/>
                  <a:cs typeface="Browallia New" pitchFamily="34" charset="-34"/>
                </a:rPr>
                <a:t>Direktur</a:t>
              </a:r>
              <a:r>
                <a:rPr lang="en-US" sz="1200" kern="1200" dirty="0">
                  <a:latin typeface="Maiandra GD" pitchFamily="34" charset="0"/>
                  <a:cs typeface="Browallia New" pitchFamily="34" charset="-34"/>
                </a:rPr>
                <a:t> PKNSI, </a:t>
              </a:r>
              <a:r>
                <a:rPr lang="en-US" sz="1200" kern="1200" dirty="0" err="1">
                  <a:latin typeface="Maiandra GD" pitchFamily="34" charset="0"/>
                  <a:cs typeface="Browallia New" pitchFamily="34" charset="-34"/>
                </a:rPr>
                <a:t>Kepala</a:t>
              </a:r>
              <a:r>
                <a:rPr lang="en-US" sz="1200" kern="1200" dirty="0">
                  <a:latin typeface="Maiandra GD" pitchFamily="34" charset="0"/>
                  <a:cs typeface="Browallia New" pitchFamily="34" charset="-34"/>
                </a:rPr>
                <a:t> </a:t>
              </a:r>
              <a:r>
                <a:rPr lang="en-US" sz="1200" kern="1200" dirty="0" err="1">
                  <a:latin typeface="Maiandra GD" pitchFamily="34" charset="0"/>
                  <a:cs typeface="Browallia New" pitchFamily="34" charset="-34"/>
                </a:rPr>
                <a:t>Kanwil</a:t>
              </a:r>
              <a:r>
                <a:rPr lang="en-US" sz="1200" kern="1200" dirty="0">
                  <a:latin typeface="Maiandra GD" pitchFamily="34" charset="0"/>
                  <a:cs typeface="Browallia New" pitchFamily="34" charset="-34"/>
                </a:rPr>
                <a:t> </a:t>
              </a:r>
              <a:r>
                <a:rPr lang="en-US" sz="1200" kern="1200" dirty="0" err="1">
                  <a:latin typeface="Maiandra GD" pitchFamily="34" charset="0"/>
                  <a:cs typeface="Browallia New" pitchFamily="34" charset="-34"/>
                </a:rPr>
                <a:t>dan</a:t>
              </a:r>
              <a:r>
                <a:rPr lang="en-US" sz="1200" kern="1200" dirty="0">
                  <a:latin typeface="Maiandra GD" pitchFamily="34" charset="0"/>
                  <a:cs typeface="Browallia New" pitchFamily="34" charset="-34"/>
                </a:rPr>
                <a:t> </a:t>
              </a:r>
              <a:r>
                <a:rPr lang="en-US" sz="1200" kern="1200" dirty="0" err="1">
                  <a:latin typeface="Maiandra GD" pitchFamily="34" charset="0"/>
                  <a:cs typeface="Browallia New" pitchFamily="34" charset="-34"/>
                </a:rPr>
                <a:t>Kepala</a:t>
              </a:r>
              <a:r>
                <a:rPr lang="en-US" sz="1200" kern="1200" dirty="0">
                  <a:latin typeface="Maiandra GD" pitchFamily="34" charset="0"/>
                  <a:cs typeface="Browallia New" pitchFamily="34" charset="-34"/>
                </a:rPr>
                <a:t> KPKNL)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D400451-AFBC-41C1-8910-2DA376AA883A}"/>
              </a:ext>
            </a:extLst>
          </p:cNvPr>
          <p:cNvSpPr/>
          <p:nvPr/>
        </p:nvSpPr>
        <p:spPr>
          <a:xfrm>
            <a:off x="193964" y="670678"/>
            <a:ext cx="3888509" cy="83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2C80DF2-E23F-4533-8DD3-85714C4912DF}"/>
              </a:ext>
            </a:extLst>
          </p:cNvPr>
          <p:cNvSpPr/>
          <p:nvPr/>
        </p:nvSpPr>
        <p:spPr>
          <a:xfrm>
            <a:off x="4200236" y="670678"/>
            <a:ext cx="3791527" cy="8774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CB6742D-5996-476C-A29F-35EF4E3D54DE}"/>
              </a:ext>
            </a:extLst>
          </p:cNvPr>
          <p:cNvSpPr/>
          <p:nvPr/>
        </p:nvSpPr>
        <p:spPr>
          <a:xfrm>
            <a:off x="8109526" y="666058"/>
            <a:ext cx="3791527" cy="8774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56535AE-65A6-4AC3-A92C-802DF58BEC07}"/>
              </a:ext>
            </a:extLst>
          </p:cNvPr>
          <p:cNvSpPr/>
          <p:nvPr/>
        </p:nvSpPr>
        <p:spPr>
          <a:xfrm>
            <a:off x="-1" y="6253018"/>
            <a:ext cx="12192000" cy="60498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Dasar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Hukum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Pengelolaan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BMN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Tampungan Konten 3">
            <a:extLst>
              <a:ext uri="{FF2B5EF4-FFF2-40B4-BE49-F238E27FC236}">
                <a16:creationId xmlns:a16="http://schemas.microsoft.com/office/drawing/2014/main" xmlns="" id="{8872476D-1F22-414B-8FA9-EED0C0C7C293}"/>
              </a:ext>
            </a:extLst>
          </p:cNvPr>
          <p:cNvSpPr txBox="1">
            <a:spLocks/>
          </p:cNvSpPr>
          <p:nvPr/>
        </p:nvSpPr>
        <p:spPr>
          <a:xfrm>
            <a:off x="1010287" y="1896478"/>
            <a:ext cx="3464730" cy="1203083"/>
          </a:xfrm>
          <a:prstGeom prst="rect">
            <a:avLst/>
          </a:prstGeom>
          <a:ln w="31750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lnSpc>
                <a:spcPct val="10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400" dirty="0">
                <a:latin typeface="Maiandra GD" pitchFamily="34" charset="0"/>
                <a:cs typeface="Browallia New" pitchFamily="34" charset="-34"/>
              </a:rPr>
              <a:t>UU </a:t>
            </a:r>
            <a:r>
              <a:rPr lang="en-US" sz="1400" dirty="0" err="1">
                <a:latin typeface="Maiandra GD" pitchFamily="34" charset="0"/>
                <a:cs typeface="Browallia New" pitchFamily="34" charset="-34"/>
              </a:rPr>
              <a:t>Nomor</a:t>
            </a:r>
            <a:r>
              <a:rPr lang="en-US" sz="1400" dirty="0">
                <a:latin typeface="Maiandra GD" pitchFamily="34" charset="0"/>
                <a:cs typeface="Browallia New" pitchFamily="34" charset="-34"/>
              </a:rPr>
              <a:t> 17 </a:t>
            </a:r>
            <a:r>
              <a:rPr lang="en-US" sz="1400" dirty="0" err="1">
                <a:latin typeface="Maiandra GD" pitchFamily="34" charset="0"/>
                <a:cs typeface="Browallia New" pitchFamily="34" charset="-34"/>
              </a:rPr>
              <a:t>Tahun</a:t>
            </a:r>
            <a:r>
              <a:rPr lang="en-US" sz="1400" dirty="0">
                <a:latin typeface="Maiandra GD" pitchFamily="34" charset="0"/>
                <a:cs typeface="Browallia New" pitchFamily="34" charset="-34"/>
              </a:rPr>
              <a:t> 2003 </a:t>
            </a:r>
            <a:r>
              <a:rPr lang="en-US" sz="1400" dirty="0" err="1">
                <a:latin typeface="Maiandra GD" pitchFamily="34" charset="0"/>
                <a:cs typeface="Browallia New" pitchFamily="34" charset="-34"/>
              </a:rPr>
              <a:t>tentang</a:t>
            </a:r>
            <a:r>
              <a:rPr lang="en-US" sz="1400" dirty="0">
                <a:latin typeface="Maiandra GD" pitchFamily="34" charset="0"/>
                <a:cs typeface="Browallia New" pitchFamily="34" charset="-34"/>
              </a:rPr>
              <a:t> </a:t>
            </a:r>
            <a:r>
              <a:rPr lang="en-US" sz="1400" b="1" dirty="0" err="1">
                <a:latin typeface="Maiandra GD" pitchFamily="34" charset="0"/>
                <a:cs typeface="Browallia New" pitchFamily="34" charset="-34"/>
              </a:rPr>
              <a:t>Keuangan</a:t>
            </a:r>
            <a:r>
              <a:rPr lang="en-US" sz="1400" b="1" dirty="0">
                <a:latin typeface="Maiandra GD" pitchFamily="34" charset="0"/>
                <a:cs typeface="Browallia New" pitchFamily="34" charset="-34"/>
              </a:rPr>
              <a:t> Negara</a:t>
            </a:r>
          </a:p>
          <a:p>
            <a:pPr marL="342900" lvl="0" indent="-342900" algn="l">
              <a:lnSpc>
                <a:spcPct val="10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400" dirty="0">
                <a:latin typeface="Maiandra GD" pitchFamily="34" charset="0"/>
                <a:cs typeface="Browallia New" pitchFamily="34" charset="-34"/>
              </a:rPr>
              <a:t>UU </a:t>
            </a:r>
            <a:r>
              <a:rPr lang="en-US" sz="1400" dirty="0" err="1">
                <a:latin typeface="Maiandra GD" pitchFamily="34" charset="0"/>
                <a:cs typeface="Browallia New" pitchFamily="34" charset="-34"/>
              </a:rPr>
              <a:t>Nomor</a:t>
            </a:r>
            <a:r>
              <a:rPr lang="en-US" sz="1400" dirty="0">
                <a:latin typeface="Maiandra GD" pitchFamily="34" charset="0"/>
                <a:cs typeface="Browallia New" pitchFamily="34" charset="-34"/>
              </a:rPr>
              <a:t> 1 </a:t>
            </a:r>
            <a:r>
              <a:rPr lang="en-US" sz="1400" dirty="0" err="1">
                <a:latin typeface="Maiandra GD" pitchFamily="34" charset="0"/>
                <a:cs typeface="Browallia New" pitchFamily="34" charset="-34"/>
              </a:rPr>
              <a:t>Tahun</a:t>
            </a:r>
            <a:r>
              <a:rPr lang="en-US" sz="1400" dirty="0">
                <a:latin typeface="Maiandra GD" pitchFamily="34" charset="0"/>
                <a:cs typeface="Browallia New" pitchFamily="34" charset="-34"/>
              </a:rPr>
              <a:t> 2004 </a:t>
            </a:r>
            <a:r>
              <a:rPr lang="en-US" sz="1400" dirty="0" err="1">
                <a:latin typeface="Maiandra GD" pitchFamily="34" charset="0"/>
                <a:cs typeface="Browallia New" pitchFamily="34" charset="-34"/>
              </a:rPr>
              <a:t>tentang</a:t>
            </a:r>
            <a:r>
              <a:rPr lang="en-US" sz="1400" dirty="0">
                <a:latin typeface="Maiandra GD" pitchFamily="34" charset="0"/>
                <a:cs typeface="Browallia New" pitchFamily="34" charset="-34"/>
              </a:rPr>
              <a:t> </a:t>
            </a:r>
            <a:r>
              <a:rPr lang="en-US" sz="1400" b="1" dirty="0" err="1">
                <a:latin typeface="Maiandra GD" pitchFamily="34" charset="0"/>
                <a:cs typeface="Browallia New" pitchFamily="34" charset="-34"/>
              </a:rPr>
              <a:t>Perbendaharaan</a:t>
            </a:r>
            <a:r>
              <a:rPr lang="en-US" sz="1400" b="1" dirty="0">
                <a:latin typeface="Maiandra GD" pitchFamily="34" charset="0"/>
                <a:cs typeface="Browallia New" pitchFamily="34" charset="-34"/>
              </a:rPr>
              <a:t> Negara</a:t>
            </a:r>
          </a:p>
        </p:txBody>
      </p:sp>
      <p:pic>
        <p:nvPicPr>
          <p:cNvPr id="10" name="Gambar 4">
            <a:extLst>
              <a:ext uri="{FF2B5EF4-FFF2-40B4-BE49-F238E27FC236}">
                <a16:creationId xmlns:a16="http://schemas.microsoft.com/office/drawing/2014/main" xmlns="" id="{D9B61C7E-416D-48FB-A652-CF4DC464CA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06" t="22301" r="32608" b="14310"/>
          <a:stretch/>
        </p:blipFill>
        <p:spPr>
          <a:xfrm>
            <a:off x="3962401" y="2252774"/>
            <a:ext cx="2854608" cy="291236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769759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35D4319-6046-454D-B81D-3E07D95FA51F}"/>
              </a:ext>
            </a:extLst>
          </p:cNvPr>
          <p:cNvSpPr/>
          <p:nvPr/>
        </p:nvSpPr>
        <p:spPr>
          <a:xfrm>
            <a:off x="0" y="6253019"/>
            <a:ext cx="12192000" cy="60498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D400451-AFBC-41C1-8910-2DA376AA883A}"/>
              </a:ext>
            </a:extLst>
          </p:cNvPr>
          <p:cNvSpPr/>
          <p:nvPr/>
        </p:nvSpPr>
        <p:spPr>
          <a:xfrm>
            <a:off x="193964" y="670678"/>
            <a:ext cx="3888509" cy="83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2C80DF2-E23F-4533-8DD3-85714C4912DF}"/>
              </a:ext>
            </a:extLst>
          </p:cNvPr>
          <p:cNvSpPr/>
          <p:nvPr/>
        </p:nvSpPr>
        <p:spPr>
          <a:xfrm>
            <a:off x="4200236" y="670678"/>
            <a:ext cx="3791527" cy="8774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CB6742D-5996-476C-A29F-35EF4E3D54DE}"/>
              </a:ext>
            </a:extLst>
          </p:cNvPr>
          <p:cNvSpPr/>
          <p:nvPr/>
        </p:nvSpPr>
        <p:spPr>
          <a:xfrm>
            <a:off x="8109526" y="666058"/>
            <a:ext cx="3791527" cy="8774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9173A85-12BF-4ED2-A70D-B284A8806DF1}"/>
              </a:ext>
            </a:extLst>
          </p:cNvPr>
          <p:cNvSpPr/>
          <p:nvPr/>
        </p:nvSpPr>
        <p:spPr>
          <a:xfrm>
            <a:off x="3725708" y="6253019"/>
            <a:ext cx="47405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en-US" sz="3200" b="1" dirty="0">
                <a:solidFill>
                  <a:schemeClr val="bg1"/>
                </a:solidFill>
              </a:rPr>
              <a:t>TOP 10 NILAI ASET BMN</a:t>
            </a:r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xmlns="" id="{5196DB2D-62E8-4C6A-A9AC-60ABF7C27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816" y="892350"/>
            <a:ext cx="8220365" cy="4732671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xmlns="" id="{A2E7F528-0443-454E-A1DD-7CAB2803DB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63526" y="5758947"/>
            <a:ext cx="3685309" cy="321645"/>
          </a:xfrm>
        </p:spPr>
        <p:txBody>
          <a:bodyPr>
            <a:normAutofit/>
          </a:bodyPr>
          <a:lstStyle/>
          <a:p>
            <a:pPr algn="r"/>
            <a:r>
              <a:rPr lang="en-US" sz="1600" b="1" dirty="0" err="1">
                <a:solidFill>
                  <a:srgbClr val="0070C0"/>
                </a:solidFill>
              </a:rPr>
              <a:t>Sumber</a:t>
            </a:r>
            <a:r>
              <a:rPr lang="en-US" sz="1600" b="1" dirty="0">
                <a:solidFill>
                  <a:srgbClr val="0070C0"/>
                </a:solidFill>
              </a:rPr>
              <a:t> : Kementerian </a:t>
            </a:r>
            <a:r>
              <a:rPr lang="en-US" sz="1600" b="1" dirty="0" err="1">
                <a:solidFill>
                  <a:srgbClr val="0070C0"/>
                </a:solidFill>
              </a:rPr>
              <a:t>Keuangan</a:t>
            </a:r>
            <a:endParaRPr lang="en-US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703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35D4319-6046-454D-B81D-3E07D95FA51F}"/>
              </a:ext>
            </a:extLst>
          </p:cNvPr>
          <p:cNvSpPr/>
          <p:nvPr/>
        </p:nvSpPr>
        <p:spPr>
          <a:xfrm>
            <a:off x="0" y="6253019"/>
            <a:ext cx="12192000" cy="60498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D400451-AFBC-41C1-8910-2DA376AA883A}"/>
              </a:ext>
            </a:extLst>
          </p:cNvPr>
          <p:cNvSpPr/>
          <p:nvPr/>
        </p:nvSpPr>
        <p:spPr>
          <a:xfrm>
            <a:off x="193964" y="670678"/>
            <a:ext cx="3888509" cy="83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2C80DF2-E23F-4533-8DD3-85714C4912DF}"/>
              </a:ext>
            </a:extLst>
          </p:cNvPr>
          <p:cNvSpPr/>
          <p:nvPr/>
        </p:nvSpPr>
        <p:spPr>
          <a:xfrm>
            <a:off x="4200236" y="670678"/>
            <a:ext cx="3791527" cy="8774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CB6742D-5996-476C-A29F-35EF4E3D54DE}"/>
              </a:ext>
            </a:extLst>
          </p:cNvPr>
          <p:cNvSpPr/>
          <p:nvPr/>
        </p:nvSpPr>
        <p:spPr>
          <a:xfrm>
            <a:off x="8109526" y="666058"/>
            <a:ext cx="3791527" cy="8774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9173A85-12BF-4ED2-A70D-B284A8806DF1}"/>
              </a:ext>
            </a:extLst>
          </p:cNvPr>
          <p:cNvSpPr/>
          <p:nvPr/>
        </p:nvSpPr>
        <p:spPr>
          <a:xfrm>
            <a:off x="1967121" y="6253019"/>
            <a:ext cx="82577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PERINGKAT PNBP BMN TERBESAR TAHUN 2017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82AF0C6-E66E-45A4-95BD-C2F92C1A4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708" y="1247549"/>
            <a:ext cx="7573783" cy="4346821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448B173B-7C2E-4666-BC57-45ED143198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63526" y="5758947"/>
            <a:ext cx="3685309" cy="321645"/>
          </a:xfrm>
        </p:spPr>
        <p:txBody>
          <a:bodyPr>
            <a:normAutofit/>
          </a:bodyPr>
          <a:lstStyle/>
          <a:p>
            <a:pPr algn="r"/>
            <a:r>
              <a:rPr lang="en-US" sz="1600" b="1" dirty="0" err="1">
                <a:solidFill>
                  <a:srgbClr val="0070C0"/>
                </a:solidFill>
              </a:rPr>
              <a:t>Sumber</a:t>
            </a:r>
            <a:r>
              <a:rPr lang="en-US" sz="1600" b="1" dirty="0">
                <a:solidFill>
                  <a:srgbClr val="0070C0"/>
                </a:solidFill>
              </a:rPr>
              <a:t> : Kementerian </a:t>
            </a:r>
            <a:r>
              <a:rPr lang="en-US" sz="1600" b="1" dirty="0" err="1">
                <a:solidFill>
                  <a:srgbClr val="0070C0"/>
                </a:solidFill>
              </a:rPr>
              <a:t>Keuangan</a:t>
            </a:r>
            <a:endParaRPr lang="en-US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062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35D4319-6046-454D-B81D-3E07D95FA51F}"/>
              </a:ext>
            </a:extLst>
          </p:cNvPr>
          <p:cNvSpPr/>
          <p:nvPr/>
        </p:nvSpPr>
        <p:spPr>
          <a:xfrm>
            <a:off x="-1" y="6253018"/>
            <a:ext cx="12192000" cy="60498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KLASTER </a:t>
            </a:r>
            <a:r>
              <a:rPr lang="id-ID" sz="4000" b="1" dirty="0">
                <a:solidFill>
                  <a:schemeClr val="bg1"/>
                </a:solidFill>
              </a:rPr>
              <a:t>O</a:t>
            </a:r>
            <a:r>
              <a:rPr lang="en-US" sz="4000" b="1" dirty="0">
                <a:solidFill>
                  <a:schemeClr val="bg1"/>
                </a:solidFill>
              </a:rPr>
              <a:t>BJEK </a:t>
            </a:r>
            <a:r>
              <a:rPr lang="id-ID" sz="4000" b="1" dirty="0">
                <a:solidFill>
                  <a:schemeClr val="bg1"/>
                </a:solidFill>
              </a:rPr>
              <a:t>PNBP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D400451-AFBC-41C1-8910-2DA376AA883A}"/>
              </a:ext>
            </a:extLst>
          </p:cNvPr>
          <p:cNvSpPr/>
          <p:nvPr/>
        </p:nvSpPr>
        <p:spPr>
          <a:xfrm>
            <a:off x="193964" y="670678"/>
            <a:ext cx="3888509" cy="83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2C80DF2-E23F-4533-8DD3-85714C4912DF}"/>
              </a:ext>
            </a:extLst>
          </p:cNvPr>
          <p:cNvSpPr/>
          <p:nvPr/>
        </p:nvSpPr>
        <p:spPr>
          <a:xfrm>
            <a:off x="4200236" y="670678"/>
            <a:ext cx="3791527" cy="8774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CB6742D-5996-476C-A29F-35EF4E3D54DE}"/>
              </a:ext>
            </a:extLst>
          </p:cNvPr>
          <p:cNvSpPr/>
          <p:nvPr/>
        </p:nvSpPr>
        <p:spPr>
          <a:xfrm>
            <a:off x="8109526" y="666058"/>
            <a:ext cx="3791527" cy="8774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xmlns="" id="{258381D6-96C0-41E7-A712-7235911B61EF}"/>
              </a:ext>
            </a:extLst>
          </p:cNvPr>
          <p:cNvSpPr/>
          <p:nvPr/>
        </p:nvSpPr>
        <p:spPr>
          <a:xfrm>
            <a:off x="295850" y="2042881"/>
            <a:ext cx="2249906" cy="1939574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6000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xmlns="" id="{26AE7A95-3A9C-4159-9791-A62F43B4F7E6}"/>
              </a:ext>
            </a:extLst>
          </p:cNvPr>
          <p:cNvSpPr/>
          <p:nvPr/>
        </p:nvSpPr>
        <p:spPr>
          <a:xfrm>
            <a:off x="2124650" y="3041503"/>
            <a:ext cx="2249906" cy="1939574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6000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  <a:p>
            <a:pPr algn="ctr"/>
            <a:endParaRPr lang="id-ID" dirty="0"/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xmlns="" id="{503AC5F6-2341-4CFB-8E1F-D2675C217E90}"/>
              </a:ext>
            </a:extLst>
          </p:cNvPr>
          <p:cNvSpPr/>
          <p:nvPr/>
        </p:nvSpPr>
        <p:spPr>
          <a:xfrm>
            <a:off x="3953450" y="2042881"/>
            <a:ext cx="2249906" cy="1939574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6000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  <a:p>
            <a:pPr algn="ctr"/>
            <a:endParaRPr lang="id-ID" dirty="0"/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xmlns="" id="{96C57155-2B1B-4151-A31B-754E5DC4DD15}"/>
              </a:ext>
            </a:extLst>
          </p:cNvPr>
          <p:cNvSpPr/>
          <p:nvPr/>
        </p:nvSpPr>
        <p:spPr>
          <a:xfrm>
            <a:off x="5782250" y="3041503"/>
            <a:ext cx="2249906" cy="1939574"/>
          </a:xfrm>
          <a:prstGeom prst="hexagon">
            <a:avLst/>
          </a:prstGeom>
          <a:solidFill>
            <a:srgbClr val="30D0A6"/>
          </a:solidFill>
          <a:ln>
            <a:noFill/>
          </a:ln>
          <a:effectLst>
            <a:outerShdw blurRad="50800" dist="38100" dir="6000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  <a:p>
            <a:pPr algn="ctr"/>
            <a:endParaRPr lang="id-ID" dirty="0"/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xmlns="" id="{78CBFD3E-95E1-4D5F-8240-5E3500801A58}"/>
              </a:ext>
            </a:extLst>
          </p:cNvPr>
          <p:cNvSpPr/>
          <p:nvPr/>
        </p:nvSpPr>
        <p:spPr>
          <a:xfrm>
            <a:off x="7611050" y="2042881"/>
            <a:ext cx="2249906" cy="1939574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6000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  <a:p>
            <a:pPr algn="ctr"/>
            <a:endParaRPr lang="id-ID" dirty="0"/>
          </a:p>
        </p:txBody>
      </p:sp>
      <p:sp>
        <p:nvSpPr>
          <p:cNvPr id="17" name="Hexagon 16">
            <a:extLst>
              <a:ext uri="{FF2B5EF4-FFF2-40B4-BE49-F238E27FC236}">
                <a16:creationId xmlns:a16="http://schemas.microsoft.com/office/drawing/2014/main" xmlns="" id="{E7FE1064-DFA7-49B6-A3FA-E02E0048B526}"/>
              </a:ext>
            </a:extLst>
          </p:cNvPr>
          <p:cNvSpPr/>
          <p:nvPr/>
        </p:nvSpPr>
        <p:spPr>
          <a:xfrm>
            <a:off x="9439850" y="3041503"/>
            <a:ext cx="2249906" cy="1939574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6000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  <a:p>
            <a:pPr algn="ctr"/>
            <a:endParaRPr lang="id-ID" dirty="0"/>
          </a:p>
        </p:txBody>
      </p:sp>
      <p:cxnSp>
        <p:nvCxnSpPr>
          <p:cNvPr id="18" name="Curved Connector 7">
            <a:extLst>
              <a:ext uri="{FF2B5EF4-FFF2-40B4-BE49-F238E27FC236}">
                <a16:creationId xmlns:a16="http://schemas.microsoft.com/office/drawing/2014/main" xmlns="" id="{3157FFEA-D35F-4EB1-A702-59D6526BE2F7}"/>
              </a:ext>
            </a:extLst>
          </p:cNvPr>
          <p:cNvCxnSpPr/>
          <p:nvPr/>
        </p:nvCxnSpPr>
        <p:spPr>
          <a:xfrm flipV="1">
            <a:off x="854242" y="2244914"/>
            <a:ext cx="3569381" cy="2615845"/>
          </a:xfrm>
          <a:prstGeom prst="curvedConnector3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03">
            <a:extLst>
              <a:ext uri="{FF2B5EF4-FFF2-40B4-BE49-F238E27FC236}">
                <a16:creationId xmlns:a16="http://schemas.microsoft.com/office/drawing/2014/main" xmlns="" id="{07562DE4-8B49-42B8-813B-91ADF040BCC0}"/>
              </a:ext>
            </a:extLst>
          </p:cNvPr>
          <p:cNvCxnSpPr/>
          <p:nvPr/>
        </p:nvCxnSpPr>
        <p:spPr>
          <a:xfrm>
            <a:off x="5910741" y="2549452"/>
            <a:ext cx="2756282" cy="2211455"/>
          </a:xfrm>
          <a:prstGeom prst="curvedConnector3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04">
            <a:extLst>
              <a:ext uri="{FF2B5EF4-FFF2-40B4-BE49-F238E27FC236}">
                <a16:creationId xmlns:a16="http://schemas.microsoft.com/office/drawing/2014/main" xmlns="" id="{48112087-529B-4DF0-AD6A-4FCBF1828235}"/>
              </a:ext>
            </a:extLst>
          </p:cNvPr>
          <p:cNvCxnSpPr/>
          <p:nvPr/>
        </p:nvCxnSpPr>
        <p:spPr>
          <a:xfrm flipV="1">
            <a:off x="8667023" y="2421543"/>
            <a:ext cx="2756282" cy="2339364"/>
          </a:xfrm>
          <a:prstGeom prst="curvedConnector3">
            <a:avLst/>
          </a:prstGeom>
          <a:ln w="19050">
            <a:prstDash val="dash"/>
          </a:ln>
          <a:effectLst>
            <a:outerShdw blurRad="50800" dist="38100" dir="600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Hexagon 20">
            <a:extLst>
              <a:ext uri="{FF2B5EF4-FFF2-40B4-BE49-F238E27FC236}">
                <a16:creationId xmlns:a16="http://schemas.microsoft.com/office/drawing/2014/main" xmlns="" id="{1BC87A7E-97F6-478F-BD5D-E7A5CF705897}"/>
              </a:ext>
            </a:extLst>
          </p:cNvPr>
          <p:cNvSpPr/>
          <p:nvPr/>
        </p:nvSpPr>
        <p:spPr>
          <a:xfrm>
            <a:off x="2124650" y="3041503"/>
            <a:ext cx="2249906" cy="1939574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6000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  <a:p>
            <a:pPr algn="ctr"/>
            <a:endParaRPr lang="id-ID" dirty="0"/>
          </a:p>
        </p:txBody>
      </p:sp>
      <p:sp>
        <p:nvSpPr>
          <p:cNvPr id="22" name="Hexagon 21">
            <a:extLst>
              <a:ext uri="{FF2B5EF4-FFF2-40B4-BE49-F238E27FC236}">
                <a16:creationId xmlns:a16="http://schemas.microsoft.com/office/drawing/2014/main" xmlns="" id="{413CC67B-389A-4880-90E0-DFEC67FE1412}"/>
              </a:ext>
            </a:extLst>
          </p:cNvPr>
          <p:cNvSpPr/>
          <p:nvPr/>
        </p:nvSpPr>
        <p:spPr>
          <a:xfrm>
            <a:off x="3953450" y="2042881"/>
            <a:ext cx="2249906" cy="1939574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6000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  <a:p>
            <a:pPr algn="ctr"/>
            <a:endParaRPr lang="id-ID" dirty="0"/>
          </a:p>
        </p:txBody>
      </p:sp>
      <p:sp>
        <p:nvSpPr>
          <p:cNvPr id="23" name="Hexagon 22">
            <a:extLst>
              <a:ext uri="{FF2B5EF4-FFF2-40B4-BE49-F238E27FC236}">
                <a16:creationId xmlns:a16="http://schemas.microsoft.com/office/drawing/2014/main" xmlns="" id="{48467EFC-4D36-4054-B3C4-EC864191253E}"/>
              </a:ext>
            </a:extLst>
          </p:cNvPr>
          <p:cNvSpPr/>
          <p:nvPr/>
        </p:nvSpPr>
        <p:spPr>
          <a:xfrm>
            <a:off x="5782250" y="3041503"/>
            <a:ext cx="2249906" cy="1939574"/>
          </a:xfrm>
          <a:prstGeom prst="hexagon">
            <a:avLst/>
          </a:prstGeom>
          <a:solidFill>
            <a:srgbClr val="30D0A6"/>
          </a:solidFill>
          <a:ln>
            <a:noFill/>
          </a:ln>
          <a:effectLst>
            <a:outerShdw blurRad="50800" dist="38100" dir="6000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  <a:p>
            <a:pPr algn="ctr"/>
            <a:endParaRPr lang="id-ID" dirty="0"/>
          </a:p>
        </p:txBody>
      </p:sp>
      <p:sp>
        <p:nvSpPr>
          <p:cNvPr id="24" name="Hexagon 23">
            <a:extLst>
              <a:ext uri="{FF2B5EF4-FFF2-40B4-BE49-F238E27FC236}">
                <a16:creationId xmlns:a16="http://schemas.microsoft.com/office/drawing/2014/main" xmlns="" id="{D82DA4A7-5363-418A-A3E1-9121CC58ADDB}"/>
              </a:ext>
            </a:extLst>
          </p:cNvPr>
          <p:cNvSpPr/>
          <p:nvPr/>
        </p:nvSpPr>
        <p:spPr>
          <a:xfrm>
            <a:off x="7611050" y="2042881"/>
            <a:ext cx="2249906" cy="1939574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6000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  <a:p>
            <a:pPr algn="ctr"/>
            <a:endParaRPr lang="id-ID" dirty="0"/>
          </a:p>
        </p:txBody>
      </p:sp>
      <p:sp>
        <p:nvSpPr>
          <p:cNvPr id="25" name="Hexagon 24">
            <a:extLst>
              <a:ext uri="{FF2B5EF4-FFF2-40B4-BE49-F238E27FC236}">
                <a16:creationId xmlns:a16="http://schemas.microsoft.com/office/drawing/2014/main" xmlns="" id="{A207BF21-5445-4EA9-9764-5C0F446685E8}"/>
              </a:ext>
            </a:extLst>
          </p:cNvPr>
          <p:cNvSpPr/>
          <p:nvPr/>
        </p:nvSpPr>
        <p:spPr>
          <a:xfrm>
            <a:off x="9439850" y="3041503"/>
            <a:ext cx="2249906" cy="1939574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6000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  <a:p>
            <a:pPr algn="ctr"/>
            <a:endParaRPr lang="id-ID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E46F5B6-EB9F-4057-8775-939EBC37E173}"/>
              </a:ext>
            </a:extLst>
          </p:cNvPr>
          <p:cNvSpPr txBox="1"/>
          <p:nvPr/>
        </p:nvSpPr>
        <p:spPr>
          <a:xfrm>
            <a:off x="512611" y="2788017"/>
            <a:ext cx="1684293" cy="900049"/>
          </a:xfrm>
          <a:prstGeom prst="rect">
            <a:avLst/>
          </a:prstGeom>
          <a:noFill/>
        </p:spPr>
        <p:txBody>
          <a:bodyPr wrap="square" lIns="68385" tIns="34192" rIns="68385" bIns="34192" rtlCol="0">
            <a:spAutoFit/>
          </a:bodyPr>
          <a:lstStyle/>
          <a:p>
            <a:pPr algn="ctr">
              <a:defRPr/>
            </a:pPr>
            <a:r>
              <a:rPr lang="id-ID" b="1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Pemanfaatan</a:t>
            </a:r>
            <a:r>
              <a:rPr lang="id-ID" sz="2400" b="1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 </a:t>
            </a:r>
          </a:p>
          <a:p>
            <a:pPr algn="ctr">
              <a:defRPr/>
            </a:pPr>
            <a:r>
              <a:rPr lang="id-ID" sz="3000" b="1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SDA</a:t>
            </a:r>
            <a:endParaRPr lang="en-US" sz="3000" b="1" dirty="0">
              <a:solidFill>
                <a:schemeClr val="bg2">
                  <a:lumMod val="25000"/>
                </a:schemeClr>
              </a:solidFill>
              <a:latin typeface="Calibri" panose="020F0502020204030204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FF8BA17C-B9B6-4560-8ED5-A528BFB1E029}"/>
              </a:ext>
            </a:extLst>
          </p:cNvPr>
          <p:cNvCxnSpPr/>
          <p:nvPr/>
        </p:nvCxnSpPr>
        <p:spPr>
          <a:xfrm>
            <a:off x="740574" y="2890957"/>
            <a:ext cx="129626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hlinkClick r:id="rId2" action="ppaction://hlinksldjump"/>
            <a:extLst>
              <a:ext uri="{FF2B5EF4-FFF2-40B4-BE49-F238E27FC236}">
                <a16:creationId xmlns:a16="http://schemas.microsoft.com/office/drawing/2014/main" xmlns="" id="{8EC78786-9F1F-42B5-8726-77C68D716B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77" y="2365117"/>
            <a:ext cx="613703" cy="42654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95C0BA95-E8DB-481E-97C8-49334326D577}"/>
              </a:ext>
            </a:extLst>
          </p:cNvPr>
          <p:cNvSpPr txBox="1"/>
          <p:nvPr/>
        </p:nvSpPr>
        <p:spPr>
          <a:xfrm>
            <a:off x="2442092" y="3905507"/>
            <a:ext cx="1684293" cy="392217"/>
          </a:xfrm>
          <a:prstGeom prst="rect">
            <a:avLst/>
          </a:prstGeom>
          <a:noFill/>
        </p:spPr>
        <p:txBody>
          <a:bodyPr wrap="square" lIns="68385" tIns="34192" rIns="68385" bIns="34192" rtlCol="0">
            <a:spAutoFit/>
          </a:bodyPr>
          <a:lstStyle/>
          <a:p>
            <a:pPr algn="ctr">
              <a:defRPr/>
            </a:pPr>
            <a:r>
              <a:rPr lang="id-ID" sz="2100" b="1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Pelayanan</a:t>
            </a:r>
            <a:endParaRPr lang="en-US" sz="1350" b="1" dirty="0">
              <a:solidFill>
                <a:schemeClr val="bg2">
                  <a:lumMod val="25000"/>
                </a:schemeClr>
              </a:solidFill>
              <a:latin typeface="Calibri" panose="020F0502020204030204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E51A9AEB-0C89-40C0-B04E-25813E3D518E}"/>
              </a:ext>
            </a:extLst>
          </p:cNvPr>
          <p:cNvCxnSpPr/>
          <p:nvPr/>
        </p:nvCxnSpPr>
        <p:spPr>
          <a:xfrm>
            <a:off x="2649667" y="3915016"/>
            <a:ext cx="129626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hlinkClick r:id="rId2" action="ppaction://hlinksldjump"/>
            <a:extLst>
              <a:ext uri="{FF2B5EF4-FFF2-40B4-BE49-F238E27FC236}">
                <a16:creationId xmlns:a16="http://schemas.microsoft.com/office/drawing/2014/main" xmlns="" id="{42D0FC8D-34CC-47EB-9A62-1395F0A34D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228" y="3305866"/>
            <a:ext cx="442576" cy="50579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AA58502-D9FD-42A2-8114-EFE0BAF6CCB9}"/>
              </a:ext>
            </a:extLst>
          </p:cNvPr>
          <p:cNvSpPr txBox="1"/>
          <p:nvPr/>
        </p:nvSpPr>
        <p:spPr>
          <a:xfrm>
            <a:off x="4227486" y="2862236"/>
            <a:ext cx="1684293" cy="900049"/>
          </a:xfrm>
          <a:prstGeom prst="rect">
            <a:avLst/>
          </a:prstGeom>
          <a:noFill/>
        </p:spPr>
        <p:txBody>
          <a:bodyPr wrap="square" lIns="68385" tIns="34192" rIns="68385" bIns="34192" rtlCol="0">
            <a:spAutoFit/>
          </a:bodyPr>
          <a:lstStyle/>
          <a:p>
            <a:pPr algn="ctr">
              <a:defRPr/>
            </a:pPr>
            <a:r>
              <a:rPr lang="id-ID" b="1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Pengelolaan</a:t>
            </a:r>
            <a:r>
              <a:rPr lang="id-ID" sz="2400" b="1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 </a:t>
            </a:r>
          </a:p>
          <a:p>
            <a:pPr algn="ctr">
              <a:defRPr/>
            </a:pPr>
            <a:r>
              <a:rPr lang="id-ID" sz="3000" b="1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KND</a:t>
            </a:r>
            <a:endParaRPr lang="en-US" sz="3000" b="1" dirty="0">
              <a:solidFill>
                <a:schemeClr val="bg2">
                  <a:lumMod val="25000"/>
                </a:schemeClr>
              </a:solidFill>
              <a:latin typeface="Calibri" panose="020F0502020204030204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C289A149-B7A3-4631-82C0-FD541511CE2F}"/>
              </a:ext>
            </a:extLst>
          </p:cNvPr>
          <p:cNvCxnSpPr/>
          <p:nvPr/>
        </p:nvCxnSpPr>
        <p:spPr>
          <a:xfrm>
            <a:off x="4423623" y="2886580"/>
            <a:ext cx="129626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hlinkClick r:id="" action="ppaction://noaction"/>
            <a:extLst>
              <a:ext uri="{FF2B5EF4-FFF2-40B4-BE49-F238E27FC236}">
                <a16:creationId xmlns:a16="http://schemas.microsoft.com/office/drawing/2014/main" xmlns="" id="{D54DA9AE-CAA6-42E5-90EC-E9E9A1839B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160" y="2323323"/>
            <a:ext cx="734090" cy="59430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B94328A7-BF51-41D7-804E-28A717404310}"/>
              </a:ext>
            </a:extLst>
          </p:cNvPr>
          <p:cNvSpPr txBox="1"/>
          <p:nvPr/>
        </p:nvSpPr>
        <p:spPr>
          <a:xfrm>
            <a:off x="6113980" y="3758792"/>
            <a:ext cx="1684293" cy="900049"/>
          </a:xfrm>
          <a:prstGeom prst="rect">
            <a:avLst/>
          </a:prstGeom>
          <a:noFill/>
        </p:spPr>
        <p:txBody>
          <a:bodyPr wrap="square" lIns="68385" tIns="34192" rIns="68385" bIns="34192" rtlCol="0">
            <a:spAutoFit/>
          </a:bodyPr>
          <a:lstStyle/>
          <a:p>
            <a:pPr algn="ctr">
              <a:defRPr/>
            </a:pPr>
            <a:r>
              <a:rPr lang="id-ID" b="1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Pengelolaan</a:t>
            </a:r>
            <a:r>
              <a:rPr lang="id-ID" sz="2400" b="1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 </a:t>
            </a:r>
          </a:p>
          <a:p>
            <a:pPr algn="ctr">
              <a:defRPr/>
            </a:pPr>
            <a:r>
              <a:rPr lang="id-ID" sz="3000" b="1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BMN</a:t>
            </a:r>
            <a:endParaRPr lang="en-US" sz="3000" b="1" dirty="0">
              <a:solidFill>
                <a:schemeClr val="bg2">
                  <a:lumMod val="25000"/>
                </a:schemeClr>
              </a:solidFill>
              <a:latin typeface="Calibri" panose="020F0502020204030204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B01BDC4A-6390-49EE-AAF1-1F8EE3CF0CC8}"/>
              </a:ext>
            </a:extLst>
          </p:cNvPr>
          <p:cNvCxnSpPr/>
          <p:nvPr/>
        </p:nvCxnSpPr>
        <p:spPr>
          <a:xfrm>
            <a:off x="6303871" y="3790305"/>
            <a:ext cx="129626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hlinkClick r:id="" action="ppaction://noaction"/>
            <a:extLst>
              <a:ext uri="{FF2B5EF4-FFF2-40B4-BE49-F238E27FC236}">
                <a16:creationId xmlns:a16="http://schemas.microsoft.com/office/drawing/2014/main" xmlns="" id="{5005C055-2BCE-4493-869B-6CC6EF2B794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88800" l="11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330" y="2952897"/>
            <a:ext cx="926523" cy="89526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E36136EE-6953-43C1-A790-706BEF18DB11}"/>
              </a:ext>
            </a:extLst>
          </p:cNvPr>
          <p:cNvSpPr txBox="1"/>
          <p:nvPr/>
        </p:nvSpPr>
        <p:spPr>
          <a:xfrm>
            <a:off x="7893857" y="2814173"/>
            <a:ext cx="1684293" cy="900049"/>
          </a:xfrm>
          <a:prstGeom prst="rect">
            <a:avLst/>
          </a:prstGeom>
          <a:noFill/>
        </p:spPr>
        <p:txBody>
          <a:bodyPr wrap="square" lIns="68385" tIns="34192" rIns="68385" bIns="34192" rtlCol="0">
            <a:spAutoFit/>
          </a:bodyPr>
          <a:lstStyle/>
          <a:p>
            <a:pPr algn="ctr">
              <a:defRPr/>
            </a:pPr>
            <a:r>
              <a:rPr lang="id-ID" b="1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Pengelolaan</a:t>
            </a:r>
            <a:r>
              <a:rPr lang="id-ID" sz="2400" b="1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 </a:t>
            </a:r>
          </a:p>
          <a:p>
            <a:pPr algn="ctr">
              <a:defRPr/>
            </a:pPr>
            <a:r>
              <a:rPr lang="id-ID" sz="3000" b="1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DANA</a:t>
            </a:r>
            <a:endParaRPr lang="en-US" sz="3000" b="1" dirty="0">
              <a:solidFill>
                <a:schemeClr val="bg2">
                  <a:lumMod val="25000"/>
                </a:schemeClr>
              </a:solidFill>
              <a:latin typeface="Calibri" panose="020F0502020204030204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902376D0-EDE0-41D8-8B6A-73AF2F17E6F0}"/>
              </a:ext>
            </a:extLst>
          </p:cNvPr>
          <p:cNvCxnSpPr/>
          <p:nvPr/>
        </p:nvCxnSpPr>
        <p:spPr>
          <a:xfrm>
            <a:off x="8018891" y="2847453"/>
            <a:ext cx="129626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>
            <a:hlinkClick r:id="" action="ppaction://noaction"/>
            <a:extLst>
              <a:ext uri="{FF2B5EF4-FFF2-40B4-BE49-F238E27FC236}">
                <a16:creationId xmlns:a16="http://schemas.microsoft.com/office/drawing/2014/main" xmlns="" id="{3904F89A-CDD4-451C-B483-99681F47548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727" y="2244914"/>
            <a:ext cx="586236" cy="560261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EBC566FD-A3FC-4D16-B1B4-C2B5783418E0}"/>
              </a:ext>
            </a:extLst>
          </p:cNvPr>
          <p:cNvSpPr txBox="1"/>
          <p:nvPr/>
        </p:nvSpPr>
        <p:spPr>
          <a:xfrm>
            <a:off x="9608516" y="3831681"/>
            <a:ext cx="2002327" cy="746160"/>
          </a:xfrm>
          <a:prstGeom prst="rect">
            <a:avLst/>
          </a:prstGeom>
          <a:noFill/>
        </p:spPr>
        <p:txBody>
          <a:bodyPr wrap="square" lIns="68385" tIns="34192" rIns="68385" bIns="34192" rtlCol="0">
            <a:spAutoFit/>
          </a:bodyPr>
          <a:lstStyle/>
          <a:p>
            <a:pPr algn="ctr">
              <a:defRPr/>
            </a:pPr>
            <a:r>
              <a:rPr lang="id-ID" sz="2700" b="1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Hak Negara </a:t>
            </a:r>
            <a:r>
              <a:rPr lang="id-ID" sz="1700" b="1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Lainnya</a:t>
            </a:r>
            <a:endParaRPr lang="en-US" sz="1700" b="1" dirty="0">
              <a:solidFill>
                <a:schemeClr val="bg2">
                  <a:lumMod val="25000"/>
                </a:schemeClr>
              </a:solidFill>
              <a:latin typeface="Calibri" panose="020F0502020204030204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EB8259EC-DB48-4809-ABB7-BBAC75A68885}"/>
              </a:ext>
            </a:extLst>
          </p:cNvPr>
          <p:cNvCxnSpPr/>
          <p:nvPr/>
        </p:nvCxnSpPr>
        <p:spPr>
          <a:xfrm>
            <a:off x="9902065" y="3753593"/>
            <a:ext cx="129626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>
            <a:hlinkClick r:id="" action="ppaction://noaction"/>
            <a:extLst>
              <a:ext uri="{FF2B5EF4-FFF2-40B4-BE49-F238E27FC236}">
                <a16:creationId xmlns:a16="http://schemas.microsoft.com/office/drawing/2014/main" xmlns="" id="{0A95268A-47CE-4097-8A32-1D5970FCC98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53" y="3300947"/>
            <a:ext cx="569054" cy="48935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B2D4B566-437A-45B5-A151-8823DA28CBC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929" y="1921037"/>
            <a:ext cx="804572" cy="804572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1FE520B7-2CF1-4E0F-AC61-6435DA3C099C}"/>
              </a:ext>
            </a:extLst>
          </p:cNvPr>
          <p:cNvSpPr/>
          <p:nvPr/>
        </p:nvSpPr>
        <p:spPr>
          <a:xfrm>
            <a:off x="580294" y="1007290"/>
            <a:ext cx="1681018" cy="9974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Bumi</a:t>
            </a:r>
            <a:r>
              <a:rPr lang="en-US" sz="1400" dirty="0">
                <a:solidFill>
                  <a:schemeClr val="tx1"/>
                </a:solidFill>
              </a:rPr>
              <a:t>, air, </a:t>
            </a:r>
            <a:r>
              <a:rPr lang="en-US" sz="1400" dirty="0" err="1">
                <a:solidFill>
                  <a:schemeClr val="tx1"/>
                </a:solidFill>
              </a:rPr>
              <a:t>udara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r>
              <a:rPr lang="en-US" sz="1400" dirty="0" err="1">
                <a:solidFill>
                  <a:schemeClr val="tx1"/>
                </a:solidFill>
              </a:rPr>
              <a:t>ruang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angkasa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r>
              <a:rPr lang="en-US" sz="1400" dirty="0" err="1">
                <a:solidFill>
                  <a:schemeClr val="tx1"/>
                </a:solidFill>
              </a:rPr>
              <a:t>dan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kekayaan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alam</a:t>
            </a:r>
            <a:r>
              <a:rPr lang="en-US" sz="1400" dirty="0">
                <a:solidFill>
                  <a:schemeClr val="tx1"/>
                </a:solidFill>
              </a:rPr>
              <a:t> yang </a:t>
            </a:r>
            <a:r>
              <a:rPr lang="en-US" sz="1400" dirty="0" err="1">
                <a:solidFill>
                  <a:schemeClr val="tx1"/>
                </a:solidFill>
              </a:rPr>
              <a:t>dikuasi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oleh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negara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7BC48060-C72E-4A42-989B-3E9203AACC66}"/>
              </a:ext>
            </a:extLst>
          </p:cNvPr>
          <p:cNvSpPr/>
          <p:nvPr/>
        </p:nvSpPr>
        <p:spPr>
          <a:xfrm>
            <a:off x="2361526" y="5074919"/>
            <a:ext cx="1776153" cy="9974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Penyediaan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barang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r>
              <a:rPr lang="en-US" sz="1400" dirty="0" err="1">
                <a:solidFill>
                  <a:schemeClr val="tx1"/>
                </a:solidFill>
              </a:rPr>
              <a:t>jasa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r>
              <a:rPr lang="en-US" sz="1400" dirty="0" err="1">
                <a:solidFill>
                  <a:schemeClr val="tx1"/>
                </a:solidFill>
              </a:rPr>
              <a:t>atau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pelayanan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administrastif</a:t>
            </a:r>
            <a:r>
              <a:rPr lang="en-US" sz="1400" dirty="0">
                <a:solidFill>
                  <a:schemeClr val="tx1"/>
                </a:solidFill>
              </a:rPr>
              <a:t> yang </a:t>
            </a:r>
            <a:r>
              <a:rPr lang="en-US" sz="1400" dirty="0" err="1">
                <a:solidFill>
                  <a:schemeClr val="tx1"/>
                </a:solidFill>
              </a:rPr>
              <a:t>menjadi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tanggung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jawab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pemerintah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8890F6E4-6643-4849-A37A-2F8DDAC58A93}"/>
              </a:ext>
            </a:extLst>
          </p:cNvPr>
          <p:cNvSpPr/>
          <p:nvPr/>
        </p:nvSpPr>
        <p:spPr>
          <a:xfrm>
            <a:off x="4249890" y="964979"/>
            <a:ext cx="1864090" cy="9974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Kekayaan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negara</a:t>
            </a:r>
            <a:r>
              <a:rPr lang="en-US" sz="1400" dirty="0">
                <a:solidFill>
                  <a:schemeClr val="tx1"/>
                </a:solidFill>
              </a:rPr>
              <a:t> yang </a:t>
            </a:r>
            <a:r>
              <a:rPr lang="en-US" sz="1400" dirty="0" err="1">
                <a:solidFill>
                  <a:schemeClr val="tx1"/>
                </a:solidFill>
              </a:rPr>
              <a:t>berasal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dari</a:t>
            </a:r>
            <a:r>
              <a:rPr lang="en-US" sz="1400" dirty="0">
                <a:solidFill>
                  <a:schemeClr val="tx1"/>
                </a:solidFill>
              </a:rPr>
              <a:t> APBN yang </a:t>
            </a:r>
            <a:r>
              <a:rPr lang="en-US" sz="1400" dirty="0" err="1">
                <a:solidFill>
                  <a:schemeClr val="tx1"/>
                </a:solidFill>
              </a:rPr>
              <a:t>dijadikan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penyertaan</a:t>
            </a:r>
            <a:r>
              <a:rPr lang="en-US" sz="1400" dirty="0">
                <a:solidFill>
                  <a:schemeClr val="tx1"/>
                </a:solidFill>
              </a:rPr>
              <a:t> modal </a:t>
            </a:r>
            <a:r>
              <a:rPr lang="en-US" sz="1400" dirty="0" err="1">
                <a:solidFill>
                  <a:schemeClr val="tx1"/>
                </a:solidFill>
              </a:rPr>
              <a:t>negara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atau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perolehan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lainnya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8B92F16F-B601-4D90-B04A-826D89B345AC}"/>
              </a:ext>
            </a:extLst>
          </p:cNvPr>
          <p:cNvSpPr/>
          <p:nvPr/>
        </p:nvSpPr>
        <p:spPr>
          <a:xfrm>
            <a:off x="5816420" y="5088311"/>
            <a:ext cx="2175343" cy="9974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Penggunaan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r>
              <a:rPr lang="en-US" sz="1400" dirty="0" err="1">
                <a:solidFill>
                  <a:schemeClr val="tx1"/>
                </a:solidFill>
              </a:rPr>
              <a:t>pemanfaatan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r>
              <a:rPr lang="en-US" sz="1400" dirty="0" err="1">
                <a:solidFill>
                  <a:schemeClr val="tx1"/>
                </a:solidFill>
              </a:rPr>
              <a:t>dan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pemindahtanganan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semua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barang</a:t>
            </a:r>
            <a:r>
              <a:rPr lang="en-US" sz="1400" dirty="0">
                <a:solidFill>
                  <a:schemeClr val="tx1"/>
                </a:solidFill>
              </a:rPr>
              <a:t> yang </a:t>
            </a:r>
            <a:r>
              <a:rPr lang="en-US" sz="1400" dirty="0" err="1">
                <a:solidFill>
                  <a:schemeClr val="tx1"/>
                </a:solidFill>
              </a:rPr>
              <a:t>diperoleh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atas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beban</a:t>
            </a:r>
            <a:r>
              <a:rPr lang="en-US" sz="1400" dirty="0">
                <a:solidFill>
                  <a:schemeClr val="tx1"/>
                </a:solidFill>
              </a:rPr>
              <a:t> APBN </a:t>
            </a:r>
            <a:r>
              <a:rPr lang="en-US" sz="1400" dirty="0" err="1">
                <a:solidFill>
                  <a:schemeClr val="tx1"/>
                </a:solidFill>
              </a:rPr>
              <a:t>dan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perolehan</a:t>
            </a:r>
            <a:r>
              <a:rPr lang="en-US" sz="1400" dirty="0">
                <a:solidFill>
                  <a:schemeClr val="tx1"/>
                </a:solidFill>
              </a:rPr>
              <a:t> lain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D5DBFFD2-FF21-4F5D-A326-8DCFFEE87908}"/>
              </a:ext>
            </a:extLst>
          </p:cNvPr>
          <p:cNvSpPr/>
          <p:nvPr/>
        </p:nvSpPr>
        <p:spPr>
          <a:xfrm>
            <a:off x="9710897" y="4876013"/>
            <a:ext cx="1899946" cy="9974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Hak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negara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selain</a:t>
            </a:r>
            <a:r>
              <a:rPr lang="en-US" sz="1400" dirty="0">
                <a:solidFill>
                  <a:schemeClr val="tx1"/>
                </a:solidFill>
              </a:rPr>
              <a:t> 5 </a:t>
            </a:r>
            <a:r>
              <a:rPr lang="en-US" sz="1400" dirty="0" err="1">
                <a:solidFill>
                  <a:schemeClr val="tx1"/>
                </a:solidFill>
              </a:rPr>
              <a:t>objek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sesuai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peraturan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perundang-undangan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0515F01E-8900-416D-94BB-8A2F5B21EEF7}"/>
              </a:ext>
            </a:extLst>
          </p:cNvPr>
          <p:cNvSpPr/>
          <p:nvPr/>
        </p:nvSpPr>
        <p:spPr>
          <a:xfrm>
            <a:off x="7717050" y="964979"/>
            <a:ext cx="1899946" cy="9974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Dana </a:t>
            </a:r>
            <a:r>
              <a:rPr lang="en-US" sz="1400" dirty="0" err="1">
                <a:solidFill>
                  <a:schemeClr val="tx1"/>
                </a:solidFill>
              </a:rPr>
              <a:t>pemerintah</a:t>
            </a:r>
            <a:r>
              <a:rPr lang="en-US" sz="1400" dirty="0">
                <a:solidFill>
                  <a:schemeClr val="tx1"/>
                </a:solidFill>
              </a:rPr>
              <a:t> yang </a:t>
            </a:r>
            <a:r>
              <a:rPr lang="en-US" sz="1400" dirty="0" err="1">
                <a:solidFill>
                  <a:schemeClr val="tx1"/>
                </a:solidFill>
              </a:rPr>
              <a:t>berasal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dari</a:t>
            </a:r>
            <a:r>
              <a:rPr lang="en-US" sz="1400" dirty="0">
                <a:solidFill>
                  <a:schemeClr val="tx1"/>
                </a:solidFill>
              </a:rPr>
              <a:t> APBN </a:t>
            </a:r>
            <a:r>
              <a:rPr lang="en-US" sz="1400" dirty="0" err="1">
                <a:solidFill>
                  <a:schemeClr val="tx1"/>
                </a:solidFill>
              </a:rPr>
              <a:t>atau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perolehan</a:t>
            </a:r>
            <a:r>
              <a:rPr lang="en-US" sz="1400" dirty="0">
                <a:solidFill>
                  <a:schemeClr val="tx1"/>
                </a:solidFill>
              </a:rPr>
              <a:t> lain</a:t>
            </a:r>
          </a:p>
        </p:txBody>
      </p:sp>
    </p:spTree>
    <p:extLst>
      <p:ext uri="{BB962C8B-B14F-4D97-AF65-F5344CB8AC3E}">
        <p14:creationId xmlns:p14="http://schemas.microsoft.com/office/powerpoint/2010/main" val="600065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31" title="Icon of a rocketship">
            <a:extLst>
              <a:ext uri="{FF2B5EF4-FFF2-40B4-BE49-F238E27FC236}">
                <a16:creationId xmlns:a16="http://schemas.microsoft.com/office/drawing/2014/main" xmlns="" id="{0A3C762B-A23D-A540-8F3C-B294080D017F}"/>
              </a:ext>
            </a:extLst>
          </p:cNvPr>
          <p:cNvSpPr>
            <a:spLocks/>
          </p:cNvSpPr>
          <p:nvPr/>
        </p:nvSpPr>
        <p:spPr bwMode="auto">
          <a:xfrm>
            <a:off x="9972107" y="3223315"/>
            <a:ext cx="384175" cy="863600"/>
          </a:xfrm>
          <a:custGeom>
            <a:avLst/>
            <a:gdLst/>
            <a:ahLst/>
            <a:cxnLst/>
            <a:rect l="0" t="0" r="r" b="b"/>
            <a:pathLst>
              <a:path w="383742" h="863421">
                <a:moveTo>
                  <a:pt x="193716" y="5535"/>
                </a:moveTo>
                <a:lnTo>
                  <a:pt x="184861" y="15128"/>
                </a:lnTo>
                <a:cubicBezTo>
                  <a:pt x="184861" y="15128"/>
                  <a:pt x="121396" y="80069"/>
                  <a:pt x="90401" y="173053"/>
                </a:cubicBezTo>
                <a:cubicBezTo>
                  <a:pt x="80069" y="202572"/>
                  <a:pt x="74166" y="236518"/>
                  <a:pt x="74166" y="272679"/>
                </a:cubicBezTo>
                <a:cubicBezTo>
                  <a:pt x="74166" y="316957"/>
                  <a:pt x="79331" y="384850"/>
                  <a:pt x="85235" y="447577"/>
                </a:cubicBezTo>
                <a:lnTo>
                  <a:pt x="5535" y="526539"/>
                </a:lnTo>
                <a:lnTo>
                  <a:pt x="16604" y="647566"/>
                </a:lnTo>
                <a:lnTo>
                  <a:pt x="99994" y="597384"/>
                </a:lnTo>
                <a:cubicBezTo>
                  <a:pt x="99994" y="598122"/>
                  <a:pt x="100733" y="604026"/>
                  <a:pt x="100733" y="604026"/>
                </a:cubicBezTo>
                <a:lnTo>
                  <a:pt x="100733" y="606240"/>
                </a:lnTo>
                <a:lnTo>
                  <a:pt x="101470" y="608453"/>
                </a:lnTo>
                <a:cubicBezTo>
                  <a:pt x="101470" y="608453"/>
                  <a:pt x="103684" y="612143"/>
                  <a:pt x="106636" y="615095"/>
                </a:cubicBezTo>
                <a:cubicBezTo>
                  <a:pt x="108112" y="615833"/>
                  <a:pt x="109588" y="617309"/>
                  <a:pt x="111064" y="618047"/>
                </a:cubicBezTo>
                <a:lnTo>
                  <a:pt x="123609" y="668967"/>
                </a:lnTo>
                <a:cubicBezTo>
                  <a:pt x="123609" y="668967"/>
                  <a:pt x="124347" y="671181"/>
                  <a:pt x="125085" y="672657"/>
                </a:cubicBezTo>
                <a:cubicBezTo>
                  <a:pt x="125823" y="674133"/>
                  <a:pt x="127299" y="674870"/>
                  <a:pt x="128037" y="676346"/>
                </a:cubicBezTo>
                <a:cubicBezTo>
                  <a:pt x="130989" y="678560"/>
                  <a:pt x="133941" y="680775"/>
                  <a:pt x="139107" y="682988"/>
                </a:cubicBezTo>
                <a:cubicBezTo>
                  <a:pt x="148700" y="686678"/>
                  <a:pt x="164198" y="689630"/>
                  <a:pt x="191502" y="689630"/>
                </a:cubicBezTo>
                <a:cubicBezTo>
                  <a:pt x="218807" y="689630"/>
                  <a:pt x="234304" y="687416"/>
                  <a:pt x="243898" y="682988"/>
                </a:cubicBezTo>
                <a:cubicBezTo>
                  <a:pt x="249064" y="680775"/>
                  <a:pt x="252016" y="678560"/>
                  <a:pt x="254967" y="676346"/>
                </a:cubicBezTo>
                <a:cubicBezTo>
                  <a:pt x="256443" y="674870"/>
                  <a:pt x="257181" y="674133"/>
                  <a:pt x="257919" y="672657"/>
                </a:cubicBezTo>
                <a:cubicBezTo>
                  <a:pt x="258657" y="671181"/>
                  <a:pt x="259395" y="668967"/>
                  <a:pt x="259395" y="668967"/>
                </a:cubicBezTo>
                <a:lnTo>
                  <a:pt x="272679" y="618047"/>
                </a:lnTo>
                <a:cubicBezTo>
                  <a:pt x="274155" y="617309"/>
                  <a:pt x="275630" y="615833"/>
                  <a:pt x="277106" y="615095"/>
                </a:cubicBezTo>
                <a:cubicBezTo>
                  <a:pt x="280058" y="612143"/>
                  <a:pt x="282272" y="608453"/>
                  <a:pt x="282272" y="608453"/>
                </a:cubicBezTo>
                <a:lnTo>
                  <a:pt x="283010" y="606240"/>
                </a:lnTo>
                <a:lnTo>
                  <a:pt x="283010" y="604026"/>
                </a:lnTo>
                <a:cubicBezTo>
                  <a:pt x="283010" y="604026"/>
                  <a:pt x="283748" y="598860"/>
                  <a:pt x="283748" y="597384"/>
                </a:cubicBezTo>
                <a:lnTo>
                  <a:pt x="366401" y="646828"/>
                </a:lnTo>
                <a:lnTo>
                  <a:pt x="378208" y="525802"/>
                </a:lnTo>
                <a:lnTo>
                  <a:pt x="299245" y="446839"/>
                </a:lnTo>
                <a:cubicBezTo>
                  <a:pt x="305149" y="383374"/>
                  <a:pt x="310315" y="315481"/>
                  <a:pt x="310315" y="271941"/>
                </a:cubicBezTo>
                <a:cubicBezTo>
                  <a:pt x="310315" y="235780"/>
                  <a:pt x="303673" y="202572"/>
                  <a:pt x="293342" y="173053"/>
                </a:cubicBezTo>
                <a:cubicBezTo>
                  <a:pt x="262347" y="80807"/>
                  <a:pt x="198882" y="15128"/>
                  <a:pt x="198882" y="15128"/>
                </a:cubicBezTo>
                <a:lnTo>
                  <a:pt x="193716" y="5535"/>
                </a:lnTo>
                <a:close/>
                <a:moveTo>
                  <a:pt x="193716" y="43171"/>
                </a:moveTo>
                <a:cubicBezTo>
                  <a:pt x="206262" y="57192"/>
                  <a:pt x="248326" y="106636"/>
                  <a:pt x="273417" y="181171"/>
                </a:cubicBezTo>
                <a:cubicBezTo>
                  <a:pt x="283010" y="209214"/>
                  <a:pt x="288914" y="239470"/>
                  <a:pt x="288914" y="272679"/>
                </a:cubicBezTo>
                <a:cubicBezTo>
                  <a:pt x="288914" y="315481"/>
                  <a:pt x="283748" y="384850"/>
                  <a:pt x="277106" y="448315"/>
                </a:cubicBezTo>
                <a:cubicBezTo>
                  <a:pt x="277106" y="449791"/>
                  <a:pt x="277106" y="450529"/>
                  <a:pt x="277106" y="452005"/>
                </a:cubicBezTo>
                <a:cubicBezTo>
                  <a:pt x="270465" y="526539"/>
                  <a:pt x="262347" y="592956"/>
                  <a:pt x="262347" y="597384"/>
                </a:cubicBezTo>
                <a:cubicBezTo>
                  <a:pt x="260871" y="598122"/>
                  <a:pt x="259395" y="599598"/>
                  <a:pt x="255706" y="601812"/>
                </a:cubicBezTo>
                <a:cubicBezTo>
                  <a:pt x="246850" y="605502"/>
                  <a:pt x="228401" y="609929"/>
                  <a:pt x="194454" y="609929"/>
                </a:cubicBezTo>
                <a:cubicBezTo>
                  <a:pt x="160508" y="609929"/>
                  <a:pt x="141321" y="605502"/>
                  <a:pt x="132465" y="601812"/>
                </a:cubicBezTo>
                <a:cubicBezTo>
                  <a:pt x="128775" y="600336"/>
                  <a:pt x="126561" y="598860"/>
                  <a:pt x="125823" y="597384"/>
                </a:cubicBezTo>
                <a:cubicBezTo>
                  <a:pt x="125085" y="592956"/>
                  <a:pt x="117706" y="528015"/>
                  <a:pt x="111064" y="453480"/>
                </a:cubicBezTo>
                <a:cubicBezTo>
                  <a:pt x="111064" y="452005"/>
                  <a:pt x="111064" y="450529"/>
                  <a:pt x="110326" y="448315"/>
                </a:cubicBezTo>
                <a:cubicBezTo>
                  <a:pt x="104422" y="384850"/>
                  <a:pt x="99257" y="316219"/>
                  <a:pt x="99257" y="272679"/>
                </a:cubicBezTo>
                <a:cubicBezTo>
                  <a:pt x="99257" y="239470"/>
                  <a:pt x="105160" y="209214"/>
                  <a:pt x="114754" y="181171"/>
                </a:cubicBezTo>
                <a:cubicBezTo>
                  <a:pt x="139107" y="106636"/>
                  <a:pt x="181171" y="57192"/>
                  <a:pt x="193716" y="43171"/>
                </a:cubicBezTo>
                <a:close/>
                <a:moveTo>
                  <a:pt x="150176" y="224711"/>
                </a:moveTo>
                <a:cubicBezTo>
                  <a:pt x="125823" y="249064"/>
                  <a:pt x="125823" y="288176"/>
                  <a:pt x="150176" y="311791"/>
                </a:cubicBezTo>
                <a:cubicBezTo>
                  <a:pt x="174529" y="336144"/>
                  <a:pt x="213641" y="336144"/>
                  <a:pt x="237256" y="311791"/>
                </a:cubicBezTo>
                <a:cubicBezTo>
                  <a:pt x="261609" y="287438"/>
                  <a:pt x="261609" y="248326"/>
                  <a:pt x="237256" y="224711"/>
                </a:cubicBezTo>
                <a:cubicBezTo>
                  <a:pt x="213641" y="200358"/>
                  <a:pt x="173791" y="200358"/>
                  <a:pt x="150176" y="224711"/>
                </a:cubicBezTo>
                <a:close/>
                <a:moveTo>
                  <a:pt x="167150" y="242422"/>
                </a:moveTo>
                <a:cubicBezTo>
                  <a:pt x="181909" y="227663"/>
                  <a:pt x="204786" y="227663"/>
                  <a:pt x="219545" y="242422"/>
                </a:cubicBezTo>
                <a:cubicBezTo>
                  <a:pt x="234304" y="257181"/>
                  <a:pt x="234304" y="280058"/>
                  <a:pt x="219545" y="294818"/>
                </a:cubicBezTo>
                <a:cubicBezTo>
                  <a:pt x="204786" y="309577"/>
                  <a:pt x="181909" y="309577"/>
                  <a:pt x="167150" y="294818"/>
                </a:cubicBezTo>
                <a:cubicBezTo>
                  <a:pt x="152390" y="280058"/>
                  <a:pt x="153128" y="256444"/>
                  <a:pt x="167150" y="242422"/>
                </a:cubicBezTo>
                <a:close/>
                <a:moveTo>
                  <a:pt x="31364" y="535395"/>
                </a:moveTo>
                <a:lnTo>
                  <a:pt x="87449" y="479309"/>
                </a:lnTo>
                <a:cubicBezTo>
                  <a:pt x="91139" y="516208"/>
                  <a:pt x="94829" y="547941"/>
                  <a:pt x="97043" y="570817"/>
                </a:cubicBezTo>
                <a:lnTo>
                  <a:pt x="37267" y="606240"/>
                </a:lnTo>
                <a:lnTo>
                  <a:pt x="31364" y="535395"/>
                </a:lnTo>
                <a:close/>
                <a:moveTo>
                  <a:pt x="140583" y="629117"/>
                </a:moveTo>
                <a:cubicBezTo>
                  <a:pt x="153866" y="632068"/>
                  <a:pt x="170101" y="634282"/>
                  <a:pt x="193716" y="634282"/>
                </a:cubicBezTo>
                <a:cubicBezTo>
                  <a:pt x="217331" y="634282"/>
                  <a:pt x="234304" y="632068"/>
                  <a:pt x="246850" y="629117"/>
                </a:cubicBezTo>
                <a:lnTo>
                  <a:pt x="239470" y="659373"/>
                </a:lnTo>
                <a:cubicBezTo>
                  <a:pt x="239470" y="659373"/>
                  <a:pt x="239470" y="659373"/>
                  <a:pt x="237256" y="660111"/>
                </a:cubicBezTo>
                <a:cubicBezTo>
                  <a:pt x="232091" y="662325"/>
                  <a:pt x="219545" y="665277"/>
                  <a:pt x="193716" y="665277"/>
                </a:cubicBezTo>
                <a:cubicBezTo>
                  <a:pt x="167887" y="665277"/>
                  <a:pt x="155342" y="662325"/>
                  <a:pt x="150176" y="660111"/>
                </a:cubicBezTo>
                <a:cubicBezTo>
                  <a:pt x="148700" y="659373"/>
                  <a:pt x="148700" y="659373"/>
                  <a:pt x="147962" y="659373"/>
                </a:cubicBezTo>
                <a:lnTo>
                  <a:pt x="140583" y="629117"/>
                </a:lnTo>
                <a:close/>
                <a:moveTo>
                  <a:pt x="299984" y="479309"/>
                </a:moveTo>
                <a:lnTo>
                  <a:pt x="356069" y="535395"/>
                </a:lnTo>
                <a:lnTo>
                  <a:pt x="349427" y="606240"/>
                </a:lnTo>
                <a:lnTo>
                  <a:pt x="290390" y="570817"/>
                </a:lnTo>
                <a:cubicBezTo>
                  <a:pt x="292604" y="547941"/>
                  <a:pt x="296294" y="516946"/>
                  <a:pt x="299984" y="479309"/>
                </a:cubicBezTo>
                <a:close/>
                <a:moveTo>
                  <a:pt x="146486" y="703651"/>
                </a:moveTo>
                <a:cubicBezTo>
                  <a:pt x="143535" y="728742"/>
                  <a:pt x="131727" y="743502"/>
                  <a:pt x="131727" y="766378"/>
                </a:cubicBezTo>
                <a:cubicBezTo>
                  <a:pt x="131727" y="778186"/>
                  <a:pt x="135417" y="790731"/>
                  <a:pt x="143535" y="804015"/>
                </a:cubicBezTo>
                <a:cubicBezTo>
                  <a:pt x="151652" y="818036"/>
                  <a:pt x="164935" y="833533"/>
                  <a:pt x="184861" y="853458"/>
                </a:cubicBezTo>
                <a:lnTo>
                  <a:pt x="193716" y="862314"/>
                </a:lnTo>
                <a:lnTo>
                  <a:pt x="202572" y="853458"/>
                </a:lnTo>
                <a:cubicBezTo>
                  <a:pt x="242422" y="813609"/>
                  <a:pt x="255706" y="787041"/>
                  <a:pt x="255706" y="763426"/>
                </a:cubicBezTo>
                <a:cubicBezTo>
                  <a:pt x="255706" y="739812"/>
                  <a:pt x="243898" y="724314"/>
                  <a:pt x="240946" y="703651"/>
                </a:cubicBezTo>
                <a:lnTo>
                  <a:pt x="216593" y="707341"/>
                </a:lnTo>
                <a:cubicBezTo>
                  <a:pt x="221021" y="733908"/>
                  <a:pt x="230615" y="749405"/>
                  <a:pt x="231352" y="764165"/>
                </a:cubicBezTo>
                <a:cubicBezTo>
                  <a:pt x="231352" y="776710"/>
                  <a:pt x="221759" y="795897"/>
                  <a:pt x="194454" y="826154"/>
                </a:cubicBezTo>
                <a:cubicBezTo>
                  <a:pt x="181909" y="812870"/>
                  <a:pt x="170839" y="800325"/>
                  <a:pt x="165674" y="791470"/>
                </a:cubicBezTo>
                <a:cubicBezTo>
                  <a:pt x="159032" y="780400"/>
                  <a:pt x="157556" y="773758"/>
                  <a:pt x="157556" y="767116"/>
                </a:cubicBezTo>
                <a:cubicBezTo>
                  <a:pt x="157556" y="753833"/>
                  <a:pt x="167887" y="737598"/>
                  <a:pt x="171577" y="707341"/>
                </a:cubicBezTo>
                <a:lnTo>
                  <a:pt x="146486" y="703651"/>
                </a:lnTo>
                <a:close/>
                <a:moveTo>
                  <a:pt x="238732" y="661587"/>
                </a:moveTo>
                <a:lnTo>
                  <a:pt x="238732" y="663063"/>
                </a:lnTo>
                <a:cubicBezTo>
                  <a:pt x="237994" y="662325"/>
                  <a:pt x="238732" y="662325"/>
                  <a:pt x="238732" y="66158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A45D0C56-3BA5-487F-850D-EDB088C973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89340" y="4613478"/>
            <a:ext cx="2068694" cy="614304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Penyediaan</a:t>
            </a:r>
            <a:r>
              <a:rPr lang="en-US" dirty="0"/>
              <a:t> </a:t>
            </a:r>
            <a:r>
              <a:rPr lang="en-US" dirty="0" err="1"/>
              <a:t>Infrastruktur</a:t>
            </a:r>
            <a:r>
              <a:rPr lang="en-US" dirty="0"/>
              <a:t> (KSPI)</a:t>
            </a:r>
          </a:p>
          <a:p>
            <a:endParaRPr lang="en-US" dirty="0"/>
          </a:p>
        </p:txBody>
      </p:sp>
      <p:grpSp>
        <p:nvGrpSpPr>
          <p:cNvPr id="22" name="Group 63" title="Icon of a mobile phone">
            <a:extLst>
              <a:ext uri="{FF2B5EF4-FFF2-40B4-BE49-F238E27FC236}">
                <a16:creationId xmlns:a16="http://schemas.microsoft.com/office/drawing/2014/main" xmlns="" id="{902717CD-9CC4-8F4C-BC52-0985754F7DFE}"/>
              </a:ext>
            </a:extLst>
          </p:cNvPr>
          <p:cNvGrpSpPr>
            <a:grpSpLocks/>
          </p:cNvGrpSpPr>
          <p:nvPr/>
        </p:nvGrpSpPr>
        <p:grpSpPr bwMode="auto">
          <a:xfrm>
            <a:off x="7918924" y="3223315"/>
            <a:ext cx="338137" cy="568325"/>
            <a:chOff x="6461929" y="2474005"/>
            <a:chExt cx="339465" cy="568234"/>
          </a:xfrm>
          <a:solidFill>
            <a:schemeClr val="accent5"/>
          </a:solidFill>
        </p:grpSpPr>
        <p:sp>
          <p:nvSpPr>
            <p:cNvPr id="23" name="Freeform: Shape 50">
              <a:extLst>
                <a:ext uri="{FF2B5EF4-FFF2-40B4-BE49-F238E27FC236}">
                  <a16:creationId xmlns:a16="http://schemas.microsoft.com/office/drawing/2014/main" xmlns="" id="{70FD186F-6F55-1540-9B01-58F807909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1929" y="2474005"/>
              <a:ext cx="339465" cy="568234"/>
            </a:xfrm>
            <a:custGeom>
              <a:avLst/>
              <a:gdLst>
                <a:gd name="T0" fmla="*/ 5535 w 339464"/>
                <a:gd name="T1" fmla="*/ 5535 h 568234"/>
                <a:gd name="T2" fmla="*/ 5535 w 339464"/>
                <a:gd name="T3" fmla="*/ 564914 h 568234"/>
                <a:gd name="T4" fmla="*/ 338359 w 339464"/>
                <a:gd name="T5" fmla="*/ 564914 h 568234"/>
                <a:gd name="T6" fmla="*/ 338359 w 339464"/>
                <a:gd name="T7" fmla="*/ 5535 h 568234"/>
                <a:gd name="T8" fmla="*/ 5535 w 339464"/>
                <a:gd name="T9" fmla="*/ 5535 h 568234"/>
                <a:gd name="T10" fmla="*/ 308840 w 339464"/>
                <a:gd name="T11" fmla="*/ 35053 h 568234"/>
                <a:gd name="T12" fmla="*/ 308840 w 339464"/>
                <a:gd name="T13" fmla="*/ 79331 h 568234"/>
                <a:gd name="T14" fmla="*/ 35053 w 339464"/>
                <a:gd name="T15" fmla="*/ 79331 h 568234"/>
                <a:gd name="T16" fmla="*/ 35053 w 339464"/>
                <a:gd name="T17" fmla="*/ 35053 h 568234"/>
                <a:gd name="T18" fmla="*/ 308840 w 339464"/>
                <a:gd name="T19" fmla="*/ 35053 h 568234"/>
                <a:gd name="T20" fmla="*/ 308840 w 339464"/>
                <a:gd name="T21" fmla="*/ 108850 h 568234"/>
                <a:gd name="T22" fmla="*/ 308840 w 339464"/>
                <a:gd name="T23" fmla="*/ 420272 h 568234"/>
                <a:gd name="T24" fmla="*/ 35053 w 339464"/>
                <a:gd name="T25" fmla="*/ 420272 h 568234"/>
                <a:gd name="T26" fmla="*/ 35053 w 339464"/>
                <a:gd name="T27" fmla="*/ 108850 h 568234"/>
                <a:gd name="T28" fmla="*/ 308840 w 339464"/>
                <a:gd name="T29" fmla="*/ 108850 h 568234"/>
                <a:gd name="T30" fmla="*/ 35053 w 339464"/>
                <a:gd name="T31" fmla="*/ 535395 h 568234"/>
                <a:gd name="T32" fmla="*/ 35053 w 339464"/>
                <a:gd name="T33" fmla="*/ 449791 h 568234"/>
                <a:gd name="T34" fmla="*/ 308840 w 339464"/>
                <a:gd name="T35" fmla="*/ 449791 h 568234"/>
                <a:gd name="T36" fmla="*/ 308840 w 339464"/>
                <a:gd name="T37" fmla="*/ 535395 h 568234"/>
                <a:gd name="T38" fmla="*/ 35053 w 339464"/>
                <a:gd name="T39" fmla="*/ 535395 h 5682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39464" h="568234">
                  <a:moveTo>
                    <a:pt x="5535" y="5535"/>
                  </a:moveTo>
                  <a:lnTo>
                    <a:pt x="5535" y="564914"/>
                  </a:lnTo>
                  <a:lnTo>
                    <a:pt x="338358" y="564914"/>
                  </a:lnTo>
                  <a:lnTo>
                    <a:pt x="338358" y="5535"/>
                  </a:lnTo>
                  <a:lnTo>
                    <a:pt x="5535" y="5535"/>
                  </a:lnTo>
                  <a:close/>
                  <a:moveTo>
                    <a:pt x="308839" y="35053"/>
                  </a:moveTo>
                  <a:lnTo>
                    <a:pt x="308839" y="79331"/>
                  </a:lnTo>
                  <a:lnTo>
                    <a:pt x="35053" y="79331"/>
                  </a:lnTo>
                  <a:lnTo>
                    <a:pt x="35053" y="35053"/>
                  </a:lnTo>
                  <a:lnTo>
                    <a:pt x="308839" y="35053"/>
                  </a:lnTo>
                  <a:close/>
                  <a:moveTo>
                    <a:pt x="308839" y="108850"/>
                  </a:moveTo>
                  <a:lnTo>
                    <a:pt x="308839" y="420272"/>
                  </a:lnTo>
                  <a:lnTo>
                    <a:pt x="35053" y="420272"/>
                  </a:lnTo>
                  <a:lnTo>
                    <a:pt x="35053" y="108850"/>
                  </a:lnTo>
                  <a:lnTo>
                    <a:pt x="308839" y="108850"/>
                  </a:lnTo>
                  <a:close/>
                  <a:moveTo>
                    <a:pt x="35053" y="535395"/>
                  </a:moveTo>
                  <a:lnTo>
                    <a:pt x="35053" y="449791"/>
                  </a:lnTo>
                  <a:lnTo>
                    <a:pt x="308839" y="449791"/>
                  </a:lnTo>
                  <a:lnTo>
                    <a:pt x="308839" y="535395"/>
                  </a:lnTo>
                  <a:lnTo>
                    <a:pt x="35053" y="5353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4" name="Freeform: Shape 51">
              <a:extLst>
                <a:ext uri="{FF2B5EF4-FFF2-40B4-BE49-F238E27FC236}">
                  <a16:creationId xmlns:a16="http://schemas.microsoft.com/office/drawing/2014/main" xmlns="" id="{831FDD79-6F13-BC45-A4CE-C7CAD70A5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0998" y="2936895"/>
              <a:ext cx="44278" cy="44278"/>
            </a:xfrm>
            <a:custGeom>
              <a:avLst/>
              <a:gdLst>
                <a:gd name="T0" fmla="*/ 10700 w 44278"/>
                <a:gd name="T1" fmla="*/ 10516 h 44278"/>
                <a:gd name="T2" fmla="*/ 5535 w 44278"/>
                <a:gd name="T3" fmla="*/ 23799 h 44278"/>
                <a:gd name="T4" fmla="*/ 6273 w 44278"/>
                <a:gd name="T5" fmla="*/ 27489 h 44278"/>
                <a:gd name="T6" fmla="*/ 7010 w 44278"/>
                <a:gd name="T7" fmla="*/ 31179 h 44278"/>
                <a:gd name="T8" fmla="*/ 8486 w 44278"/>
                <a:gd name="T9" fmla="*/ 34131 h 44278"/>
                <a:gd name="T10" fmla="*/ 10700 w 44278"/>
                <a:gd name="T11" fmla="*/ 37083 h 44278"/>
                <a:gd name="T12" fmla="*/ 23984 w 44278"/>
                <a:gd name="T13" fmla="*/ 42249 h 44278"/>
                <a:gd name="T14" fmla="*/ 37267 w 44278"/>
                <a:gd name="T15" fmla="*/ 37083 h 44278"/>
                <a:gd name="T16" fmla="*/ 39481 w 44278"/>
                <a:gd name="T17" fmla="*/ 34131 h 44278"/>
                <a:gd name="T18" fmla="*/ 40957 w 44278"/>
                <a:gd name="T19" fmla="*/ 31179 h 44278"/>
                <a:gd name="T20" fmla="*/ 41695 w 44278"/>
                <a:gd name="T21" fmla="*/ 27489 h 44278"/>
                <a:gd name="T22" fmla="*/ 41695 w 44278"/>
                <a:gd name="T23" fmla="*/ 23799 h 44278"/>
                <a:gd name="T24" fmla="*/ 36529 w 44278"/>
                <a:gd name="T25" fmla="*/ 10516 h 44278"/>
                <a:gd name="T26" fmla="*/ 10700 w 44278"/>
                <a:gd name="T27" fmla="*/ 10516 h 442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4278" h="44278">
                  <a:moveTo>
                    <a:pt x="10700" y="10516"/>
                  </a:moveTo>
                  <a:cubicBezTo>
                    <a:pt x="7010" y="14206"/>
                    <a:pt x="5535" y="18634"/>
                    <a:pt x="5535" y="23799"/>
                  </a:cubicBezTo>
                  <a:cubicBezTo>
                    <a:pt x="5535" y="25275"/>
                    <a:pt x="5535" y="26013"/>
                    <a:pt x="6273" y="27489"/>
                  </a:cubicBezTo>
                  <a:cubicBezTo>
                    <a:pt x="6273" y="28965"/>
                    <a:pt x="7010" y="29703"/>
                    <a:pt x="7010" y="31179"/>
                  </a:cubicBezTo>
                  <a:cubicBezTo>
                    <a:pt x="7749" y="32655"/>
                    <a:pt x="7749" y="33393"/>
                    <a:pt x="8486" y="34131"/>
                  </a:cubicBezTo>
                  <a:cubicBezTo>
                    <a:pt x="9225" y="34869"/>
                    <a:pt x="9962" y="36345"/>
                    <a:pt x="10700" y="37083"/>
                  </a:cubicBezTo>
                  <a:cubicBezTo>
                    <a:pt x="14390" y="40773"/>
                    <a:pt x="18818" y="42249"/>
                    <a:pt x="23984" y="42249"/>
                  </a:cubicBezTo>
                  <a:cubicBezTo>
                    <a:pt x="29149" y="42249"/>
                    <a:pt x="33577" y="40035"/>
                    <a:pt x="37267" y="37083"/>
                  </a:cubicBezTo>
                  <a:cubicBezTo>
                    <a:pt x="38005" y="36345"/>
                    <a:pt x="38743" y="35607"/>
                    <a:pt x="39481" y="34131"/>
                  </a:cubicBezTo>
                  <a:cubicBezTo>
                    <a:pt x="40219" y="33393"/>
                    <a:pt x="40957" y="31917"/>
                    <a:pt x="40957" y="31179"/>
                  </a:cubicBezTo>
                  <a:cubicBezTo>
                    <a:pt x="41695" y="30441"/>
                    <a:pt x="41695" y="28965"/>
                    <a:pt x="41695" y="27489"/>
                  </a:cubicBezTo>
                  <a:cubicBezTo>
                    <a:pt x="41695" y="26013"/>
                    <a:pt x="41695" y="25275"/>
                    <a:pt x="41695" y="23799"/>
                  </a:cubicBezTo>
                  <a:cubicBezTo>
                    <a:pt x="41695" y="18634"/>
                    <a:pt x="39481" y="14206"/>
                    <a:pt x="36529" y="10516"/>
                  </a:cubicBezTo>
                  <a:cubicBezTo>
                    <a:pt x="29888" y="3874"/>
                    <a:pt x="17342" y="3874"/>
                    <a:pt x="10700" y="105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9EFD1FD8-37C4-4591-A698-CB3B4B2DE0D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Bangun</a:t>
            </a:r>
            <a:r>
              <a:rPr lang="en-US" dirty="0"/>
              <a:t> </a:t>
            </a:r>
            <a:r>
              <a:rPr lang="en-US" dirty="0" err="1"/>
              <a:t>Guna</a:t>
            </a:r>
            <a:r>
              <a:rPr lang="en-US" dirty="0"/>
              <a:t> </a:t>
            </a:r>
            <a:r>
              <a:rPr lang="en-US" dirty="0" err="1"/>
              <a:t>Serah</a:t>
            </a:r>
            <a:r>
              <a:rPr lang="en-US" dirty="0"/>
              <a:t> (BGS)/</a:t>
            </a:r>
            <a:r>
              <a:rPr lang="en-US" dirty="0" err="1"/>
              <a:t>Bangun</a:t>
            </a:r>
            <a:r>
              <a:rPr lang="en-US" dirty="0"/>
              <a:t> </a:t>
            </a:r>
            <a:r>
              <a:rPr lang="en-US" dirty="0" err="1"/>
              <a:t>Serah</a:t>
            </a:r>
            <a:r>
              <a:rPr lang="en-US" dirty="0"/>
              <a:t> </a:t>
            </a:r>
            <a:r>
              <a:rPr lang="en-US" dirty="0" err="1"/>
              <a:t>Guna</a:t>
            </a:r>
            <a:r>
              <a:rPr lang="en-US" dirty="0"/>
              <a:t> (BSG)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CA59AE5F-3A9D-4E5B-BE20-3802EE56C0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BGS / BSG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7E698899-451C-4012-A03B-438076B22A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98513" y="4610157"/>
            <a:ext cx="2068694" cy="700751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Pemanfaatan</a:t>
            </a:r>
            <a:r>
              <a:rPr lang="en-US" dirty="0"/>
              <a:t> (KSP)</a:t>
            </a:r>
          </a:p>
        </p:txBody>
      </p:sp>
      <p:grpSp>
        <p:nvGrpSpPr>
          <p:cNvPr id="17" name="Group 64" title="Icon of a car">
            <a:extLst>
              <a:ext uri="{FF2B5EF4-FFF2-40B4-BE49-F238E27FC236}">
                <a16:creationId xmlns:a16="http://schemas.microsoft.com/office/drawing/2014/main" xmlns="" id="{3FA62FE4-7871-444D-AA48-8027049E4920}"/>
              </a:ext>
            </a:extLst>
          </p:cNvPr>
          <p:cNvGrpSpPr>
            <a:grpSpLocks/>
          </p:cNvGrpSpPr>
          <p:nvPr/>
        </p:nvGrpSpPr>
        <p:grpSpPr bwMode="auto">
          <a:xfrm>
            <a:off x="5618612" y="3345238"/>
            <a:ext cx="819150" cy="576262"/>
            <a:chOff x="8340054" y="2449652"/>
            <a:chExt cx="819143" cy="575614"/>
          </a:xfrm>
          <a:solidFill>
            <a:schemeClr val="accent4"/>
          </a:solidFill>
        </p:grpSpPr>
        <p:sp>
          <p:nvSpPr>
            <p:cNvPr id="18" name="Freeform: Shape 53">
              <a:extLst>
                <a:ext uri="{FF2B5EF4-FFF2-40B4-BE49-F238E27FC236}">
                  <a16:creationId xmlns:a16="http://schemas.microsoft.com/office/drawing/2014/main" xmlns="" id="{E2DDBA87-D6E2-BE4B-84BE-4C3F3C64E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0054" y="2449652"/>
              <a:ext cx="819143" cy="575614"/>
            </a:xfrm>
            <a:custGeom>
              <a:avLst/>
              <a:gdLst>
                <a:gd name="T0" fmla="*/ 685203 w 819143"/>
                <a:gd name="T1" fmla="*/ 43171 h 575614"/>
                <a:gd name="T2" fmla="*/ 533920 w 819143"/>
                <a:gd name="T3" fmla="*/ 43171 h 575614"/>
                <a:gd name="T4" fmla="*/ 533920 w 819143"/>
                <a:gd name="T5" fmla="*/ 5535 h 575614"/>
                <a:gd name="T6" fmla="*/ 499235 w 819143"/>
                <a:gd name="T7" fmla="*/ 5535 h 575614"/>
                <a:gd name="T8" fmla="*/ 499235 w 819143"/>
                <a:gd name="T9" fmla="*/ 43171 h 575614"/>
                <a:gd name="T10" fmla="*/ 97781 w 819143"/>
                <a:gd name="T11" fmla="*/ 43171 h 575614"/>
                <a:gd name="T12" fmla="*/ 5535 w 819143"/>
                <a:gd name="T13" fmla="*/ 135417 h 575614"/>
                <a:gd name="T14" fmla="*/ 5535 w 819143"/>
                <a:gd name="T15" fmla="*/ 445363 h 575614"/>
                <a:gd name="T16" fmla="*/ 97781 w 819143"/>
                <a:gd name="T17" fmla="*/ 537609 h 575614"/>
                <a:gd name="T18" fmla="*/ 499235 w 819143"/>
                <a:gd name="T19" fmla="*/ 537609 h 575614"/>
                <a:gd name="T20" fmla="*/ 499235 w 819143"/>
                <a:gd name="T21" fmla="*/ 573769 h 575614"/>
                <a:gd name="T22" fmla="*/ 533920 w 819143"/>
                <a:gd name="T23" fmla="*/ 573769 h 575614"/>
                <a:gd name="T24" fmla="*/ 533920 w 819143"/>
                <a:gd name="T25" fmla="*/ 537609 h 575614"/>
                <a:gd name="T26" fmla="*/ 685203 w 819143"/>
                <a:gd name="T27" fmla="*/ 537609 h 575614"/>
                <a:gd name="T28" fmla="*/ 815823 w 819143"/>
                <a:gd name="T29" fmla="*/ 406989 h 575614"/>
                <a:gd name="T30" fmla="*/ 815823 w 819143"/>
                <a:gd name="T31" fmla="*/ 173791 h 575614"/>
                <a:gd name="T32" fmla="*/ 685203 w 819143"/>
                <a:gd name="T33" fmla="*/ 43171 h 575614"/>
                <a:gd name="T34" fmla="*/ 459384 w 819143"/>
                <a:gd name="T35" fmla="*/ 76380 h 575614"/>
                <a:gd name="T36" fmla="*/ 418058 w 819143"/>
                <a:gd name="T37" fmla="*/ 115492 h 575614"/>
                <a:gd name="T38" fmla="*/ 257182 w 819143"/>
                <a:gd name="T39" fmla="*/ 115492 h 575614"/>
                <a:gd name="T40" fmla="*/ 218070 w 819143"/>
                <a:gd name="T41" fmla="*/ 77117 h 575614"/>
                <a:gd name="T42" fmla="*/ 459384 w 819143"/>
                <a:gd name="T43" fmla="*/ 76380 h 575614"/>
                <a:gd name="T44" fmla="*/ 220284 w 819143"/>
                <a:gd name="T45" fmla="*/ 502924 h 575614"/>
                <a:gd name="T46" fmla="*/ 261610 w 819143"/>
                <a:gd name="T47" fmla="*/ 463812 h 575614"/>
                <a:gd name="T48" fmla="*/ 422486 w 819143"/>
                <a:gd name="T49" fmla="*/ 463812 h 575614"/>
                <a:gd name="T50" fmla="*/ 461599 w 819143"/>
                <a:gd name="T51" fmla="*/ 502186 h 575614"/>
                <a:gd name="T52" fmla="*/ 220284 w 819143"/>
                <a:gd name="T53" fmla="*/ 502924 h 575614"/>
                <a:gd name="T54" fmla="*/ 509566 w 819143"/>
                <a:gd name="T55" fmla="*/ 506614 h 575614"/>
                <a:gd name="T56" fmla="*/ 435032 w 819143"/>
                <a:gd name="T57" fmla="*/ 432817 h 575614"/>
                <a:gd name="T58" fmla="*/ 249064 w 819143"/>
                <a:gd name="T59" fmla="*/ 432817 h 575614"/>
                <a:gd name="T60" fmla="*/ 171577 w 819143"/>
                <a:gd name="T61" fmla="*/ 506614 h 575614"/>
                <a:gd name="T62" fmla="*/ 98519 w 819143"/>
                <a:gd name="T63" fmla="*/ 506614 h 575614"/>
                <a:gd name="T64" fmla="*/ 37268 w 819143"/>
                <a:gd name="T65" fmla="*/ 445363 h 575614"/>
                <a:gd name="T66" fmla="*/ 37268 w 819143"/>
                <a:gd name="T67" fmla="*/ 135417 h 575614"/>
                <a:gd name="T68" fmla="*/ 98519 w 819143"/>
                <a:gd name="T69" fmla="*/ 74166 h 575614"/>
                <a:gd name="T70" fmla="*/ 172316 w 819143"/>
                <a:gd name="T71" fmla="*/ 74166 h 575614"/>
                <a:gd name="T72" fmla="*/ 246113 w 819143"/>
                <a:gd name="T73" fmla="*/ 147224 h 575614"/>
                <a:gd name="T74" fmla="*/ 432080 w 819143"/>
                <a:gd name="T75" fmla="*/ 147224 h 575614"/>
                <a:gd name="T76" fmla="*/ 508829 w 819143"/>
                <a:gd name="T77" fmla="*/ 74166 h 575614"/>
                <a:gd name="T78" fmla="*/ 686678 w 819143"/>
                <a:gd name="T79" fmla="*/ 74166 h 575614"/>
                <a:gd name="T80" fmla="*/ 746454 w 819143"/>
                <a:gd name="T81" fmla="*/ 94829 h 575614"/>
                <a:gd name="T82" fmla="*/ 730956 w 819143"/>
                <a:gd name="T83" fmla="*/ 94829 h 575614"/>
                <a:gd name="T84" fmla="*/ 730956 w 819143"/>
                <a:gd name="T85" fmla="*/ 200358 h 575614"/>
                <a:gd name="T86" fmla="*/ 786304 w 819143"/>
                <a:gd name="T87" fmla="*/ 200358 h 575614"/>
                <a:gd name="T88" fmla="*/ 786304 w 819143"/>
                <a:gd name="T89" fmla="*/ 378946 h 575614"/>
                <a:gd name="T90" fmla="*/ 730956 w 819143"/>
                <a:gd name="T91" fmla="*/ 378946 h 575614"/>
                <a:gd name="T92" fmla="*/ 730956 w 819143"/>
                <a:gd name="T93" fmla="*/ 484475 h 575614"/>
                <a:gd name="T94" fmla="*/ 748668 w 819143"/>
                <a:gd name="T95" fmla="*/ 484475 h 575614"/>
                <a:gd name="T96" fmla="*/ 685941 w 819143"/>
                <a:gd name="T97" fmla="*/ 506614 h 575614"/>
                <a:gd name="T98" fmla="*/ 509566 w 819143"/>
                <a:gd name="T99" fmla="*/ 506614 h 57561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819143" h="575614">
                  <a:moveTo>
                    <a:pt x="685203" y="43171"/>
                  </a:moveTo>
                  <a:lnTo>
                    <a:pt x="533920" y="43171"/>
                  </a:lnTo>
                  <a:lnTo>
                    <a:pt x="533920" y="5535"/>
                  </a:lnTo>
                  <a:lnTo>
                    <a:pt x="499235" y="5535"/>
                  </a:lnTo>
                  <a:lnTo>
                    <a:pt x="499235" y="43171"/>
                  </a:lnTo>
                  <a:lnTo>
                    <a:pt x="97781" y="43171"/>
                  </a:lnTo>
                  <a:cubicBezTo>
                    <a:pt x="46862" y="43171"/>
                    <a:pt x="5535" y="84497"/>
                    <a:pt x="5535" y="135417"/>
                  </a:cubicBezTo>
                  <a:lnTo>
                    <a:pt x="5535" y="445363"/>
                  </a:lnTo>
                  <a:cubicBezTo>
                    <a:pt x="5535" y="496283"/>
                    <a:pt x="46862" y="537609"/>
                    <a:pt x="97781" y="537609"/>
                  </a:cubicBezTo>
                  <a:lnTo>
                    <a:pt x="499235" y="537609"/>
                  </a:lnTo>
                  <a:lnTo>
                    <a:pt x="499235" y="573769"/>
                  </a:lnTo>
                  <a:lnTo>
                    <a:pt x="533920" y="573769"/>
                  </a:lnTo>
                  <a:lnTo>
                    <a:pt x="533920" y="537609"/>
                  </a:lnTo>
                  <a:lnTo>
                    <a:pt x="685203" y="537609"/>
                  </a:lnTo>
                  <a:cubicBezTo>
                    <a:pt x="757523" y="537609"/>
                    <a:pt x="815823" y="479309"/>
                    <a:pt x="815823" y="406989"/>
                  </a:cubicBezTo>
                  <a:lnTo>
                    <a:pt x="815823" y="173791"/>
                  </a:lnTo>
                  <a:cubicBezTo>
                    <a:pt x="815823" y="101470"/>
                    <a:pt x="757523" y="43171"/>
                    <a:pt x="685203" y="43171"/>
                  </a:cubicBezTo>
                  <a:close/>
                  <a:moveTo>
                    <a:pt x="459384" y="76380"/>
                  </a:moveTo>
                  <a:lnTo>
                    <a:pt x="418058" y="115492"/>
                  </a:lnTo>
                  <a:lnTo>
                    <a:pt x="257182" y="115492"/>
                  </a:lnTo>
                  <a:lnTo>
                    <a:pt x="218070" y="77117"/>
                  </a:lnTo>
                  <a:lnTo>
                    <a:pt x="459384" y="76380"/>
                  </a:lnTo>
                  <a:close/>
                  <a:moveTo>
                    <a:pt x="220284" y="502924"/>
                  </a:moveTo>
                  <a:lnTo>
                    <a:pt x="261610" y="463812"/>
                  </a:lnTo>
                  <a:lnTo>
                    <a:pt x="422486" y="463812"/>
                  </a:lnTo>
                  <a:lnTo>
                    <a:pt x="461599" y="502186"/>
                  </a:lnTo>
                  <a:lnTo>
                    <a:pt x="220284" y="502924"/>
                  </a:lnTo>
                  <a:close/>
                  <a:moveTo>
                    <a:pt x="509566" y="506614"/>
                  </a:moveTo>
                  <a:lnTo>
                    <a:pt x="435032" y="432817"/>
                  </a:lnTo>
                  <a:lnTo>
                    <a:pt x="249064" y="432817"/>
                  </a:lnTo>
                  <a:lnTo>
                    <a:pt x="171577" y="506614"/>
                  </a:lnTo>
                  <a:lnTo>
                    <a:pt x="98519" y="506614"/>
                  </a:lnTo>
                  <a:cubicBezTo>
                    <a:pt x="64572" y="506614"/>
                    <a:pt x="37268" y="479309"/>
                    <a:pt x="37268" y="445363"/>
                  </a:cubicBezTo>
                  <a:lnTo>
                    <a:pt x="37268" y="135417"/>
                  </a:lnTo>
                  <a:cubicBezTo>
                    <a:pt x="37268" y="101470"/>
                    <a:pt x="64572" y="74166"/>
                    <a:pt x="98519" y="74166"/>
                  </a:cubicBezTo>
                  <a:lnTo>
                    <a:pt x="172316" y="74166"/>
                  </a:lnTo>
                  <a:lnTo>
                    <a:pt x="246113" y="147224"/>
                  </a:lnTo>
                  <a:lnTo>
                    <a:pt x="432080" y="147224"/>
                  </a:lnTo>
                  <a:lnTo>
                    <a:pt x="508829" y="74166"/>
                  </a:lnTo>
                  <a:lnTo>
                    <a:pt x="686678" y="74166"/>
                  </a:lnTo>
                  <a:cubicBezTo>
                    <a:pt x="709555" y="74166"/>
                    <a:pt x="730219" y="81545"/>
                    <a:pt x="746454" y="94829"/>
                  </a:cubicBezTo>
                  <a:lnTo>
                    <a:pt x="730956" y="94829"/>
                  </a:lnTo>
                  <a:lnTo>
                    <a:pt x="730956" y="200358"/>
                  </a:lnTo>
                  <a:lnTo>
                    <a:pt x="786304" y="200358"/>
                  </a:lnTo>
                  <a:lnTo>
                    <a:pt x="786304" y="378946"/>
                  </a:lnTo>
                  <a:lnTo>
                    <a:pt x="730956" y="378946"/>
                  </a:lnTo>
                  <a:lnTo>
                    <a:pt x="730956" y="484475"/>
                  </a:lnTo>
                  <a:lnTo>
                    <a:pt x="748668" y="484475"/>
                  </a:lnTo>
                  <a:cubicBezTo>
                    <a:pt x="731694" y="498496"/>
                    <a:pt x="709555" y="506614"/>
                    <a:pt x="685941" y="506614"/>
                  </a:cubicBezTo>
                  <a:lnTo>
                    <a:pt x="509566" y="5066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9" name="Freeform: Shape 54">
              <a:extLst>
                <a:ext uri="{FF2B5EF4-FFF2-40B4-BE49-F238E27FC236}">
                  <a16:creationId xmlns:a16="http://schemas.microsoft.com/office/drawing/2014/main" xmlns="" id="{6847AAC1-0970-DD4C-8972-C306653ED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7689" y="2659235"/>
              <a:ext cx="36898" cy="147593"/>
            </a:xfrm>
            <a:custGeom>
              <a:avLst/>
              <a:gdLst>
                <a:gd name="T0" fmla="*/ 5535 w 36898"/>
                <a:gd name="T1" fmla="*/ 5535 h 147593"/>
                <a:gd name="T2" fmla="*/ 36529 w 36898"/>
                <a:gd name="T3" fmla="*/ 5535 h 147593"/>
                <a:gd name="T4" fmla="*/ 36529 w 36898"/>
                <a:gd name="T5" fmla="*/ 147962 h 147593"/>
                <a:gd name="T6" fmla="*/ 5535 w 36898"/>
                <a:gd name="T7" fmla="*/ 147962 h 14759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898" h="147593">
                  <a:moveTo>
                    <a:pt x="5535" y="5535"/>
                  </a:moveTo>
                  <a:lnTo>
                    <a:pt x="36529" y="5535"/>
                  </a:lnTo>
                  <a:lnTo>
                    <a:pt x="36529" y="147962"/>
                  </a:lnTo>
                  <a:lnTo>
                    <a:pt x="5535" y="147962"/>
                  </a:lnTo>
                  <a:lnTo>
                    <a:pt x="5535" y="55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" name="Freeform: Shape 55">
              <a:extLst>
                <a:ext uri="{FF2B5EF4-FFF2-40B4-BE49-F238E27FC236}">
                  <a16:creationId xmlns:a16="http://schemas.microsoft.com/office/drawing/2014/main" xmlns="" id="{3DDF83D2-6892-B342-90C8-A022691BA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9070" y="2550753"/>
              <a:ext cx="147593" cy="376363"/>
            </a:xfrm>
            <a:custGeom>
              <a:avLst/>
              <a:gdLst>
                <a:gd name="T0" fmla="*/ 97781 w 147593"/>
                <a:gd name="T1" fmla="*/ 5535 h 376363"/>
                <a:gd name="T2" fmla="*/ 5535 w 147593"/>
                <a:gd name="T3" fmla="*/ 94829 h 376363"/>
                <a:gd name="T4" fmla="*/ 5535 w 147593"/>
                <a:gd name="T5" fmla="*/ 280796 h 376363"/>
                <a:gd name="T6" fmla="*/ 99256 w 147593"/>
                <a:gd name="T7" fmla="*/ 375256 h 376363"/>
                <a:gd name="T8" fmla="*/ 108850 w 147593"/>
                <a:gd name="T9" fmla="*/ 354593 h 376363"/>
                <a:gd name="T10" fmla="*/ 108112 w 147593"/>
                <a:gd name="T11" fmla="*/ 23246 h 376363"/>
                <a:gd name="T12" fmla="*/ 97781 w 147593"/>
                <a:gd name="T13" fmla="*/ 5535 h 376363"/>
                <a:gd name="T14" fmla="*/ 88924 w 147593"/>
                <a:gd name="T15" fmla="*/ 321385 h 376363"/>
                <a:gd name="T16" fmla="*/ 36529 w 147593"/>
                <a:gd name="T17" fmla="*/ 268251 h 376363"/>
                <a:gd name="T18" fmla="*/ 36529 w 147593"/>
                <a:gd name="T19" fmla="*/ 108112 h 376363"/>
                <a:gd name="T20" fmla="*/ 88924 w 147593"/>
                <a:gd name="T21" fmla="*/ 57930 h 376363"/>
                <a:gd name="T22" fmla="*/ 88924 w 147593"/>
                <a:gd name="T23" fmla="*/ 321385 h 3763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7593" h="376363">
                  <a:moveTo>
                    <a:pt x="97781" y="5535"/>
                  </a:moveTo>
                  <a:lnTo>
                    <a:pt x="5535" y="94829"/>
                  </a:lnTo>
                  <a:lnTo>
                    <a:pt x="5535" y="280796"/>
                  </a:lnTo>
                  <a:lnTo>
                    <a:pt x="99256" y="375256"/>
                  </a:lnTo>
                  <a:lnTo>
                    <a:pt x="108850" y="354593"/>
                  </a:lnTo>
                  <a:cubicBezTo>
                    <a:pt x="158294" y="246112"/>
                    <a:pt x="158294" y="122872"/>
                    <a:pt x="108112" y="23246"/>
                  </a:cubicBezTo>
                  <a:lnTo>
                    <a:pt x="97781" y="5535"/>
                  </a:lnTo>
                  <a:close/>
                  <a:moveTo>
                    <a:pt x="88924" y="321385"/>
                  </a:moveTo>
                  <a:lnTo>
                    <a:pt x="36529" y="268251"/>
                  </a:lnTo>
                  <a:lnTo>
                    <a:pt x="36529" y="108112"/>
                  </a:lnTo>
                  <a:lnTo>
                    <a:pt x="88924" y="57930"/>
                  </a:lnTo>
                  <a:cubicBezTo>
                    <a:pt x="122872" y="138369"/>
                    <a:pt x="122872" y="233567"/>
                    <a:pt x="88924" y="3213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1" name="Freeform: Shape 56">
              <a:extLst>
                <a:ext uri="{FF2B5EF4-FFF2-40B4-BE49-F238E27FC236}">
                  <a16:creationId xmlns:a16="http://schemas.microsoft.com/office/drawing/2014/main" xmlns="" id="{11925AA4-BD66-D84A-A135-B4BBDD81B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4643" y="2545588"/>
              <a:ext cx="132834" cy="383743"/>
            </a:xfrm>
            <a:custGeom>
              <a:avLst/>
              <a:gdLst>
                <a:gd name="T0" fmla="*/ 28690 w 132834"/>
                <a:gd name="T1" fmla="*/ 31364 h 383742"/>
                <a:gd name="T2" fmla="*/ 29427 w 132834"/>
                <a:gd name="T3" fmla="*/ 358284 h 383742"/>
                <a:gd name="T4" fmla="*/ 36807 w 132834"/>
                <a:gd name="T5" fmla="*/ 383375 h 383742"/>
                <a:gd name="T6" fmla="*/ 129053 w 132834"/>
                <a:gd name="T7" fmla="*/ 289653 h 383742"/>
                <a:gd name="T8" fmla="*/ 129053 w 132834"/>
                <a:gd name="T9" fmla="*/ 103684 h 383742"/>
                <a:gd name="T10" fmla="*/ 36069 w 132834"/>
                <a:gd name="T11" fmla="*/ 5535 h 383742"/>
                <a:gd name="T12" fmla="*/ 28690 w 132834"/>
                <a:gd name="T13" fmla="*/ 31364 h 383742"/>
                <a:gd name="T14" fmla="*/ 50829 w 132834"/>
                <a:gd name="T15" fmla="*/ 66786 h 383742"/>
                <a:gd name="T16" fmla="*/ 98058 w 132834"/>
                <a:gd name="T17" fmla="*/ 116230 h 383742"/>
                <a:gd name="T18" fmla="*/ 98058 w 132834"/>
                <a:gd name="T19" fmla="*/ 277108 h 383742"/>
                <a:gd name="T20" fmla="*/ 52304 w 132834"/>
                <a:gd name="T21" fmla="*/ 323599 h 383742"/>
                <a:gd name="T22" fmla="*/ 50829 w 132834"/>
                <a:gd name="T23" fmla="*/ 66786 h 38374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2834" h="383742">
                  <a:moveTo>
                    <a:pt x="28690" y="31364"/>
                  </a:moveTo>
                  <a:cubicBezTo>
                    <a:pt x="-2305" y="130989"/>
                    <a:pt x="-2305" y="253492"/>
                    <a:pt x="29427" y="358283"/>
                  </a:cubicBezTo>
                  <a:lnTo>
                    <a:pt x="36807" y="383374"/>
                  </a:lnTo>
                  <a:lnTo>
                    <a:pt x="129053" y="289652"/>
                  </a:lnTo>
                  <a:lnTo>
                    <a:pt x="129053" y="103684"/>
                  </a:lnTo>
                  <a:lnTo>
                    <a:pt x="36069" y="5535"/>
                  </a:lnTo>
                  <a:lnTo>
                    <a:pt x="28690" y="31364"/>
                  </a:lnTo>
                  <a:close/>
                  <a:moveTo>
                    <a:pt x="50829" y="66786"/>
                  </a:moveTo>
                  <a:lnTo>
                    <a:pt x="98058" y="116230"/>
                  </a:lnTo>
                  <a:lnTo>
                    <a:pt x="98058" y="277107"/>
                  </a:lnTo>
                  <a:lnTo>
                    <a:pt x="52304" y="323598"/>
                  </a:lnTo>
                  <a:cubicBezTo>
                    <a:pt x="31641" y="240208"/>
                    <a:pt x="30903" y="147224"/>
                    <a:pt x="50829" y="667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168B0C2B-3695-4D6A-AED2-61B1E08049F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29819" y="1835022"/>
            <a:ext cx="2068694" cy="476779"/>
          </a:xfrm>
        </p:spPr>
        <p:txBody>
          <a:bodyPr/>
          <a:lstStyle/>
          <a:p>
            <a:r>
              <a:rPr lang="en-US" dirty="0" err="1">
                <a:solidFill>
                  <a:srgbClr val="002060"/>
                </a:solidFill>
              </a:rPr>
              <a:t>Pinjam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Pakai</a:t>
            </a:r>
            <a:r>
              <a:rPr lang="en-US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3B92369-599A-4F81-A928-2DF2B9E096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Sewa</a:t>
            </a:r>
            <a:r>
              <a:rPr lang="en-US" dirty="0"/>
              <a:t>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2F3793C2-4E0B-4421-AEF2-8D93978194E8}"/>
              </a:ext>
            </a:extLst>
          </p:cNvPr>
          <p:cNvSpPr/>
          <p:nvPr/>
        </p:nvSpPr>
        <p:spPr>
          <a:xfrm>
            <a:off x="0" y="6253019"/>
            <a:ext cx="12192000" cy="60498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BENTUK PEMANFAATAN BMN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54DBB60C-F51A-4EF3-81F0-623F6EC1D1C8}"/>
              </a:ext>
            </a:extLst>
          </p:cNvPr>
          <p:cNvSpPr/>
          <p:nvPr/>
        </p:nvSpPr>
        <p:spPr>
          <a:xfrm>
            <a:off x="111492" y="135994"/>
            <a:ext cx="3888509" cy="83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C5784A09-85EB-4868-AF39-B32E3FF78EF0}"/>
              </a:ext>
            </a:extLst>
          </p:cNvPr>
          <p:cNvSpPr/>
          <p:nvPr/>
        </p:nvSpPr>
        <p:spPr>
          <a:xfrm>
            <a:off x="4127397" y="133684"/>
            <a:ext cx="3791527" cy="8774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DFFF22F1-C134-44E8-9C02-028A26C136EB}"/>
              </a:ext>
            </a:extLst>
          </p:cNvPr>
          <p:cNvSpPr/>
          <p:nvPr/>
        </p:nvSpPr>
        <p:spPr>
          <a:xfrm>
            <a:off x="8087992" y="133684"/>
            <a:ext cx="3791527" cy="8774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hlinkClick r:id="" action="ppaction://noaction"/>
            <a:extLst>
              <a:ext uri="{FF2B5EF4-FFF2-40B4-BE49-F238E27FC236}">
                <a16:creationId xmlns:a16="http://schemas.microsoft.com/office/drawing/2014/main" xmlns="" id="{3787FF61-C189-40CA-B6F9-0A9E547317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399" y="3361239"/>
            <a:ext cx="586236" cy="560261"/>
          </a:xfrm>
          <a:prstGeom prst="rect">
            <a:avLst/>
          </a:prstGeom>
        </p:spPr>
      </p:pic>
      <p:pic>
        <p:nvPicPr>
          <p:cNvPr id="32" name="Picture 31">
            <a:hlinkClick r:id="" action="ppaction://noaction"/>
            <a:extLst>
              <a:ext uri="{FF2B5EF4-FFF2-40B4-BE49-F238E27FC236}">
                <a16:creationId xmlns:a16="http://schemas.microsoft.com/office/drawing/2014/main" xmlns="" id="{DF5EAD92-2453-4226-8B05-8661707472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121" y="3215385"/>
            <a:ext cx="734090" cy="59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135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D400451-AFBC-41C1-8910-2DA376AA883A}"/>
              </a:ext>
            </a:extLst>
          </p:cNvPr>
          <p:cNvSpPr/>
          <p:nvPr/>
        </p:nvSpPr>
        <p:spPr>
          <a:xfrm>
            <a:off x="193964" y="670678"/>
            <a:ext cx="3888509" cy="83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2C80DF2-E23F-4533-8DD3-85714C4912DF}"/>
              </a:ext>
            </a:extLst>
          </p:cNvPr>
          <p:cNvSpPr/>
          <p:nvPr/>
        </p:nvSpPr>
        <p:spPr>
          <a:xfrm>
            <a:off x="4200236" y="670678"/>
            <a:ext cx="3791527" cy="8774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CB6742D-5996-476C-A29F-35EF4E3D54DE}"/>
              </a:ext>
            </a:extLst>
          </p:cNvPr>
          <p:cNvSpPr/>
          <p:nvPr/>
        </p:nvSpPr>
        <p:spPr>
          <a:xfrm>
            <a:off x="8109526" y="666058"/>
            <a:ext cx="3791527" cy="8774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F20049F-2AA4-4B8C-A13D-E9AB0196B851}"/>
              </a:ext>
            </a:extLst>
          </p:cNvPr>
          <p:cNvSpPr/>
          <p:nvPr/>
        </p:nvSpPr>
        <p:spPr>
          <a:xfrm>
            <a:off x="798512" y="1173018"/>
            <a:ext cx="25146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5324" indent="-316531">
              <a:defRPr/>
            </a:pPr>
            <a:r>
              <a:rPr lang="en-US" sz="1400" b="1" dirty="0"/>
              <a:t>SEWA</a:t>
            </a:r>
            <a:endParaRPr lang="id-ID" sz="1400" b="1" dirty="0"/>
          </a:p>
          <a:p>
            <a:pPr marL="325324" indent="-316531">
              <a:defRPr/>
            </a:pPr>
            <a:endParaRPr lang="id-ID" sz="1400" dirty="0"/>
          </a:p>
          <a:p>
            <a:pPr marL="325324" indent="-316531" algn="just">
              <a:buAutoNum type="arabicPeriod"/>
              <a:defRPr/>
            </a:pPr>
            <a:r>
              <a:rPr lang="en-US" sz="1400" dirty="0" err="1"/>
              <a:t>Pemanfaatan</a:t>
            </a:r>
            <a:r>
              <a:rPr lang="en-US" sz="1400" dirty="0"/>
              <a:t> BMN </a:t>
            </a:r>
            <a:r>
              <a:rPr lang="en-US" sz="1400" dirty="0" err="1"/>
              <a:t>oleh</a:t>
            </a:r>
            <a:r>
              <a:rPr lang="en-US" sz="1400" dirty="0"/>
              <a:t> </a:t>
            </a:r>
            <a:r>
              <a:rPr lang="en-US" sz="1400" dirty="0" err="1"/>
              <a:t>pihak</a:t>
            </a:r>
            <a:r>
              <a:rPr lang="en-US" sz="1400" dirty="0"/>
              <a:t> lain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jangka</a:t>
            </a:r>
            <a:r>
              <a:rPr lang="en-US" sz="1400" dirty="0"/>
              <a:t> </a:t>
            </a:r>
            <a:r>
              <a:rPr lang="en-US" sz="1400" dirty="0" err="1"/>
              <a:t>waktu</a:t>
            </a:r>
            <a:r>
              <a:rPr lang="en-US" sz="1400" dirty="0"/>
              <a:t> </a:t>
            </a:r>
            <a:r>
              <a:rPr lang="en-US" sz="1400" dirty="0" err="1"/>
              <a:t>tertentu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menerima</a:t>
            </a:r>
            <a:r>
              <a:rPr lang="en-US" sz="1400" dirty="0"/>
              <a:t> </a:t>
            </a:r>
            <a:r>
              <a:rPr lang="en-US" sz="1400" dirty="0" err="1"/>
              <a:t>imbalan</a:t>
            </a:r>
            <a:r>
              <a:rPr lang="en-US" sz="1400" dirty="0"/>
              <a:t> </a:t>
            </a:r>
            <a:r>
              <a:rPr lang="en-US" sz="1400" dirty="0" err="1"/>
              <a:t>uang</a:t>
            </a:r>
            <a:r>
              <a:rPr lang="en-US" sz="1400" dirty="0"/>
              <a:t> </a:t>
            </a:r>
            <a:r>
              <a:rPr lang="en-US" sz="1400" dirty="0" err="1"/>
              <a:t>tunai</a:t>
            </a:r>
            <a:endParaRPr lang="en-US" sz="1400" dirty="0"/>
          </a:p>
          <a:p>
            <a:pPr marL="325324" indent="-316531" algn="just">
              <a:buAutoNum type="arabicPeriod"/>
              <a:defRPr/>
            </a:pPr>
            <a:endParaRPr lang="en-US" sz="1400" dirty="0"/>
          </a:p>
          <a:p>
            <a:pPr marL="325324" indent="-316531" algn="just">
              <a:buAutoNum type="arabicPeriod"/>
              <a:defRPr/>
            </a:pPr>
            <a:r>
              <a:rPr lang="en-US" sz="1400" dirty="0"/>
              <a:t> </a:t>
            </a:r>
            <a:r>
              <a:rPr lang="en-US" sz="1400" dirty="0" err="1"/>
              <a:t>jangka</a:t>
            </a:r>
            <a:r>
              <a:rPr lang="en-US" sz="1400" dirty="0"/>
              <a:t> </a:t>
            </a:r>
            <a:r>
              <a:rPr lang="en-US" sz="1400" dirty="0" err="1"/>
              <a:t>waktu</a:t>
            </a:r>
            <a:r>
              <a:rPr lang="en-US" sz="1400" dirty="0"/>
              <a:t> 5 </a:t>
            </a:r>
            <a:r>
              <a:rPr lang="en-US" sz="1400" dirty="0" err="1"/>
              <a:t>tahun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diperpanjang</a:t>
            </a:r>
            <a:endParaRPr lang="en-US" sz="1400" dirty="0"/>
          </a:p>
          <a:p>
            <a:pPr marL="325324" indent="-316531" algn="just">
              <a:buAutoNum type="arabicPeriod"/>
              <a:defRPr/>
            </a:pPr>
            <a:endParaRPr lang="en-US" sz="1400" dirty="0"/>
          </a:p>
          <a:p>
            <a:pPr marL="325324" indent="-316531" algn="just">
              <a:buAutoNum type="arabicPeriod"/>
              <a:defRPr/>
            </a:pPr>
            <a:r>
              <a:rPr lang="en-US" sz="1400" dirty="0" err="1"/>
              <a:t>Jangka</a:t>
            </a:r>
            <a:r>
              <a:rPr lang="en-US" sz="1400" dirty="0"/>
              <a:t> </a:t>
            </a:r>
            <a:r>
              <a:rPr lang="en-US" sz="1400" dirty="0" err="1"/>
              <a:t>waktu</a:t>
            </a:r>
            <a:r>
              <a:rPr lang="en-US" sz="1400" dirty="0"/>
              <a:t>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lebih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5 </a:t>
            </a:r>
            <a:r>
              <a:rPr lang="en-US" sz="1400" dirty="0" err="1"/>
              <a:t>tahun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kerjasama</a:t>
            </a:r>
            <a:r>
              <a:rPr lang="en-US" sz="1400" dirty="0"/>
              <a:t> </a:t>
            </a:r>
            <a:r>
              <a:rPr lang="en-US" sz="1400" dirty="0" err="1"/>
              <a:t>infrastruktur</a:t>
            </a:r>
            <a:r>
              <a:rPr lang="en-US" sz="1400" dirty="0"/>
              <a:t>, </a:t>
            </a:r>
            <a:r>
              <a:rPr lang="en-US" sz="1400" dirty="0" err="1"/>
              <a:t>kegiatan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karakteristik</a:t>
            </a:r>
            <a:r>
              <a:rPr lang="en-US" sz="1400" dirty="0"/>
              <a:t> </a:t>
            </a:r>
            <a:r>
              <a:rPr lang="en-US" sz="1400" dirty="0" err="1"/>
              <a:t>usaha</a:t>
            </a:r>
            <a:r>
              <a:rPr lang="en-US" sz="1400" dirty="0"/>
              <a:t> yang </a:t>
            </a:r>
            <a:r>
              <a:rPr lang="en-US" sz="1400" dirty="0" err="1"/>
              <a:t>memerlukan</a:t>
            </a:r>
            <a:r>
              <a:rPr lang="en-US" sz="1400" dirty="0"/>
              <a:t> </a:t>
            </a:r>
            <a:r>
              <a:rPr lang="en-US" sz="1400" dirty="0" err="1"/>
              <a:t>waktu</a:t>
            </a:r>
            <a:r>
              <a:rPr lang="en-US" sz="1400" dirty="0"/>
              <a:t> </a:t>
            </a:r>
            <a:r>
              <a:rPr lang="en-US" sz="1400" dirty="0" err="1"/>
              <a:t>lebih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5 </a:t>
            </a:r>
            <a:r>
              <a:rPr lang="en-US" sz="1400" dirty="0" err="1"/>
              <a:t>tahun</a:t>
            </a:r>
            <a:r>
              <a:rPr lang="en-US" sz="1400" dirty="0"/>
              <a:t>,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ditentukan</a:t>
            </a:r>
            <a:r>
              <a:rPr lang="en-US" sz="1400" dirty="0"/>
              <a:t> UU</a:t>
            </a:r>
          </a:p>
        </p:txBody>
      </p:sp>
      <p:sp>
        <p:nvSpPr>
          <p:cNvPr id="11" name="Round Diagonal Corner Rectangle 3">
            <a:extLst>
              <a:ext uri="{FF2B5EF4-FFF2-40B4-BE49-F238E27FC236}">
                <a16:creationId xmlns:a16="http://schemas.microsoft.com/office/drawing/2014/main" xmlns="" id="{481D3AEF-4495-4973-BF72-6C12C7ECE61A}"/>
              </a:ext>
            </a:extLst>
          </p:cNvPr>
          <p:cNvSpPr/>
          <p:nvPr/>
        </p:nvSpPr>
        <p:spPr>
          <a:xfrm>
            <a:off x="684212" y="990600"/>
            <a:ext cx="2743200" cy="4495800"/>
          </a:xfrm>
          <a:prstGeom prst="round2DiagRect">
            <a:avLst/>
          </a:prstGeom>
          <a:noFill/>
          <a:ln w="76200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2" name="Round Diagonal Corner Rectangle 3">
            <a:extLst>
              <a:ext uri="{FF2B5EF4-FFF2-40B4-BE49-F238E27FC236}">
                <a16:creationId xmlns:a16="http://schemas.microsoft.com/office/drawing/2014/main" xmlns="" id="{D6C1B9FD-F601-48F6-8285-374D0ECAEEF0}"/>
              </a:ext>
            </a:extLst>
          </p:cNvPr>
          <p:cNvSpPr/>
          <p:nvPr/>
        </p:nvSpPr>
        <p:spPr>
          <a:xfrm>
            <a:off x="4498830" y="990600"/>
            <a:ext cx="2760952" cy="4492050"/>
          </a:xfrm>
          <a:prstGeom prst="round2DiagRect">
            <a:avLst>
              <a:gd name="adj1" fmla="val 16667"/>
              <a:gd name="adj2" fmla="val 0"/>
            </a:avLst>
          </a:prstGeom>
          <a:noFill/>
          <a:ln w="76200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5EFF01B-5043-4985-8787-986819D7DBC6}"/>
              </a:ext>
            </a:extLst>
          </p:cNvPr>
          <p:cNvSpPr/>
          <p:nvPr/>
        </p:nvSpPr>
        <p:spPr>
          <a:xfrm>
            <a:off x="4615438" y="1066800"/>
            <a:ext cx="241689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5324" indent="-316531">
              <a:defRPr/>
            </a:pPr>
            <a:r>
              <a:rPr lang="en-US" sz="1200" b="1" dirty="0">
                <a:latin typeface="Century Gothic" pitchFamily="34" charset="0"/>
              </a:rPr>
              <a:t>  PINJAM PAKAI</a:t>
            </a:r>
            <a:endParaRPr lang="id-ID" sz="1200" b="1" dirty="0">
              <a:latin typeface="Century Gothic" pitchFamily="34" charset="0"/>
            </a:endParaRPr>
          </a:p>
          <a:p>
            <a:pPr marL="325324" indent="-316531">
              <a:defRPr/>
            </a:pPr>
            <a:endParaRPr lang="id-ID" sz="1200" dirty="0">
              <a:latin typeface="Century Gothic" pitchFamily="34" charset="0"/>
            </a:endParaRPr>
          </a:p>
          <a:p>
            <a:pPr marL="325324" indent="-316531" algn="just">
              <a:buAutoNum type="arabicPeriod"/>
              <a:defRPr/>
            </a:pPr>
            <a:r>
              <a:rPr lang="en-US" sz="1400" dirty="0" err="1"/>
              <a:t>Penyerahan</a:t>
            </a:r>
            <a:r>
              <a:rPr lang="en-US" sz="1400" dirty="0"/>
              <a:t> </a:t>
            </a:r>
            <a:r>
              <a:rPr lang="en-US" sz="1400" dirty="0" err="1"/>
              <a:t>Penggunaan</a:t>
            </a:r>
            <a:r>
              <a:rPr lang="en-US" sz="1400" dirty="0"/>
              <a:t> </a:t>
            </a:r>
            <a:r>
              <a:rPr lang="en-US" sz="1400" dirty="0" err="1"/>
              <a:t>barang</a:t>
            </a:r>
            <a:r>
              <a:rPr lang="en-US" sz="1400" dirty="0"/>
              <a:t> </a:t>
            </a:r>
            <a:r>
              <a:rPr lang="en-US" sz="1400" dirty="0" err="1"/>
              <a:t>antara</a:t>
            </a:r>
            <a:r>
              <a:rPr lang="en-US" sz="1400" dirty="0"/>
              <a:t> </a:t>
            </a:r>
            <a:r>
              <a:rPr lang="en-US" sz="1400" dirty="0" err="1"/>
              <a:t>Pemerintah</a:t>
            </a:r>
            <a:r>
              <a:rPr lang="en-US" sz="1400" dirty="0"/>
              <a:t> Pusat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Pemerintah</a:t>
            </a:r>
            <a:r>
              <a:rPr lang="en-US" sz="1400" dirty="0"/>
              <a:t> Daerah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antar</a:t>
            </a:r>
            <a:r>
              <a:rPr lang="en-US" sz="1400" dirty="0"/>
              <a:t> </a:t>
            </a:r>
            <a:r>
              <a:rPr lang="en-US" sz="1400" dirty="0" err="1"/>
              <a:t>Pemerintah</a:t>
            </a:r>
            <a:r>
              <a:rPr lang="en-US" sz="1400" dirty="0"/>
              <a:t> Daerah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jangka</a:t>
            </a:r>
            <a:r>
              <a:rPr lang="en-US" sz="1400" dirty="0"/>
              <a:t> </a:t>
            </a:r>
            <a:r>
              <a:rPr lang="en-US" sz="1400" dirty="0" err="1"/>
              <a:t>waktu</a:t>
            </a:r>
            <a:r>
              <a:rPr lang="en-US" sz="1400" dirty="0"/>
              <a:t> </a:t>
            </a:r>
            <a:r>
              <a:rPr lang="en-US" sz="1400" dirty="0" err="1"/>
              <a:t>tertentu</a:t>
            </a:r>
            <a:r>
              <a:rPr lang="en-US" sz="1400" dirty="0"/>
              <a:t> </a:t>
            </a:r>
            <a:r>
              <a:rPr lang="en-US" sz="1400" dirty="0" err="1"/>
              <a:t>tanpa</a:t>
            </a:r>
            <a:r>
              <a:rPr lang="en-US" sz="1400" dirty="0"/>
              <a:t> </a:t>
            </a:r>
            <a:r>
              <a:rPr lang="en-US" sz="1400" dirty="0" err="1"/>
              <a:t>menerima</a:t>
            </a:r>
            <a:r>
              <a:rPr lang="en-US" sz="1400" dirty="0"/>
              <a:t> </a:t>
            </a:r>
            <a:r>
              <a:rPr lang="en-US" sz="1400" dirty="0" err="1"/>
              <a:t>imbalan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setelah</a:t>
            </a:r>
            <a:r>
              <a:rPr lang="en-US" sz="1400" dirty="0"/>
              <a:t> </a:t>
            </a:r>
            <a:r>
              <a:rPr lang="en-US" sz="1400" dirty="0" err="1"/>
              <a:t>jangka</a:t>
            </a:r>
            <a:r>
              <a:rPr lang="en-US" sz="1400" dirty="0"/>
              <a:t> </a:t>
            </a:r>
            <a:r>
              <a:rPr lang="en-US" sz="1400" dirty="0" err="1"/>
              <a:t>waktu</a:t>
            </a:r>
            <a:r>
              <a:rPr lang="en-US" sz="1400" dirty="0"/>
              <a:t> </a:t>
            </a:r>
            <a:r>
              <a:rPr lang="en-US" sz="1400" dirty="0" err="1"/>
              <a:t>tersebut</a:t>
            </a:r>
            <a:r>
              <a:rPr lang="en-US" sz="1400" dirty="0"/>
              <a:t> </a:t>
            </a:r>
            <a:r>
              <a:rPr lang="en-US" sz="1400" dirty="0" err="1"/>
              <a:t>berakhir</a:t>
            </a:r>
            <a:r>
              <a:rPr lang="en-US" sz="1400" dirty="0"/>
              <a:t> </a:t>
            </a:r>
            <a:r>
              <a:rPr lang="en-US" sz="1400" dirty="0" err="1"/>
              <a:t>diserahkan</a:t>
            </a:r>
            <a:r>
              <a:rPr lang="en-US" sz="1400" dirty="0"/>
              <a:t> </a:t>
            </a:r>
            <a:r>
              <a:rPr lang="en-US" sz="1400" dirty="0" err="1"/>
              <a:t>kembali</a:t>
            </a:r>
            <a:r>
              <a:rPr lang="en-US" sz="1400" dirty="0"/>
              <a:t> </a:t>
            </a:r>
            <a:r>
              <a:rPr lang="en-US" sz="1400" dirty="0" err="1"/>
              <a:t>kepada</a:t>
            </a:r>
            <a:r>
              <a:rPr lang="en-US" sz="1400" dirty="0"/>
              <a:t> </a:t>
            </a:r>
            <a:r>
              <a:rPr lang="en-US" sz="1400" dirty="0" err="1"/>
              <a:t>Pengelola</a:t>
            </a:r>
            <a:r>
              <a:rPr lang="en-US" sz="1400" dirty="0"/>
              <a:t> </a:t>
            </a:r>
            <a:r>
              <a:rPr lang="en-US" sz="1400" dirty="0" err="1"/>
              <a:t>Barang</a:t>
            </a:r>
            <a:r>
              <a:rPr lang="en-US" sz="1400" dirty="0"/>
              <a:t>.</a:t>
            </a:r>
          </a:p>
          <a:p>
            <a:pPr marL="325324" indent="-316531" algn="just">
              <a:buAutoNum type="arabicPeriod"/>
              <a:defRPr/>
            </a:pPr>
            <a:endParaRPr lang="en-US" sz="1400" dirty="0"/>
          </a:p>
          <a:p>
            <a:pPr marL="325324" indent="-316531" algn="just">
              <a:buAutoNum type="arabicPeriod"/>
              <a:defRPr/>
            </a:pPr>
            <a:r>
              <a:rPr lang="en-US" sz="1400" dirty="0" err="1"/>
              <a:t>Jangka</a:t>
            </a:r>
            <a:r>
              <a:rPr lang="en-US" sz="1400" dirty="0"/>
              <a:t> </a:t>
            </a:r>
            <a:r>
              <a:rPr lang="en-US" sz="1400" dirty="0" err="1"/>
              <a:t>waktu</a:t>
            </a:r>
            <a:r>
              <a:rPr lang="en-US" sz="1400" dirty="0"/>
              <a:t> 5 </a:t>
            </a:r>
            <a:r>
              <a:rPr lang="en-US" sz="1400" dirty="0" err="1"/>
              <a:t>tahun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diperpanjang</a:t>
            </a:r>
            <a:r>
              <a:rPr lang="en-US" sz="1400" dirty="0"/>
              <a:t> 1 kali</a:t>
            </a:r>
            <a:endParaRPr lang="id-ID" sz="1400" dirty="0">
              <a:latin typeface="Century Gothic" pitchFamily="34" charset="0"/>
            </a:endParaRPr>
          </a:p>
        </p:txBody>
      </p:sp>
      <p:sp>
        <p:nvSpPr>
          <p:cNvPr id="15" name="Round Diagonal Corner Rectangle 3">
            <a:extLst>
              <a:ext uri="{FF2B5EF4-FFF2-40B4-BE49-F238E27FC236}">
                <a16:creationId xmlns:a16="http://schemas.microsoft.com/office/drawing/2014/main" xmlns="" id="{D70F5AE1-40DD-4A9D-981B-A09067457152}"/>
              </a:ext>
            </a:extLst>
          </p:cNvPr>
          <p:cNvSpPr/>
          <p:nvPr/>
        </p:nvSpPr>
        <p:spPr>
          <a:xfrm>
            <a:off x="8633689" y="986850"/>
            <a:ext cx="2743200" cy="4495800"/>
          </a:xfrm>
          <a:prstGeom prst="round2DiagRect">
            <a:avLst/>
          </a:prstGeom>
          <a:noFill/>
          <a:ln w="76200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490ACFE8-9338-48A3-8552-8BC381003A76}"/>
              </a:ext>
            </a:extLst>
          </p:cNvPr>
          <p:cNvSpPr/>
          <p:nvPr/>
        </p:nvSpPr>
        <p:spPr>
          <a:xfrm>
            <a:off x="8796840" y="1168400"/>
            <a:ext cx="2416897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5324" indent="-316531">
              <a:defRPr/>
            </a:pPr>
            <a:r>
              <a:rPr lang="en-US" sz="1200" b="1" dirty="0">
                <a:latin typeface="Century Gothic" pitchFamily="34" charset="0"/>
              </a:rPr>
              <a:t>  KERJA SAMA PEMANFAATAN</a:t>
            </a:r>
            <a:endParaRPr lang="id-ID" sz="1200" b="1" dirty="0">
              <a:latin typeface="Century Gothic" pitchFamily="34" charset="0"/>
            </a:endParaRPr>
          </a:p>
          <a:p>
            <a:pPr marL="325324" indent="-316531">
              <a:defRPr/>
            </a:pPr>
            <a:endParaRPr lang="id-ID" sz="1200" dirty="0">
              <a:latin typeface="Century Gothic" pitchFamily="34" charset="0"/>
            </a:endParaRPr>
          </a:p>
          <a:p>
            <a:pPr marL="325324" indent="-316531" algn="just">
              <a:buAutoNum type="arabicPeriod"/>
              <a:defRPr/>
            </a:pPr>
            <a:r>
              <a:rPr lang="en-US" sz="1200" dirty="0" err="1"/>
              <a:t>Pendayagunaan</a:t>
            </a:r>
            <a:r>
              <a:rPr lang="en-US" sz="1200" dirty="0"/>
              <a:t> BMN </a:t>
            </a:r>
            <a:r>
              <a:rPr lang="en-US" sz="1200" dirty="0" err="1"/>
              <a:t>oleh</a:t>
            </a:r>
            <a:r>
              <a:rPr lang="en-US" sz="1200" dirty="0"/>
              <a:t> </a:t>
            </a:r>
            <a:r>
              <a:rPr lang="en-US" sz="1200" dirty="0" err="1"/>
              <a:t>pihak</a:t>
            </a:r>
            <a:r>
              <a:rPr lang="en-US" sz="1200" dirty="0"/>
              <a:t> lain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jangka</a:t>
            </a:r>
            <a:r>
              <a:rPr lang="en-US" sz="1200" dirty="0"/>
              <a:t> </a:t>
            </a:r>
            <a:r>
              <a:rPr lang="en-US" sz="1200" dirty="0" err="1"/>
              <a:t>waktu</a:t>
            </a:r>
            <a:r>
              <a:rPr lang="en-US" sz="1200" dirty="0"/>
              <a:t> </a:t>
            </a:r>
            <a:r>
              <a:rPr lang="en-US" sz="1200" dirty="0" err="1"/>
              <a:t>tertentu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rangka</a:t>
            </a:r>
            <a:r>
              <a:rPr lang="en-US" sz="1200" dirty="0"/>
              <a:t> </a:t>
            </a:r>
            <a:r>
              <a:rPr lang="en-US" sz="1200" dirty="0" err="1"/>
              <a:t>peningkatan</a:t>
            </a:r>
            <a:r>
              <a:rPr lang="en-US" sz="1200" dirty="0"/>
              <a:t> PNBP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sumber</a:t>
            </a:r>
            <a:r>
              <a:rPr lang="en-US" sz="1200" dirty="0"/>
              <a:t> </a:t>
            </a:r>
            <a:r>
              <a:rPr lang="en-US" sz="1200" dirty="0" err="1"/>
              <a:t>pembiayaan</a:t>
            </a:r>
            <a:r>
              <a:rPr lang="en-US" sz="1200" dirty="0"/>
              <a:t> </a:t>
            </a:r>
            <a:r>
              <a:rPr lang="en-US" sz="1200" dirty="0" err="1"/>
              <a:t>lainnya</a:t>
            </a:r>
            <a:endParaRPr lang="en-US" sz="1200" dirty="0"/>
          </a:p>
          <a:p>
            <a:pPr marL="325324" indent="-316531" algn="just">
              <a:buAutoNum type="arabicPeriod"/>
              <a:defRPr/>
            </a:pPr>
            <a:r>
              <a:rPr lang="en-US" sz="1200" dirty="0" err="1"/>
              <a:t>Jangka</a:t>
            </a:r>
            <a:r>
              <a:rPr lang="en-US" sz="1200" dirty="0"/>
              <a:t> </a:t>
            </a:r>
            <a:r>
              <a:rPr lang="en-US" sz="1200" dirty="0" err="1"/>
              <a:t>waktu</a:t>
            </a:r>
            <a:r>
              <a:rPr lang="en-US" sz="1200" dirty="0"/>
              <a:t> 30 </a:t>
            </a:r>
            <a:r>
              <a:rPr lang="en-US" sz="1200" dirty="0" err="1"/>
              <a:t>tahun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dapat</a:t>
            </a:r>
            <a:r>
              <a:rPr lang="en-US" sz="1200" dirty="0"/>
              <a:t> </a:t>
            </a:r>
            <a:r>
              <a:rPr lang="en-US" sz="1200" dirty="0" err="1"/>
              <a:t>diperpanjang</a:t>
            </a:r>
            <a:r>
              <a:rPr lang="en-US" sz="1200" dirty="0"/>
              <a:t> </a:t>
            </a:r>
          </a:p>
          <a:p>
            <a:pPr marL="325324" indent="-316531" algn="just">
              <a:buAutoNum type="arabicPeriod"/>
              <a:defRPr/>
            </a:pPr>
            <a:r>
              <a:rPr lang="en-US" sz="1200" dirty="0" err="1"/>
              <a:t>Untuk</a:t>
            </a:r>
            <a:r>
              <a:rPr lang="en-US" sz="1200" dirty="0"/>
              <a:t> KSP </a:t>
            </a:r>
            <a:r>
              <a:rPr lang="en-US" sz="1200" dirty="0" err="1"/>
              <a:t>penyediaan</a:t>
            </a:r>
            <a:r>
              <a:rPr lang="en-US" sz="1200" dirty="0"/>
              <a:t> </a:t>
            </a:r>
            <a:r>
              <a:rPr lang="en-US" sz="1200" dirty="0" err="1"/>
              <a:t>infrastruktur</a:t>
            </a:r>
            <a:r>
              <a:rPr lang="en-US" sz="1200" dirty="0"/>
              <a:t> </a:t>
            </a:r>
            <a:r>
              <a:rPr lang="en-US" sz="1200" dirty="0" err="1"/>
              <a:t>maksimal</a:t>
            </a:r>
            <a:r>
              <a:rPr lang="en-US" sz="1200" dirty="0"/>
              <a:t> 50 </a:t>
            </a:r>
            <a:r>
              <a:rPr lang="en-US" sz="1200" dirty="0" err="1"/>
              <a:t>tahun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dapat</a:t>
            </a:r>
            <a:r>
              <a:rPr lang="en-US" sz="1200" dirty="0"/>
              <a:t> </a:t>
            </a:r>
            <a:r>
              <a:rPr lang="en-US" sz="1200" dirty="0" err="1"/>
              <a:t>diperpanjang</a:t>
            </a:r>
            <a:endParaRPr lang="en-US" sz="1200" dirty="0"/>
          </a:p>
          <a:p>
            <a:pPr marL="325324" indent="-316531" algn="just">
              <a:buAutoNum type="arabicPeriod"/>
              <a:defRPr/>
            </a:pPr>
            <a:r>
              <a:rPr lang="en-US" sz="1200" dirty="0" err="1"/>
              <a:t>Mitra</a:t>
            </a:r>
            <a:r>
              <a:rPr lang="en-US" sz="1200" dirty="0"/>
              <a:t> KSP </a:t>
            </a:r>
            <a:r>
              <a:rPr lang="en-US" sz="1200" dirty="0" err="1"/>
              <a:t>ditetapkan</a:t>
            </a:r>
            <a:r>
              <a:rPr lang="en-US" sz="1200" dirty="0"/>
              <a:t> </a:t>
            </a:r>
            <a:r>
              <a:rPr lang="en-US" sz="1200" dirty="0" err="1"/>
              <a:t>melalui</a:t>
            </a:r>
            <a:r>
              <a:rPr lang="en-US" sz="1200" dirty="0"/>
              <a:t> tender, </a:t>
            </a:r>
            <a:r>
              <a:rPr lang="en-US" sz="1200" dirty="0" err="1"/>
              <a:t>kecuali</a:t>
            </a:r>
            <a:r>
              <a:rPr lang="en-US" sz="1200" dirty="0"/>
              <a:t> BMN </a:t>
            </a:r>
            <a:r>
              <a:rPr lang="en-US" sz="1200" dirty="0" err="1"/>
              <a:t>bersifat</a:t>
            </a:r>
            <a:r>
              <a:rPr lang="en-US" sz="1200" dirty="0"/>
              <a:t> </a:t>
            </a:r>
            <a:r>
              <a:rPr lang="en-US" sz="1200" dirty="0" err="1"/>
              <a:t>khusus</a:t>
            </a:r>
            <a:r>
              <a:rPr lang="en-US" sz="1200" dirty="0"/>
              <a:t> </a:t>
            </a:r>
            <a:r>
              <a:rPr lang="en-US" sz="1200" dirty="0" err="1"/>
              <a:t>dapat</a:t>
            </a:r>
            <a:r>
              <a:rPr lang="en-US" sz="1200" dirty="0"/>
              <a:t> </a:t>
            </a:r>
            <a:r>
              <a:rPr lang="en-US" sz="1200" dirty="0" err="1"/>
              <a:t>dilakukan</a:t>
            </a:r>
            <a:r>
              <a:rPr lang="en-US" sz="1200" dirty="0"/>
              <a:t> </a:t>
            </a:r>
            <a:r>
              <a:rPr lang="en-US" sz="1200" dirty="0" err="1"/>
              <a:t>penunjukan</a:t>
            </a:r>
            <a:r>
              <a:rPr lang="en-US" sz="1200" dirty="0"/>
              <a:t> </a:t>
            </a:r>
            <a:r>
              <a:rPr lang="en-US" sz="1200" dirty="0" err="1"/>
              <a:t>langsung</a:t>
            </a:r>
            <a:r>
              <a:rPr lang="en-US" sz="1200" dirty="0"/>
              <a:t> </a:t>
            </a:r>
          </a:p>
          <a:p>
            <a:pPr marL="325324" indent="-316531" algn="just">
              <a:buAutoNum type="arabicPeriod"/>
              <a:defRPr/>
            </a:pPr>
            <a:r>
              <a:rPr lang="en-US" sz="1200" dirty="0" err="1"/>
              <a:t>Mitra</a:t>
            </a:r>
            <a:r>
              <a:rPr lang="en-US" sz="1200" dirty="0"/>
              <a:t> </a:t>
            </a:r>
            <a:r>
              <a:rPr lang="en-US" sz="1200" dirty="0" err="1"/>
              <a:t>harus</a:t>
            </a:r>
            <a:r>
              <a:rPr lang="en-US" sz="1200" dirty="0"/>
              <a:t> </a:t>
            </a:r>
            <a:r>
              <a:rPr lang="en-US" sz="1200" dirty="0" err="1"/>
              <a:t>membayar</a:t>
            </a:r>
            <a:r>
              <a:rPr lang="en-US" sz="1200" dirty="0"/>
              <a:t> </a:t>
            </a:r>
            <a:r>
              <a:rPr lang="en-US" sz="1200" dirty="0" err="1"/>
              <a:t>kontribusi</a:t>
            </a:r>
            <a:r>
              <a:rPr lang="en-US" sz="1200" dirty="0"/>
              <a:t> </a:t>
            </a:r>
            <a:r>
              <a:rPr lang="en-US" sz="1200" dirty="0" err="1"/>
              <a:t>tetap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pembagian</a:t>
            </a:r>
            <a:r>
              <a:rPr lang="en-US" sz="1200" dirty="0"/>
              <a:t> </a:t>
            </a:r>
            <a:r>
              <a:rPr lang="en-US" sz="1200" dirty="0" err="1"/>
              <a:t>keuntungan</a:t>
            </a:r>
            <a:endParaRPr lang="en-US" sz="1200" dirty="0"/>
          </a:p>
          <a:p>
            <a:pPr marL="325324" indent="-316531" algn="just">
              <a:buAutoNum type="arabicPeriod"/>
              <a:defRPr/>
            </a:pPr>
            <a:r>
              <a:rPr lang="en-US" sz="1200" dirty="0" err="1"/>
              <a:t>Sebagian</a:t>
            </a:r>
            <a:r>
              <a:rPr lang="en-US" sz="1200" dirty="0"/>
              <a:t> </a:t>
            </a:r>
            <a:r>
              <a:rPr lang="en-US" sz="1200" dirty="0" err="1"/>
              <a:t>kontribusi</a:t>
            </a:r>
            <a:r>
              <a:rPr lang="en-US" sz="1200" dirty="0"/>
              <a:t> </a:t>
            </a:r>
            <a:r>
              <a:rPr lang="en-US" sz="1200" dirty="0" err="1"/>
              <a:t>tetap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pembagian</a:t>
            </a:r>
            <a:r>
              <a:rPr lang="en-US" sz="1200" dirty="0"/>
              <a:t> </a:t>
            </a:r>
            <a:r>
              <a:rPr lang="en-US" sz="1200" dirty="0" err="1"/>
              <a:t>keuntungan</a:t>
            </a:r>
            <a:r>
              <a:rPr lang="en-US" sz="1200" dirty="0"/>
              <a:t> </a:t>
            </a:r>
            <a:r>
              <a:rPr lang="en-US" sz="1200" dirty="0" err="1"/>
              <a:t>dapat</a:t>
            </a:r>
            <a:r>
              <a:rPr lang="en-US" sz="1200" dirty="0"/>
              <a:t> </a:t>
            </a:r>
            <a:r>
              <a:rPr lang="en-US" sz="1200" dirty="0" err="1"/>
              <a:t>berupa</a:t>
            </a:r>
            <a:r>
              <a:rPr lang="en-US" sz="1200" dirty="0"/>
              <a:t> </a:t>
            </a:r>
            <a:r>
              <a:rPr lang="en-US" sz="1200" dirty="0" err="1"/>
              <a:t>bangunan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fasilitasnya</a:t>
            </a:r>
            <a:r>
              <a:rPr lang="en-US" sz="1200" dirty="0"/>
              <a:t>, </a:t>
            </a:r>
            <a:r>
              <a:rPr lang="en-US" sz="1200" dirty="0" err="1"/>
              <a:t>maksimal</a:t>
            </a:r>
            <a:r>
              <a:rPr lang="en-US" sz="1200" dirty="0"/>
              <a:t> 10% </a:t>
            </a:r>
            <a:endParaRPr lang="id-ID" sz="1200" dirty="0">
              <a:latin typeface="Century Gothic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56535AE-65A6-4AC3-A92C-802DF58BEC07}"/>
              </a:ext>
            </a:extLst>
          </p:cNvPr>
          <p:cNvSpPr/>
          <p:nvPr/>
        </p:nvSpPr>
        <p:spPr>
          <a:xfrm>
            <a:off x="-1" y="6253018"/>
            <a:ext cx="12192000" cy="60498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BENTUK PEMANFAATAN BMN</a:t>
            </a:r>
          </a:p>
        </p:txBody>
      </p:sp>
    </p:spTree>
    <p:extLst>
      <p:ext uri="{BB962C8B-B14F-4D97-AF65-F5344CB8AC3E}">
        <p14:creationId xmlns:p14="http://schemas.microsoft.com/office/powerpoint/2010/main" val="2227113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838</Words>
  <Application>Microsoft Office PowerPoint</Application>
  <PresentationFormat>Widescreen</PresentationFormat>
  <Paragraphs>133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맑은 고딕</vt:lpstr>
      <vt:lpstr>Arial</vt:lpstr>
      <vt:lpstr>Browallia New</vt:lpstr>
      <vt:lpstr>Calibri</vt:lpstr>
      <vt:lpstr>Calibri Light</vt:lpstr>
      <vt:lpstr>Century Gothic</vt:lpstr>
      <vt:lpstr>Maiandra GD</vt:lpstr>
      <vt:lpstr>Office Theme</vt:lpstr>
      <vt:lpstr>PEMANFAATAN ASET DAN SDM DALAM UPAYA MENINGKATKAN PNBP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PEMANFAATAN ASET DAN SDM DALAM UPAYA MENINGKATKAN PNBP</dc:title>
  <dc:creator>Ana Zulfa</dc:creator>
  <cp:lastModifiedBy>hp</cp:lastModifiedBy>
  <cp:revision>35</cp:revision>
  <cp:lastPrinted>2018-12-06T03:41:16Z</cp:lastPrinted>
  <dcterms:created xsi:type="dcterms:W3CDTF">2018-12-05T03:29:26Z</dcterms:created>
  <dcterms:modified xsi:type="dcterms:W3CDTF">2018-12-06T04:22:58Z</dcterms:modified>
</cp:coreProperties>
</file>