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3" r:id="rId2"/>
    <p:sldId id="274" r:id="rId3"/>
    <p:sldId id="269" r:id="rId4"/>
    <p:sldId id="265" r:id="rId5"/>
    <p:sldId id="270" r:id="rId6"/>
    <p:sldId id="271" r:id="rId7"/>
    <p:sldId id="275" r:id="rId8"/>
    <p:sldId id="259" r:id="rId9"/>
    <p:sldId id="260" r:id="rId10"/>
    <p:sldId id="261" r:id="rId11"/>
    <p:sldId id="257" r:id="rId12"/>
    <p:sldId id="258" r:id="rId13"/>
    <p:sldId id="272" r:id="rId14"/>
    <p:sldId id="273" r:id="rId15"/>
    <p:sldId id="276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43005-0C60-43B0-97C7-4B6D1A751EE8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7DC4-2DFE-4A29-B963-9C65BFC98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1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Infografik = BKF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2B36-5C23-44A5-BCA7-901F714C84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61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1E35-4950-416C-BAE2-15BE9FC0559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9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1E35-4950-416C-BAE2-15BE9FC0559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2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1E35-4950-416C-BAE2-15BE9FC055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92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1E35-4950-416C-BAE2-15BE9FC055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92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BAC1-042D-470D-B699-454D388D3C97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58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C017-317B-42D6-AA54-52A8CB89F161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20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D05E-03B4-4896-B0C7-83F77A1ED8D4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44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4C92-3FBD-4A6D-B95C-F950390F2B6B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3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6BC2-6E98-416E-BEA6-60566B915A09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54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A5-30FA-4D87-AC83-70D1350EDAEA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90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8390-BD32-486F-804E-63677FD32DC7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87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53B8-F5AB-42D1-A36A-D12C15A0EAE2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2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7EDA-AB4D-4832-B8D0-E51BB00DFC2F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23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19C-E988-414B-A946-6A99E010C496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09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0399-BFEF-4586-9B55-E3BBEB12423A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29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01EF-8772-4C3B-8797-05933E42ED02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329E-3C57-4511-8737-D4A9957C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30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SR%20BRI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SR%20BRI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377" y="857250"/>
            <a:ext cx="797243" cy="2084070"/>
          </a:xfrm>
          <a:custGeom>
            <a:avLst/>
            <a:gdLst/>
            <a:ahLst/>
            <a:cxnLst/>
            <a:rect l="l" t="t" r="r" b="b"/>
            <a:pathLst>
              <a:path w="1062989" h="2778760">
                <a:moveTo>
                  <a:pt x="1062591" y="0"/>
                </a:moveTo>
                <a:lnTo>
                  <a:pt x="681592" y="0"/>
                </a:lnTo>
                <a:lnTo>
                  <a:pt x="0" y="2687828"/>
                </a:lnTo>
                <a:lnTo>
                  <a:pt x="357251" y="2778252"/>
                </a:lnTo>
                <a:lnTo>
                  <a:pt x="1062591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409194" y="857250"/>
            <a:ext cx="776764" cy="2001679"/>
          </a:xfrm>
          <a:custGeom>
            <a:avLst/>
            <a:gdLst/>
            <a:ahLst/>
            <a:cxnLst/>
            <a:rect l="l" t="t" r="r" b="b"/>
            <a:pathLst>
              <a:path w="1035685" h="2668905">
                <a:moveTo>
                  <a:pt x="1035159" y="0"/>
                </a:moveTo>
                <a:lnTo>
                  <a:pt x="652106" y="0"/>
                </a:lnTo>
                <a:lnTo>
                  <a:pt x="0" y="2578100"/>
                </a:lnTo>
                <a:lnTo>
                  <a:pt x="348094" y="2663825"/>
                </a:lnTo>
                <a:lnTo>
                  <a:pt x="357632" y="2668524"/>
                </a:lnTo>
                <a:lnTo>
                  <a:pt x="103515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09193" y="2794634"/>
            <a:ext cx="2021205" cy="3206115"/>
          </a:xfrm>
          <a:custGeom>
            <a:avLst/>
            <a:gdLst/>
            <a:ahLst/>
            <a:cxnLst/>
            <a:rect l="l" t="t" r="r" b="b"/>
            <a:pathLst>
              <a:path w="2694940" h="4274820">
                <a:moveTo>
                  <a:pt x="0" y="0"/>
                </a:moveTo>
                <a:lnTo>
                  <a:pt x="2575306" y="4274820"/>
                </a:lnTo>
                <a:lnTo>
                  <a:pt x="2694432" y="427482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853916" y="2876930"/>
            <a:ext cx="2498884" cy="3124200"/>
          </a:xfrm>
          <a:custGeom>
            <a:avLst/>
            <a:gdLst/>
            <a:ahLst/>
            <a:cxnLst/>
            <a:rect l="l" t="t" r="r" b="b"/>
            <a:pathLst>
              <a:path w="3331845" h="4165600">
                <a:moveTo>
                  <a:pt x="0" y="0"/>
                </a:moveTo>
                <a:lnTo>
                  <a:pt x="3207639" y="4165091"/>
                </a:lnTo>
                <a:lnTo>
                  <a:pt x="3331464" y="4165091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738377" y="2873502"/>
            <a:ext cx="3432810" cy="3127534"/>
          </a:xfrm>
          <a:custGeom>
            <a:avLst/>
            <a:gdLst/>
            <a:ahLst/>
            <a:cxnLst/>
            <a:rect l="l" t="t" r="r" b="b"/>
            <a:pathLst>
              <a:path w="4577080" h="4170045">
                <a:moveTo>
                  <a:pt x="0" y="0"/>
                </a:moveTo>
                <a:lnTo>
                  <a:pt x="4762" y="4699"/>
                </a:lnTo>
                <a:lnTo>
                  <a:pt x="3336798" y="4169664"/>
                </a:lnTo>
                <a:lnTo>
                  <a:pt x="4576572" y="4169664"/>
                </a:lnTo>
                <a:lnTo>
                  <a:pt x="357123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09194" y="2791205"/>
            <a:ext cx="2688431" cy="3209925"/>
          </a:xfrm>
          <a:custGeom>
            <a:avLst/>
            <a:gdLst/>
            <a:ahLst/>
            <a:cxnLst/>
            <a:rect l="l" t="t" r="r" b="b"/>
            <a:pathLst>
              <a:path w="3584575" h="4279900">
                <a:moveTo>
                  <a:pt x="0" y="0"/>
                </a:moveTo>
                <a:lnTo>
                  <a:pt x="0" y="4699"/>
                </a:lnTo>
                <a:lnTo>
                  <a:pt x="2693924" y="4279391"/>
                </a:lnTo>
                <a:lnTo>
                  <a:pt x="3584448" y="4279391"/>
                </a:lnTo>
                <a:lnTo>
                  <a:pt x="419087" y="176149"/>
                </a:lnTo>
                <a:lnTo>
                  <a:pt x="361937" y="95250"/>
                </a:lnTo>
                <a:lnTo>
                  <a:pt x="357174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030604" y="2502978"/>
            <a:ext cx="6817996" cy="11437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8209" marR="3810" indent="0" algn="ctr">
              <a:spcBef>
                <a:spcPts val="79"/>
              </a:spcBef>
              <a:buNone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KEBIJAKAN</a:t>
            </a:r>
            <a:r>
              <a:rPr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ID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08209" marR="3810" indent="0" algn="ctr">
              <a:spcBef>
                <a:spcPts val="79"/>
              </a:spcBef>
              <a:buNone/>
            </a:pPr>
            <a:r>
              <a:rPr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PERENCANAAN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 PENGEMBANGAN</a:t>
            </a:r>
            <a:r>
              <a:rPr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ID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08209" marR="3810" indent="0" algn="ctr">
              <a:spcBef>
                <a:spcPts val="79"/>
              </a:spcBef>
              <a:buNone/>
            </a:pPr>
            <a:r>
              <a:rPr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SARPRAS PTN</a:t>
            </a:r>
            <a:r>
              <a:rPr lang="en-ID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LLDIKTI, DAN LEMBAGA IPTEK</a:t>
            </a:r>
            <a:endParaRPr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50672" y="857250"/>
            <a:ext cx="9906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object 8"/>
          <p:cNvSpPr txBox="1">
            <a:spLocks/>
          </p:cNvSpPr>
          <p:nvPr/>
        </p:nvSpPr>
        <p:spPr>
          <a:xfrm>
            <a:off x="1030604" y="4204288"/>
            <a:ext cx="6817996" cy="5153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209" marR="3810" indent="0" algn="ctr">
              <a:spcBef>
                <a:spcPts val="79"/>
              </a:spcBef>
              <a:buFont typeface="Arial" pitchFamily="34" charset="0"/>
              <a:buNone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Mohammad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Sofwan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Effendi, M.Ed.</a:t>
            </a:r>
          </a:p>
          <a:p>
            <a:pPr marL="908209" marR="3810" indent="0" algn="ctr">
              <a:spcBef>
                <a:spcPts val="79"/>
              </a:spcBef>
              <a:buFont typeface="Arial" pitchFamily="34" charset="0"/>
              <a:buNone/>
            </a:pPr>
            <a:r>
              <a:rPr lang="en-ID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Direktur</a:t>
            </a:r>
            <a:r>
              <a:rPr lang="en-ID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Sarana</a:t>
            </a:r>
            <a:r>
              <a:rPr lang="en-ID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ID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Prasarana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0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61733"/>
            <a:ext cx="9144000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Bahnschrift" panose="020B05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MEKANISME PENDANAAN SARPRAS PTN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28750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rgbClr val="0070C0"/>
                </a:solidFill>
              </a:rPr>
              <a:t>Surat</a:t>
            </a:r>
            <a:r>
              <a:rPr lang="en-US" sz="1350" b="1" dirty="0">
                <a:solidFill>
                  <a:srgbClr val="0070C0"/>
                </a:solidFill>
              </a:rPr>
              <a:t> </a:t>
            </a:r>
            <a:r>
              <a:rPr lang="en-US" sz="1350" b="1" dirty="0" err="1">
                <a:solidFill>
                  <a:srgbClr val="0070C0"/>
                </a:solidFill>
              </a:rPr>
              <a:t>Edaran</a:t>
            </a:r>
            <a:r>
              <a:rPr lang="en-US" sz="1350" b="1" dirty="0">
                <a:solidFill>
                  <a:srgbClr val="0070C0"/>
                </a:solidFill>
              </a:rPr>
              <a:t> </a:t>
            </a:r>
            <a:r>
              <a:rPr lang="en-US" sz="1350" b="1" dirty="0" err="1">
                <a:solidFill>
                  <a:srgbClr val="0070C0"/>
                </a:solidFill>
              </a:rPr>
              <a:t>Dirjen</a:t>
            </a:r>
            <a:r>
              <a:rPr lang="en-US" sz="1350" b="1" dirty="0">
                <a:solidFill>
                  <a:srgbClr val="0070C0"/>
                </a:solidFill>
              </a:rPr>
              <a:t> SDID No. 2159.1/2018, </a:t>
            </a:r>
            <a:r>
              <a:rPr lang="en-US" sz="1350" b="1" dirty="0" err="1">
                <a:solidFill>
                  <a:srgbClr val="0070C0"/>
                </a:solidFill>
              </a:rPr>
              <a:t>tanggal</a:t>
            </a:r>
            <a:r>
              <a:rPr lang="en-US" sz="1350" b="1" dirty="0">
                <a:solidFill>
                  <a:srgbClr val="0070C0"/>
                </a:solidFill>
              </a:rPr>
              <a:t> 26 </a:t>
            </a:r>
            <a:r>
              <a:rPr lang="en-US" sz="1350" b="1" dirty="0" err="1">
                <a:solidFill>
                  <a:srgbClr val="0070C0"/>
                </a:solidFill>
              </a:rPr>
              <a:t>Juni</a:t>
            </a:r>
            <a:r>
              <a:rPr lang="en-US" sz="1350" b="1" dirty="0">
                <a:solidFill>
                  <a:srgbClr val="0070C0"/>
                </a:solidFill>
              </a:rPr>
              <a:t> 2018)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3159001"/>
              </p:ext>
            </p:extLst>
          </p:nvPr>
        </p:nvGraphicFramePr>
        <p:xfrm>
          <a:off x="457200" y="1965961"/>
          <a:ext cx="8229600" cy="39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60180897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4269429179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JENIS PENDANAAN</a:t>
                      </a:r>
                      <a:endParaRPr lang="en-US" sz="2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KRITERIA USULAN</a:t>
                      </a:r>
                      <a:endParaRPr lang="en-US" sz="2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370485437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ANGGARAN</a:t>
                      </a:r>
                      <a:r>
                        <a:rPr lang="en-US" sz="1800" baseline="0" dirty="0" smtClean="0"/>
                        <a:t> PENDAPATAN BELANJA NEGARA (APBN)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prinsipnya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semua</a:t>
                      </a:r>
                      <a:r>
                        <a:rPr lang="en-US" sz="1400" baseline="0" dirty="0" smtClean="0"/>
                        <a:t> PTN </a:t>
                      </a:r>
                      <a:r>
                        <a:rPr lang="en-US" sz="1400" baseline="0" dirty="0" err="1" smtClean="0"/>
                        <a:t>dapat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mengusulkan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namun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diprioritaskan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bagi</a:t>
                      </a:r>
                      <a:r>
                        <a:rPr lang="en-US" sz="1400" baseline="0" dirty="0" smtClean="0"/>
                        <a:t> PTN </a:t>
                      </a:r>
                      <a:r>
                        <a:rPr lang="en-US" sz="1400" baseline="0" dirty="0" err="1" smtClean="0"/>
                        <a:t>atau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jenis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bangunan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diatur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dalam</a:t>
                      </a:r>
                      <a:r>
                        <a:rPr lang="en-US" sz="1400" baseline="0" dirty="0" smtClean="0"/>
                        <a:t> SE </a:t>
                      </a:r>
                      <a:r>
                        <a:rPr lang="en-US" sz="1400" baseline="0" dirty="0" err="1" smtClean="0"/>
                        <a:t>Menteri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895806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PINJAMAN LUAR NEGERI (PLN)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kekhususan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keunikan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unggulan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(Center of Excellent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negeri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27659428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SURAT BERHARGA SUKUK NEGARA (SBSN)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Yang </a:t>
                      </a:r>
                      <a:r>
                        <a:rPr lang="en-US" sz="1400" dirty="0" err="1" smtClean="0"/>
                        <a:t>diusulkan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berupa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bangunan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beserta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sarana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pendukungnya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selesai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dalam</a:t>
                      </a:r>
                      <a:r>
                        <a:rPr lang="en-US" sz="1400" baseline="0" dirty="0" smtClean="0"/>
                        <a:t> 1 </a:t>
                      </a:r>
                      <a:r>
                        <a:rPr lang="en-US" sz="1400" baseline="0" dirty="0" err="1" smtClean="0"/>
                        <a:t>tahun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anggaran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dapat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langsung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difungsionalkan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554927723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KERJA SAMA PEMERINTAH DAN BADAN USAHA (KPBU)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Sarana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diusulkan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diutamakan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berpotensi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menghasilkan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Pajak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(PNBP)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Tinggi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karena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diharapkan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kemampuan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mandiri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pembayaran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ketersediaan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071655195"/>
                  </a:ext>
                </a:extLst>
              </a:tr>
            </a:tbl>
          </a:graphicData>
        </a:graphic>
      </p:graphicFrame>
      <p:sp>
        <p:nvSpPr>
          <p:cNvPr id="6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9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08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KEBIJAKAN PENDANAAN SARANA DAN PRASARANA</a:t>
            </a:r>
            <a:endParaRPr 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26676" y="1676400"/>
            <a:ext cx="1845074" cy="83001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62047" tIns="162047" rIns="162047" bIns="162047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500" dirty="0" smtClean="0">
                <a:solidFill>
                  <a:schemeClr val="tx1"/>
                </a:solidFill>
              </a:rPr>
              <a:t>APBN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445C3839-BE5D-45C9-9CEC-2AD7B65D2D47}"/>
              </a:ext>
            </a:extLst>
          </p:cNvPr>
          <p:cNvSpPr/>
          <p:nvPr/>
        </p:nvSpPr>
        <p:spPr>
          <a:xfrm>
            <a:off x="747945" y="3625032"/>
            <a:ext cx="1807531" cy="83001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62047" tIns="162047" rIns="162047" bIns="162047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500" dirty="0" smtClean="0">
                <a:solidFill>
                  <a:schemeClr val="tx1"/>
                </a:solidFill>
              </a:rPr>
              <a:t>SBSN</a:t>
            </a:r>
            <a:r>
              <a:rPr lang="en-US" sz="2500" dirty="0" smtClean="0">
                <a:solidFill>
                  <a:schemeClr val="tx1"/>
                </a:solidFill>
              </a:rPr>
              <a:t> *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A4222D7E-9BB3-4A73-B6B4-D80076D02113}"/>
              </a:ext>
            </a:extLst>
          </p:cNvPr>
          <p:cNvSpPr/>
          <p:nvPr/>
        </p:nvSpPr>
        <p:spPr>
          <a:xfrm>
            <a:off x="735366" y="5181600"/>
            <a:ext cx="1820111" cy="83001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62047" tIns="162047" rIns="162047" bIns="162047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500" dirty="0">
                <a:solidFill>
                  <a:schemeClr val="tx1"/>
                </a:solidFill>
              </a:rPr>
              <a:t>KPBU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C58EB62F-C7FF-4FA7-8AE0-FD30B8C7E353}"/>
              </a:ext>
            </a:extLst>
          </p:cNvPr>
          <p:cNvSpPr/>
          <p:nvPr/>
        </p:nvSpPr>
        <p:spPr>
          <a:xfrm>
            <a:off x="726677" y="2642620"/>
            <a:ext cx="1828800" cy="83001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62047" tIns="162047" rIns="162047" bIns="162047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LOAN</a:t>
            </a:r>
            <a:endParaRPr lang="en-US" sz="2000" kern="1200" dirty="0" smtClean="0">
              <a:solidFill>
                <a:schemeClr val="tx1"/>
              </a:solidFill>
            </a:endParaRPr>
          </a:p>
        </p:txBody>
      </p:sp>
      <p:sp>
        <p:nvSpPr>
          <p:cNvPr id="13" name="Rectangle: Diagonal Corners Rounded 19">
            <a:extLst>
              <a:ext uri="{FF2B5EF4-FFF2-40B4-BE49-F238E27FC236}">
                <a16:creationId xmlns:a16="http://schemas.microsoft.com/office/drawing/2014/main" xmlns="" id="{319613B4-BB84-41E4-81C5-B0A20C43FED4}"/>
              </a:ext>
            </a:extLst>
          </p:cNvPr>
          <p:cNvSpPr/>
          <p:nvPr/>
        </p:nvSpPr>
        <p:spPr>
          <a:xfrm>
            <a:off x="6367696" y="1752600"/>
            <a:ext cx="2013678" cy="1143000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Penyelesaian</a:t>
            </a:r>
            <a:r>
              <a:rPr lang="en-US" sz="1400" b="1" dirty="0">
                <a:solidFill>
                  <a:schemeClr val="tx1"/>
                </a:solidFill>
              </a:rPr>
              <a:t> Gedung/</a:t>
            </a:r>
            <a:r>
              <a:rPr lang="en-US" sz="1400" b="1" dirty="0" err="1">
                <a:solidFill>
                  <a:schemeClr val="tx1"/>
                </a:solidFill>
              </a:rPr>
              <a:t>Bangunan</a:t>
            </a:r>
            <a:r>
              <a:rPr lang="en-US" sz="1400" b="1" dirty="0">
                <a:solidFill>
                  <a:schemeClr val="tx1"/>
                </a:solidFill>
              </a:rPr>
              <a:t> Status </a:t>
            </a:r>
            <a:r>
              <a:rPr lang="en-US" sz="1400" b="1" dirty="0" err="1">
                <a:solidFill>
                  <a:schemeClr val="tx1"/>
                </a:solidFill>
              </a:rPr>
              <a:t>Konstruksi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Pengerjaan</a:t>
            </a:r>
            <a:r>
              <a:rPr lang="en-US" sz="1400" b="1" dirty="0" smtClean="0">
                <a:solidFill>
                  <a:schemeClr val="tx1"/>
                </a:solidFill>
              </a:rPr>
              <a:t> (KDP)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20">
            <a:extLst>
              <a:ext uri="{FF2B5EF4-FFF2-40B4-BE49-F238E27FC236}">
                <a16:creationId xmlns:a16="http://schemas.microsoft.com/office/drawing/2014/main" xmlns="" id="{B15ED621-C940-4AD6-86DE-A2612AC644B8}"/>
              </a:ext>
            </a:extLst>
          </p:cNvPr>
          <p:cNvSpPr/>
          <p:nvPr/>
        </p:nvSpPr>
        <p:spPr>
          <a:xfrm>
            <a:off x="6367696" y="3164442"/>
            <a:ext cx="2013680" cy="950358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Pembangunan Gedung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Rangka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Produktivitas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Pembelajaran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: Diagonal Corners Rounded 21">
            <a:extLst>
              <a:ext uri="{FF2B5EF4-FFF2-40B4-BE49-F238E27FC236}">
                <a16:creationId xmlns:a16="http://schemas.microsoft.com/office/drawing/2014/main" xmlns="" id="{30D23B54-2CD2-45DE-B72D-0B107D30A713}"/>
              </a:ext>
            </a:extLst>
          </p:cNvPr>
          <p:cNvSpPr/>
          <p:nvPr/>
        </p:nvSpPr>
        <p:spPr>
          <a:xfrm>
            <a:off x="6367696" y="4324779"/>
            <a:ext cx="2013679" cy="856821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Pembangunan Gedung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Rangka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Prioritas</a:t>
            </a:r>
            <a:r>
              <a:rPr lang="en-US" sz="1400" b="1" dirty="0">
                <a:solidFill>
                  <a:schemeClr val="tx1"/>
                </a:solidFill>
              </a:rPr>
              <a:t> Nasional</a:t>
            </a:r>
          </a:p>
        </p:txBody>
      </p:sp>
      <p:sp>
        <p:nvSpPr>
          <p:cNvPr id="16" name="Rectangle: Diagonal Corners Rounded 22">
            <a:extLst>
              <a:ext uri="{FF2B5EF4-FFF2-40B4-BE49-F238E27FC236}">
                <a16:creationId xmlns:a16="http://schemas.microsoft.com/office/drawing/2014/main" xmlns="" id="{9DDB3AAA-C769-4397-AF65-4737A2EAE526}"/>
              </a:ext>
            </a:extLst>
          </p:cNvPr>
          <p:cNvSpPr/>
          <p:nvPr/>
        </p:nvSpPr>
        <p:spPr>
          <a:xfrm>
            <a:off x="6367696" y="5426105"/>
            <a:ext cx="2057400" cy="746095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Pembangunan </a:t>
            </a:r>
            <a:r>
              <a:rPr lang="en-US" sz="1400" b="1" dirty="0" err="1" smtClean="0">
                <a:solidFill>
                  <a:schemeClr val="tx1"/>
                </a:solidFill>
              </a:rPr>
              <a:t>Gedung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Baru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dalam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Rangka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Peningkatan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Sarpras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96491"/>
            <a:ext cx="223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0070C0"/>
                </a:solidFill>
              </a:rPr>
              <a:t>* Pembangunan </a:t>
            </a:r>
            <a:r>
              <a:rPr lang="en-US" sz="800" i="1" dirty="0" err="1">
                <a:solidFill>
                  <a:srgbClr val="0070C0"/>
                </a:solidFill>
              </a:rPr>
              <a:t>g</a:t>
            </a:r>
            <a:r>
              <a:rPr lang="en-US" sz="800" i="1" dirty="0" err="1" smtClean="0">
                <a:solidFill>
                  <a:srgbClr val="0070C0"/>
                </a:solidFill>
              </a:rPr>
              <a:t>edung</a:t>
            </a:r>
            <a:r>
              <a:rPr lang="en-US" sz="800" i="1" dirty="0" smtClean="0">
                <a:solidFill>
                  <a:srgbClr val="0070C0"/>
                </a:solidFill>
              </a:rPr>
              <a:t> yang </a:t>
            </a:r>
            <a:r>
              <a:rPr lang="en-US" sz="800" i="1" dirty="0" err="1" smtClean="0">
                <a:solidFill>
                  <a:srgbClr val="0070C0"/>
                </a:solidFill>
              </a:rPr>
              <a:t>sudah</a:t>
            </a:r>
            <a:r>
              <a:rPr lang="en-US" sz="800" i="1" dirty="0" smtClean="0">
                <a:solidFill>
                  <a:srgbClr val="0070C0"/>
                </a:solidFill>
              </a:rPr>
              <a:t> </a:t>
            </a:r>
            <a:r>
              <a:rPr lang="en-US" sz="800" i="1" dirty="0" err="1" smtClean="0">
                <a:solidFill>
                  <a:srgbClr val="0070C0"/>
                </a:solidFill>
              </a:rPr>
              <a:t>memiliki</a:t>
            </a:r>
            <a:r>
              <a:rPr lang="en-US" sz="800" i="1" dirty="0" smtClean="0">
                <a:solidFill>
                  <a:srgbClr val="0070C0"/>
                </a:solidFill>
              </a:rPr>
              <a:t> </a:t>
            </a:r>
            <a:r>
              <a:rPr lang="en-US" sz="800" i="1" dirty="0" err="1" smtClean="0">
                <a:solidFill>
                  <a:srgbClr val="0070C0"/>
                </a:solidFill>
              </a:rPr>
              <a:t>Analisi</a:t>
            </a:r>
            <a:r>
              <a:rPr lang="en-US" sz="800" i="1" dirty="0" smtClean="0">
                <a:solidFill>
                  <a:srgbClr val="0070C0"/>
                </a:solidFill>
              </a:rPr>
              <a:t> </a:t>
            </a:r>
            <a:r>
              <a:rPr lang="en-US" sz="800" i="1" dirty="0" err="1" smtClean="0">
                <a:solidFill>
                  <a:srgbClr val="0070C0"/>
                </a:solidFill>
              </a:rPr>
              <a:t>Mengenai</a:t>
            </a:r>
            <a:r>
              <a:rPr lang="en-US" sz="800" i="1" dirty="0" smtClean="0">
                <a:solidFill>
                  <a:srgbClr val="0070C0"/>
                </a:solidFill>
              </a:rPr>
              <a:t> </a:t>
            </a:r>
            <a:r>
              <a:rPr lang="en-US" sz="800" i="1" dirty="0" err="1" smtClean="0">
                <a:solidFill>
                  <a:srgbClr val="0070C0"/>
                </a:solidFill>
              </a:rPr>
              <a:t>dampak</a:t>
            </a:r>
            <a:r>
              <a:rPr lang="en-US" sz="800" i="1" dirty="0" smtClean="0">
                <a:solidFill>
                  <a:srgbClr val="0070C0"/>
                </a:solidFill>
              </a:rPr>
              <a:t> </a:t>
            </a:r>
            <a:r>
              <a:rPr lang="en-US" sz="800" i="1" dirty="0" err="1" smtClean="0">
                <a:solidFill>
                  <a:srgbClr val="0070C0"/>
                </a:solidFill>
              </a:rPr>
              <a:t>lingkungan</a:t>
            </a:r>
            <a:r>
              <a:rPr lang="en-US" sz="800" i="1" dirty="0" smtClean="0">
                <a:solidFill>
                  <a:srgbClr val="0070C0"/>
                </a:solidFill>
              </a:rPr>
              <a:t> (AMDAL) </a:t>
            </a:r>
          </a:p>
          <a:p>
            <a:r>
              <a:rPr lang="en-US" sz="800" i="1" dirty="0" err="1" smtClean="0">
                <a:solidFill>
                  <a:srgbClr val="0070C0"/>
                </a:solidFill>
              </a:rPr>
              <a:t>dan</a:t>
            </a:r>
            <a:r>
              <a:rPr lang="en-US" sz="800" i="1" dirty="0" smtClean="0">
                <a:solidFill>
                  <a:srgbClr val="0070C0"/>
                </a:solidFill>
              </a:rPr>
              <a:t> Detail Engineering Design (DED)</a:t>
            </a:r>
          </a:p>
        </p:txBody>
      </p:sp>
      <p:sp>
        <p:nvSpPr>
          <p:cNvPr id="3" name="Rectangle 2">
            <a:hlinkClick r:id="rId3" action="ppaction://hlinkfile"/>
          </p:cNvPr>
          <p:cNvSpPr/>
          <p:nvPr/>
        </p:nvSpPr>
        <p:spPr>
          <a:xfrm>
            <a:off x="1615973" y="6399337"/>
            <a:ext cx="705971" cy="33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3624496" y="2590800"/>
            <a:ext cx="1447800" cy="12192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PTN SATKER DAN BLU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4496" y="4953000"/>
            <a:ext cx="1447800" cy="1219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PTN-BH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2633896" y="2099180"/>
            <a:ext cx="914400" cy="2050065"/>
          </a:xfrm>
          <a:prstGeom prst="rightBrace">
            <a:avLst>
              <a:gd name="adj1" fmla="val 8333"/>
              <a:gd name="adj2" fmla="val 50435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10096" y="5596606"/>
            <a:ext cx="914400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7946" y="990600"/>
            <a:ext cx="18097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SUMBER DANA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974324"/>
            <a:ext cx="1828800" cy="3693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PRIORITAS PTN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05746" y="990600"/>
            <a:ext cx="24955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PRIORITAS BANGUNAN</a:t>
            </a:r>
            <a:endParaRPr lang="en-US" dirty="0"/>
          </a:p>
        </p:txBody>
      </p:sp>
      <p:sp>
        <p:nvSpPr>
          <p:cNvPr id="29" name="Dodecagon 28"/>
          <p:cNvSpPr/>
          <p:nvPr/>
        </p:nvSpPr>
        <p:spPr>
          <a:xfrm>
            <a:off x="747946" y="1958268"/>
            <a:ext cx="318854" cy="228600"/>
          </a:xfrm>
          <a:prstGeom prst="dodec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odecagon 29"/>
          <p:cNvSpPr/>
          <p:nvPr/>
        </p:nvSpPr>
        <p:spPr>
          <a:xfrm>
            <a:off x="747946" y="2936288"/>
            <a:ext cx="318854" cy="228600"/>
          </a:xfrm>
          <a:prstGeom prst="dodec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Dodecagon 30"/>
          <p:cNvSpPr/>
          <p:nvPr/>
        </p:nvSpPr>
        <p:spPr>
          <a:xfrm>
            <a:off x="735366" y="3903956"/>
            <a:ext cx="318854" cy="228600"/>
          </a:xfrm>
          <a:prstGeom prst="dodec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Dodecagon 31"/>
          <p:cNvSpPr/>
          <p:nvPr/>
        </p:nvSpPr>
        <p:spPr>
          <a:xfrm>
            <a:off x="744244" y="5486400"/>
            <a:ext cx="318854" cy="228600"/>
          </a:xfrm>
          <a:prstGeom prst="do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Dodecagon 33"/>
          <p:cNvSpPr/>
          <p:nvPr/>
        </p:nvSpPr>
        <p:spPr>
          <a:xfrm>
            <a:off x="6081946" y="2277812"/>
            <a:ext cx="318854" cy="228600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Dodecagon 34"/>
          <p:cNvSpPr/>
          <p:nvPr/>
        </p:nvSpPr>
        <p:spPr>
          <a:xfrm>
            <a:off x="6059741" y="3581400"/>
            <a:ext cx="318854" cy="228600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Dodecagon 35"/>
          <p:cNvSpPr/>
          <p:nvPr/>
        </p:nvSpPr>
        <p:spPr>
          <a:xfrm>
            <a:off x="6081946" y="4724400"/>
            <a:ext cx="318854" cy="228600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odecagon 36"/>
          <p:cNvSpPr/>
          <p:nvPr/>
        </p:nvSpPr>
        <p:spPr>
          <a:xfrm>
            <a:off x="6081946" y="5715000"/>
            <a:ext cx="318854" cy="228600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Left Bracket 45"/>
          <p:cNvSpPr/>
          <p:nvPr/>
        </p:nvSpPr>
        <p:spPr>
          <a:xfrm>
            <a:off x="6050280" y="1772944"/>
            <a:ext cx="274319" cy="4419600"/>
          </a:xfrm>
          <a:prstGeom prst="leftBracke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riped Right Arrow 47"/>
          <p:cNvSpPr/>
          <p:nvPr/>
        </p:nvSpPr>
        <p:spPr>
          <a:xfrm>
            <a:off x="5162550" y="3050588"/>
            <a:ext cx="781050" cy="37841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riped Right Arrow 48"/>
          <p:cNvSpPr/>
          <p:nvPr/>
        </p:nvSpPr>
        <p:spPr>
          <a:xfrm>
            <a:off x="5181600" y="5412788"/>
            <a:ext cx="781050" cy="37841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1359932"/>
            <a:ext cx="1828800" cy="48884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26677" y="1359932"/>
            <a:ext cx="1828800" cy="48884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05746" y="1365766"/>
            <a:ext cx="2495550" cy="48884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2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08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KEBIJAKAN PENDANAAN SARANA DAN PRASARANA</a:t>
            </a:r>
            <a:endParaRPr 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8420" y="1676400"/>
            <a:ext cx="1833329" cy="83001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62047" tIns="162047" rIns="162047" bIns="162047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500" dirty="0" smtClean="0">
                <a:solidFill>
                  <a:schemeClr val="tx1"/>
                </a:solidFill>
              </a:rPr>
              <a:t>APBN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A4222D7E-9BB3-4A73-B6B4-D80076D02113}"/>
              </a:ext>
            </a:extLst>
          </p:cNvPr>
          <p:cNvSpPr/>
          <p:nvPr/>
        </p:nvSpPr>
        <p:spPr>
          <a:xfrm>
            <a:off x="738420" y="5181600"/>
            <a:ext cx="1828801" cy="83001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62047" tIns="162047" rIns="162047" bIns="162047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500" dirty="0">
                <a:solidFill>
                  <a:schemeClr val="tx1"/>
                </a:solidFill>
              </a:rPr>
              <a:t>KPBU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C58EB62F-C7FF-4FA7-8AE0-FD30B8C7E353}"/>
              </a:ext>
            </a:extLst>
          </p:cNvPr>
          <p:cNvSpPr/>
          <p:nvPr/>
        </p:nvSpPr>
        <p:spPr>
          <a:xfrm>
            <a:off x="744244" y="3741988"/>
            <a:ext cx="1827506" cy="83001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62047" tIns="162047" rIns="162047" bIns="162047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LOAN</a:t>
            </a:r>
            <a:endParaRPr lang="en-US" sz="2500" kern="1200" dirty="0">
              <a:solidFill>
                <a:schemeClr val="tx1"/>
              </a:solidFill>
            </a:endParaRPr>
          </a:p>
        </p:txBody>
      </p:sp>
      <p:sp>
        <p:nvSpPr>
          <p:cNvPr id="13" name="Rectangle: Diagonal Corners Rounded 19">
            <a:extLst>
              <a:ext uri="{FF2B5EF4-FFF2-40B4-BE49-F238E27FC236}">
                <a16:creationId xmlns:a16="http://schemas.microsoft.com/office/drawing/2014/main" xmlns="" id="{319613B4-BB84-41E4-81C5-B0A20C43FED4}"/>
              </a:ext>
            </a:extLst>
          </p:cNvPr>
          <p:cNvSpPr/>
          <p:nvPr/>
        </p:nvSpPr>
        <p:spPr>
          <a:xfrm>
            <a:off x="6367696" y="1752600"/>
            <a:ext cx="2013678" cy="1143000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Penyelesaian</a:t>
            </a:r>
            <a:r>
              <a:rPr lang="en-US" sz="1400" b="1" dirty="0">
                <a:solidFill>
                  <a:schemeClr val="tx1"/>
                </a:solidFill>
              </a:rPr>
              <a:t> Gedung/</a:t>
            </a:r>
            <a:r>
              <a:rPr lang="en-US" sz="1400" b="1" dirty="0" err="1">
                <a:solidFill>
                  <a:schemeClr val="tx1"/>
                </a:solidFill>
              </a:rPr>
              <a:t>Bangunan</a:t>
            </a:r>
            <a:r>
              <a:rPr lang="en-US" sz="1400" b="1" dirty="0">
                <a:solidFill>
                  <a:schemeClr val="tx1"/>
                </a:solidFill>
              </a:rPr>
              <a:t> Status </a:t>
            </a:r>
            <a:r>
              <a:rPr lang="en-US" sz="1400" b="1" dirty="0" err="1">
                <a:solidFill>
                  <a:schemeClr val="tx1"/>
                </a:solidFill>
              </a:rPr>
              <a:t>Konstruksi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Pengerjaan</a:t>
            </a:r>
            <a:r>
              <a:rPr lang="en-US" sz="1400" b="1" dirty="0" smtClean="0">
                <a:solidFill>
                  <a:schemeClr val="tx1"/>
                </a:solidFill>
              </a:rPr>
              <a:t> (KDP)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20">
            <a:extLst>
              <a:ext uri="{FF2B5EF4-FFF2-40B4-BE49-F238E27FC236}">
                <a16:creationId xmlns:a16="http://schemas.microsoft.com/office/drawing/2014/main" xmlns="" id="{B15ED621-C940-4AD6-86DE-A2612AC644B8}"/>
              </a:ext>
            </a:extLst>
          </p:cNvPr>
          <p:cNvSpPr/>
          <p:nvPr/>
        </p:nvSpPr>
        <p:spPr>
          <a:xfrm>
            <a:off x="6367696" y="3164442"/>
            <a:ext cx="2013680" cy="950358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Pembangunan Gedung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Rangka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Produktivitas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Pembelajaran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: Diagonal Corners Rounded 21">
            <a:extLst>
              <a:ext uri="{FF2B5EF4-FFF2-40B4-BE49-F238E27FC236}">
                <a16:creationId xmlns:a16="http://schemas.microsoft.com/office/drawing/2014/main" xmlns="" id="{30D23B54-2CD2-45DE-B72D-0B107D30A713}"/>
              </a:ext>
            </a:extLst>
          </p:cNvPr>
          <p:cNvSpPr/>
          <p:nvPr/>
        </p:nvSpPr>
        <p:spPr>
          <a:xfrm>
            <a:off x="6367696" y="4324779"/>
            <a:ext cx="2013679" cy="856821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Pembangunan Gedung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Rangka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Prioritas</a:t>
            </a:r>
            <a:r>
              <a:rPr lang="en-US" sz="1400" b="1" dirty="0">
                <a:solidFill>
                  <a:schemeClr val="tx1"/>
                </a:solidFill>
              </a:rPr>
              <a:t> Nasional</a:t>
            </a:r>
          </a:p>
        </p:txBody>
      </p:sp>
      <p:sp>
        <p:nvSpPr>
          <p:cNvPr id="16" name="Rectangle: Diagonal Corners Rounded 22">
            <a:extLst>
              <a:ext uri="{FF2B5EF4-FFF2-40B4-BE49-F238E27FC236}">
                <a16:creationId xmlns:a16="http://schemas.microsoft.com/office/drawing/2014/main" xmlns="" id="{9DDB3AAA-C769-4397-AF65-4737A2EAE526}"/>
              </a:ext>
            </a:extLst>
          </p:cNvPr>
          <p:cNvSpPr/>
          <p:nvPr/>
        </p:nvSpPr>
        <p:spPr>
          <a:xfrm>
            <a:off x="6367696" y="5426105"/>
            <a:ext cx="2057400" cy="746095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Pembangunan </a:t>
            </a:r>
            <a:r>
              <a:rPr lang="en-US" sz="1400" b="1" dirty="0" err="1" smtClean="0">
                <a:solidFill>
                  <a:schemeClr val="tx1"/>
                </a:solidFill>
              </a:rPr>
              <a:t>Gedung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Baru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dalam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Rangka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Peningkatan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Sarpras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hlinkClick r:id="rId3" action="ppaction://hlinkfile"/>
          </p:cNvPr>
          <p:cNvSpPr/>
          <p:nvPr/>
        </p:nvSpPr>
        <p:spPr>
          <a:xfrm>
            <a:off x="1615973" y="6399337"/>
            <a:ext cx="705971" cy="33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3624496" y="2590800"/>
            <a:ext cx="1447800" cy="12192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PTN SATKER DAN BLU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4496" y="4953000"/>
            <a:ext cx="1447800" cy="1219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PTN-BH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2633896" y="2099180"/>
            <a:ext cx="914400" cy="2050065"/>
          </a:xfrm>
          <a:prstGeom prst="rightBrace">
            <a:avLst>
              <a:gd name="adj1" fmla="val 8333"/>
              <a:gd name="adj2" fmla="val 50435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33896" y="5596606"/>
            <a:ext cx="990600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7946" y="990600"/>
            <a:ext cx="18097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SUMBER DANA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990600"/>
            <a:ext cx="18097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PRIORITAS PTN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05746" y="990600"/>
            <a:ext cx="24955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PRIORITAS BANGUNAN</a:t>
            </a:r>
            <a:endParaRPr lang="en-US" dirty="0"/>
          </a:p>
        </p:txBody>
      </p:sp>
      <p:sp>
        <p:nvSpPr>
          <p:cNvPr id="29" name="Dodecagon 28"/>
          <p:cNvSpPr/>
          <p:nvPr/>
        </p:nvSpPr>
        <p:spPr>
          <a:xfrm>
            <a:off x="747946" y="1958268"/>
            <a:ext cx="318854" cy="228600"/>
          </a:xfrm>
          <a:prstGeom prst="dodec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odecagon 29"/>
          <p:cNvSpPr/>
          <p:nvPr/>
        </p:nvSpPr>
        <p:spPr>
          <a:xfrm>
            <a:off x="747946" y="4038600"/>
            <a:ext cx="318854" cy="228600"/>
          </a:xfrm>
          <a:prstGeom prst="dodec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Dodecagon 31"/>
          <p:cNvSpPr/>
          <p:nvPr/>
        </p:nvSpPr>
        <p:spPr>
          <a:xfrm>
            <a:off x="744244" y="5486400"/>
            <a:ext cx="318854" cy="228600"/>
          </a:xfrm>
          <a:prstGeom prst="do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decagon 23"/>
          <p:cNvSpPr/>
          <p:nvPr/>
        </p:nvSpPr>
        <p:spPr>
          <a:xfrm>
            <a:off x="6055869" y="2277812"/>
            <a:ext cx="318854" cy="228600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decagon 32"/>
          <p:cNvSpPr/>
          <p:nvPr/>
        </p:nvSpPr>
        <p:spPr>
          <a:xfrm>
            <a:off x="6081946" y="3581400"/>
            <a:ext cx="318854" cy="228600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Dodecagon 33"/>
          <p:cNvSpPr/>
          <p:nvPr/>
        </p:nvSpPr>
        <p:spPr>
          <a:xfrm>
            <a:off x="6081946" y="4724400"/>
            <a:ext cx="318854" cy="228600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Dodecagon 34"/>
          <p:cNvSpPr/>
          <p:nvPr/>
        </p:nvSpPr>
        <p:spPr>
          <a:xfrm>
            <a:off x="6045877" y="5715000"/>
            <a:ext cx="318854" cy="228600"/>
          </a:xfrm>
          <a:prstGeom prst="dodec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Left Bracket 35"/>
          <p:cNvSpPr/>
          <p:nvPr/>
        </p:nvSpPr>
        <p:spPr>
          <a:xfrm>
            <a:off x="6050280" y="1772944"/>
            <a:ext cx="274319" cy="4419600"/>
          </a:xfrm>
          <a:prstGeom prst="leftBracke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5162550" y="3050588"/>
            <a:ext cx="781050" cy="37841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>
            <a:off x="5181600" y="5412788"/>
            <a:ext cx="781050" cy="37841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52800" y="1359932"/>
            <a:ext cx="1828800" cy="48884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8421" y="1354182"/>
            <a:ext cx="1828800" cy="48884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05746" y="1365766"/>
            <a:ext cx="2495550" cy="48884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4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Revolusi Industri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98" y="2057400"/>
            <a:ext cx="7688288" cy="362188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991" y="1011774"/>
            <a:ext cx="660959" cy="5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Industry 4.0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61147" y="2236472"/>
            <a:ext cx="5583974" cy="35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991" y="1011774"/>
            <a:ext cx="660959" cy="5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1798" y="5651522"/>
            <a:ext cx="12971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900" dirty="0"/>
              <a:t>Source: McKinsey, 2017</a:t>
            </a:r>
          </a:p>
        </p:txBody>
      </p:sp>
      <p:sp>
        <p:nvSpPr>
          <p:cNvPr id="7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5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0" t="5135" r="16827"/>
          <a:stretch/>
        </p:blipFill>
        <p:spPr bwMode="auto">
          <a:xfrm>
            <a:off x="457200" y="13716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076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/>
          <p:cNvSpPr/>
          <p:nvPr/>
        </p:nvSpPr>
        <p:spPr>
          <a:xfrm>
            <a:off x="4082796" y="973836"/>
            <a:ext cx="1689354" cy="154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>
            <a:spLocks/>
          </p:cNvSpPr>
          <p:nvPr/>
        </p:nvSpPr>
        <p:spPr>
          <a:xfrm>
            <a:off x="800100" y="2914651"/>
            <a:ext cx="7143750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08209" marR="3810" indent="1034415">
              <a:spcBef>
                <a:spcPts val="79"/>
              </a:spcBef>
            </a:pPr>
            <a:r>
              <a:rPr lang="en-US" sz="6000" b="1" spc="-8" dirty="0"/>
              <a:t>TERIMA KASIH</a:t>
            </a:r>
            <a:endParaRPr lang="en-US" sz="6000" b="1" dirty="0"/>
          </a:p>
        </p:txBody>
      </p:sp>
      <p:sp>
        <p:nvSpPr>
          <p:cNvPr id="2" name="AutoShape 2" descr="Hasil gambar untuk call center"/>
          <p:cNvSpPr>
            <a:spLocks noChangeAspect="1" noChangeArrowheads="1"/>
          </p:cNvSpPr>
          <p:nvPr/>
        </p:nvSpPr>
        <p:spPr bwMode="auto">
          <a:xfrm>
            <a:off x="647700" y="1828800"/>
            <a:ext cx="647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all cent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19831">
            <a:off x="5911334" y="4720050"/>
            <a:ext cx="2819400" cy="9158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975" y="4572000"/>
            <a:ext cx="54070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00" dirty="0" smtClean="0">
                <a:solidFill>
                  <a:srgbClr val="0070C0"/>
                </a:solidFill>
              </a:rPr>
              <a:t>Direktorat Sarana dan Prasarana </a:t>
            </a:r>
          </a:p>
          <a:p>
            <a:r>
              <a:rPr lang="sv-SE" sz="1300" dirty="0" smtClean="0">
                <a:solidFill>
                  <a:srgbClr val="0070C0"/>
                </a:solidFill>
              </a:rPr>
              <a:t>Direktorat Jenderal Sumber Daya Iptek Dikti</a:t>
            </a:r>
          </a:p>
          <a:p>
            <a:r>
              <a:rPr lang="sv-SE" sz="1300" dirty="0" smtClean="0">
                <a:solidFill>
                  <a:srgbClr val="0070C0"/>
                </a:solidFill>
              </a:rPr>
              <a:t>Kementerian Riset, Teknologi dan Pendidikan Tinggi Republik Indonesia</a:t>
            </a:r>
          </a:p>
          <a:p>
            <a:endParaRPr lang="sv-SE" sz="1300" dirty="0" smtClean="0">
              <a:solidFill>
                <a:srgbClr val="0070C0"/>
              </a:solidFill>
            </a:endParaRPr>
          </a:p>
          <a:p>
            <a:r>
              <a:rPr lang="sv-SE" sz="1300" dirty="0" smtClean="0">
                <a:solidFill>
                  <a:srgbClr val="0070C0"/>
                </a:solidFill>
              </a:rPr>
              <a:t>Alamat: Gedung D, Jalan Jenderal Sudirman Pintu Satu, Senayan, Jakarta Pusat 10270.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2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377" y="857250"/>
            <a:ext cx="797243" cy="2084070"/>
          </a:xfrm>
          <a:custGeom>
            <a:avLst/>
            <a:gdLst/>
            <a:ahLst/>
            <a:cxnLst/>
            <a:rect l="l" t="t" r="r" b="b"/>
            <a:pathLst>
              <a:path w="1062989" h="2778760">
                <a:moveTo>
                  <a:pt x="1062591" y="0"/>
                </a:moveTo>
                <a:lnTo>
                  <a:pt x="681592" y="0"/>
                </a:lnTo>
                <a:lnTo>
                  <a:pt x="0" y="2687828"/>
                </a:lnTo>
                <a:lnTo>
                  <a:pt x="357251" y="2778252"/>
                </a:lnTo>
                <a:lnTo>
                  <a:pt x="1062591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409194" y="857250"/>
            <a:ext cx="776764" cy="2001679"/>
          </a:xfrm>
          <a:custGeom>
            <a:avLst/>
            <a:gdLst/>
            <a:ahLst/>
            <a:cxnLst/>
            <a:rect l="l" t="t" r="r" b="b"/>
            <a:pathLst>
              <a:path w="1035685" h="2668905">
                <a:moveTo>
                  <a:pt x="1035159" y="0"/>
                </a:moveTo>
                <a:lnTo>
                  <a:pt x="652106" y="0"/>
                </a:lnTo>
                <a:lnTo>
                  <a:pt x="0" y="2578100"/>
                </a:lnTo>
                <a:lnTo>
                  <a:pt x="348094" y="2663825"/>
                </a:lnTo>
                <a:lnTo>
                  <a:pt x="357632" y="2668524"/>
                </a:lnTo>
                <a:lnTo>
                  <a:pt x="103515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09193" y="2794634"/>
            <a:ext cx="2021205" cy="3206115"/>
          </a:xfrm>
          <a:custGeom>
            <a:avLst/>
            <a:gdLst/>
            <a:ahLst/>
            <a:cxnLst/>
            <a:rect l="l" t="t" r="r" b="b"/>
            <a:pathLst>
              <a:path w="2694940" h="4274820">
                <a:moveTo>
                  <a:pt x="0" y="0"/>
                </a:moveTo>
                <a:lnTo>
                  <a:pt x="2575306" y="4274820"/>
                </a:lnTo>
                <a:lnTo>
                  <a:pt x="2694432" y="427482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853916" y="2876930"/>
            <a:ext cx="2498884" cy="3124200"/>
          </a:xfrm>
          <a:custGeom>
            <a:avLst/>
            <a:gdLst/>
            <a:ahLst/>
            <a:cxnLst/>
            <a:rect l="l" t="t" r="r" b="b"/>
            <a:pathLst>
              <a:path w="3331845" h="4165600">
                <a:moveTo>
                  <a:pt x="0" y="0"/>
                </a:moveTo>
                <a:lnTo>
                  <a:pt x="3207639" y="4165091"/>
                </a:lnTo>
                <a:lnTo>
                  <a:pt x="3331464" y="4165091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738377" y="2873502"/>
            <a:ext cx="3432810" cy="3127534"/>
          </a:xfrm>
          <a:custGeom>
            <a:avLst/>
            <a:gdLst/>
            <a:ahLst/>
            <a:cxnLst/>
            <a:rect l="l" t="t" r="r" b="b"/>
            <a:pathLst>
              <a:path w="4577080" h="4170045">
                <a:moveTo>
                  <a:pt x="0" y="0"/>
                </a:moveTo>
                <a:lnTo>
                  <a:pt x="4762" y="4699"/>
                </a:lnTo>
                <a:lnTo>
                  <a:pt x="3336798" y="4169664"/>
                </a:lnTo>
                <a:lnTo>
                  <a:pt x="4576572" y="4169664"/>
                </a:lnTo>
                <a:lnTo>
                  <a:pt x="357123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09194" y="2791205"/>
            <a:ext cx="2688431" cy="3209925"/>
          </a:xfrm>
          <a:custGeom>
            <a:avLst/>
            <a:gdLst/>
            <a:ahLst/>
            <a:cxnLst/>
            <a:rect l="l" t="t" r="r" b="b"/>
            <a:pathLst>
              <a:path w="3584575" h="4279900">
                <a:moveTo>
                  <a:pt x="0" y="0"/>
                </a:moveTo>
                <a:lnTo>
                  <a:pt x="0" y="4699"/>
                </a:lnTo>
                <a:lnTo>
                  <a:pt x="2693924" y="4279391"/>
                </a:lnTo>
                <a:lnTo>
                  <a:pt x="3584448" y="4279391"/>
                </a:lnTo>
                <a:lnTo>
                  <a:pt x="419087" y="176149"/>
                </a:lnTo>
                <a:lnTo>
                  <a:pt x="361937" y="95250"/>
                </a:lnTo>
                <a:lnTo>
                  <a:pt x="357174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90600" y="2539934"/>
            <a:ext cx="6934200" cy="99498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8209" marR="3810" indent="0">
              <a:spcBef>
                <a:spcPts val="79"/>
              </a:spcBef>
              <a:buNone/>
            </a:pP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Tantangan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Solusi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Pendidikan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Tinggi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Lembaga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Iptek</a:t>
            </a:r>
            <a:endParaRPr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88321"/>
            <a:ext cx="457200" cy="441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61890" y="1870520"/>
            <a:ext cx="3067892" cy="2810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48FC7AE-B169-421A-90F7-02EA8854C374}"/>
              </a:ext>
            </a:extLst>
          </p:cNvPr>
          <p:cNvSpPr/>
          <p:nvPr/>
        </p:nvSpPr>
        <p:spPr>
          <a:xfrm>
            <a:off x="1855867" y="2016065"/>
            <a:ext cx="1188392" cy="334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d-ID" sz="788" b="1" i="1" spc="-62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Big 5 world’s economy</a:t>
            </a:r>
          </a:p>
          <a:p>
            <a:pPr>
              <a:defRPr/>
            </a:pPr>
            <a:r>
              <a:rPr lang="id-ID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Lima</a:t>
            </a:r>
            <a:r>
              <a:rPr lang="en-US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88" spc="-62" dirty="0" err="1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besar</a:t>
            </a:r>
            <a:r>
              <a:rPr lang="en-US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88" spc="-62" dirty="0" err="1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ekonomi</a:t>
            </a:r>
            <a:r>
              <a:rPr lang="en-US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88" spc="-62" dirty="0" err="1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dunia</a:t>
            </a:r>
            <a:r>
              <a:rPr lang="en-US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48FC7AE-B169-421A-90F7-02EA8854C374}"/>
              </a:ext>
            </a:extLst>
          </p:cNvPr>
          <p:cNvSpPr/>
          <p:nvPr/>
        </p:nvSpPr>
        <p:spPr>
          <a:xfrm>
            <a:off x="1785014" y="4742876"/>
            <a:ext cx="3158862" cy="4560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d-ID" sz="788" i="1" spc="-62" dirty="0">
                <a:ln w="3175">
                  <a:noFill/>
                </a:ln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 infrastructure</a:t>
            </a:r>
          </a:p>
          <a:p>
            <a:pPr>
              <a:defRPr/>
            </a:pPr>
            <a:r>
              <a:rPr lang="id-ID" sz="788" spc="-62" dirty="0">
                <a:ln w="3175">
                  <a:noFill/>
                </a:ln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sarana infrastruktur transportasi dan komunikasi yang menghubungkan seluruh wilayah Indonesia (konektifitas, aksesabilitas , produktifitas &amp; mobilitas)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48FC7AE-B169-421A-90F7-02EA8854C374}"/>
              </a:ext>
            </a:extLst>
          </p:cNvPr>
          <p:cNvSpPr/>
          <p:nvPr/>
        </p:nvSpPr>
        <p:spPr>
          <a:xfrm>
            <a:off x="1847359" y="3053300"/>
            <a:ext cx="1101068" cy="8198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d-ID" sz="788" b="1" i="1" spc="-62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Leading industrial sector</a:t>
            </a:r>
          </a:p>
          <a:p>
            <a:pPr>
              <a:defRPr/>
            </a:pPr>
            <a:r>
              <a:rPr lang="id-ID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Sekurangnya 50 perusahaan Indonesia masuk dalam Fortune 500 Companies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248FC7AE-B169-421A-90F7-02EA8854C374}"/>
              </a:ext>
            </a:extLst>
          </p:cNvPr>
          <p:cNvSpPr/>
          <p:nvPr/>
        </p:nvSpPr>
        <p:spPr>
          <a:xfrm>
            <a:off x="6715487" y="2014411"/>
            <a:ext cx="1055979" cy="1405799"/>
          </a:xfrm>
          <a:prstGeom prst="roundRect">
            <a:avLst/>
          </a:prstGeom>
          <a:ln w="28575">
            <a:solidFill>
              <a:srgbClr val="9B3B3B"/>
            </a:solidFill>
            <a:prstDash val="sysDash"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id-ID" sz="788" b="1" i="1" spc="-62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Advanced Human Resources</a:t>
            </a:r>
          </a:p>
          <a:p>
            <a:pPr>
              <a:defRPr/>
            </a:pPr>
            <a:r>
              <a:rPr lang="id-ID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SDM Indonesia masuk 30 besar dunia yang  disertai dengan pemerataan pembangunan dan berdaya saing</a:t>
            </a:r>
          </a:p>
          <a:p>
            <a:pPr>
              <a:defRPr/>
            </a:pPr>
            <a:r>
              <a:rPr lang="id-ID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(Pendidikan dan Kesehatan)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"/>
          <a:stretch/>
        </p:blipFill>
        <p:spPr>
          <a:xfrm rot="10800000">
            <a:off x="1132592" y="857250"/>
            <a:ext cx="691898" cy="514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46510" y="1985595"/>
            <a:ext cx="2931899" cy="2583258"/>
            <a:chOff x="3244284" y="862209"/>
            <a:chExt cx="6185746" cy="5450182"/>
          </a:xfrm>
        </p:grpSpPr>
        <p:grpSp>
          <p:nvGrpSpPr>
            <p:cNvPr id="39" name="Group 38"/>
            <p:cNvGrpSpPr/>
            <p:nvPr/>
          </p:nvGrpSpPr>
          <p:grpSpPr>
            <a:xfrm>
              <a:off x="3244284" y="1409285"/>
              <a:ext cx="6185746" cy="4903106"/>
              <a:chOff x="2839203" y="839747"/>
              <a:chExt cx="6461595" cy="51217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976441" y="1377961"/>
                <a:ext cx="4305953" cy="4235101"/>
                <a:chOff x="3745847" y="1175256"/>
                <a:chExt cx="4841748" cy="476208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6196846" y="1175256"/>
                  <a:ext cx="1598453" cy="220008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7280000" flipH="1" flipV="1">
                  <a:off x="4046661" y="2772092"/>
                  <a:ext cx="1598453" cy="220008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 flipV="1">
                  <a:off x="4455051" y="1175256"/>
                  <a:ext cx="1598453" cy="220008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8640000" flipV="1">
                  <a:off x="5330192" y="3737255"/>
                  <a:ext cx="1598453" cy="220008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4320000" flipV="1">
                  <a:off x="6688328" y="2772092"/>
                  <a:ext cx="1598453" cy="220008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/>
              <p:nvPr/>
            </p:nvCxnSpPr>
            <p:spPr>
              <a:xfrm flipV="1">
                <a:off x="6130789" y="1564413"/>
                <a:ext cx="0" cy="1943051"/>
              </a:xfrm>
              <a:prstGeom prst="line">
                <a:avLst/>
              </a:prstGeom>
              <a:ln w="50800" cmpd="sng">
                <a:solidFill>
                  <a:srgbClr val="C8A4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5262880" y="839747"/>
                <a:ext cx="1743959" cy="66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Big 5 world’s economy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020095" y="2448828"/>
                <a:ext cx="1280703" cy="111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Advanced Human Resources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0313" y="5300154"/>
                <a:ext cx="1787779" cy="66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id-ID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B</a:t>
                </a:r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etter </a:t>
                </a:r>
                <a:r>
                  <a:rPr lang="id-ID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I</a:t>
                </a:r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nfrastructure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272885" y="5039720"/>
                <a:ext cx="1429292" cy="890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Clean </a:t>
                </a:r>
                <a:r>
                  <a:rPr lang="id-ID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E</a:t>
                </a:r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nergy </a:t>
                </a:r>
                <a:r>
                  <a:rPr lang="id-ID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R</a:t>
                </a:r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esources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839203" y="2421372"/>
                <a:ext cx="1352933" cy="890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id-ID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L</a:t>
                </a:r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eading </a:t>
                </a:r>
                <a:r>
                  <a:rPr lang="id-ID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I</a:t>
                </a:r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ndustrial </a:t>
                </a:r>
                <a:r>
                  <a:rPr lang="id-ID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S</a:t>
                </a:r>
                <a:r>
                  <a:rPr lang="it-IT" sz="67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Bookman Old Style" panose="02050604050505020204" pitchFamily="18" charset="0"/>
                    <a:cs typeface="Segoe UI" panose="020B0502040204020203" pitchFamily="34" charset="0"/>
                  </a:rPr>
                  <a:t>ector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6130786" y="2887881"/>
                <a:ext cx="1690632" cy="549321"/>
              </a:xfrm>
              <a:prstGeom prst="line">
                <a:avLst/>
              </a:prstGeom>
              <a:ln w="50800" cmpd="sng">
                <a:solidFill>
                  <a:srgbClr val="C8A4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8640000" flipV="1">
                <a:off x="6701834" y="3240009"/>
                <a:ext cx="0" cy="1943051"/>
              </a:xfrm>
              <a:prstGeom prst="line">
                <a:avLst/>
              </a:prstGeom>
              <a:ln w="50800" cmpd="sng">
                <a:solidFill>
                  <a:srgbClr val="C8A4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2960000">
                <a:off x="5570781" y="3241874"/>
                <a:ext cx="0" cy="1943051"/>
              </a:xfrm>
              <a:prstGeom prst="line">
                <a:avLst/>
              </a:prstGeom>
              <a:ln w="50800" cmpd="sng">
                <a:solidFill>
                  <a:srgbClr val="C8A4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7280000" flipH="1" flipV="1">
                <a:off x="5218174" y="2176649"/>
                <a:ext cx="0" cy="1943051"/>
              </a:xfrm>
              <a:prstGeom prst="line">
                <a:avLst/>
              </a:prstGeom>
              <a:ln w="50800" cmpd="sng">
                <a:solidFill>
                  <a:srgbClr val="C8A4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4673501" y="2038228"/>
                <a:ext cx="2914570" cy="291457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8A44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61819" y="2126544"/>
                <a:ext cx="2737937" cy="2737937"/>
              </a:xfrm>
              <a:prstGeom prst="ellipse">
                <a:avLst/>
              </a:prstGeom>
              <a:solidFill>
                <a:srgbClr val="C8A443"/>
              </a:solidFill>
              <a:ln w="381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7" name="Title 1"/>
              <p:cNvSpPr txBox="1"/>
              <p:nvPr/>
            </p:nvSpPr>
            <p:spPr>
              <a:xfrm>
                <a:off x="4916382" y="3136983"/>
                <a:ext cx="2450895" cy="71706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125" i="1" dirty="0" err="1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Visi</a:t>
                </a:r>
                <a:r>
                  <a:rPr lang="id-ID" sz="1125" i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 Indonesia N</a:t>
                </a:r>
                <a:r>
                  <a:rPr lang="en-US" sz="1125" i="1" dirty="0" err="1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egara</a:t>
                </a:r>
                <a:r>
                  <a:rPr lang="id-ID" sz="1125" i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 M</a:t>
                </a:r>
                <a:r>
                  <a:rPr lang="en-US" sz="1125" i="1" dirty="0" err="1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aju</a:t>
                </a:r>
                <a:r>
                  <a:rPr lang="en-US" sz="1125" i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 </a:t>
                </a:r>
                <a:endParaRPr lang="id-ID" sz="1125" i="1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2250" b="1" i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2045</a:t>
                </a:r>
                <a:endParaRPr lang="en-US" sz="2025" b="1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3231" y="862209"/>
              <a:ext cx="448835" cy="44883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25938" y="5120137"/>
              <a:ext cx="594775" cy="52328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03166" y="2259237"/>
              <a:ext cx="554012" cy="55401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03166" y="5085356"/>
              <a:ext cx="594054" cy="59405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7640" y="2247489"/>
              <a:ext cx="536419" cy="53641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2017" y="4303010"/>
              <a:ext cx="240745" cy="256627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48FC7AE-B169-421A-90F7-02EA8854C374}"/>
              </a:ext>
            </a:extLst>
          </p:cNvPr>
          <p:cNvSpPr/>
          <p:nvPr/>
        </p:nvSpPr>
        <p:spPr>
          <a:xfrm>
            <a:off x="5354140" y="4564235"/>
            <a:ext cx="1301084" cy="69858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d-ID" sz="788" b="1" i="1" spc="-62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Clean Energy Resources</a:t>
            </a:r>
          </a:p>
          <a:p>
            <a:pPr>
              <a:defRPr/>
            </a:pPr>
            <a:r>
              <a:rPr lang="id-ID" sz="788" spc="-62" dirty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Pemanfaatan EBT sekurangnya 35 persen  dari total sumber penggunaan energi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71312" y="2669375"/>
            <a:ext cx="608770" cy="32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06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Bookman Old Style" panose="02050604050505020204" pitchFamily="18" charset="0"/>
                <a:cs typeface="Segoe UI" panose="020B0502040204020203" pitchFamily="34" charset="0"/>
              </a:rPr>
              <a:t>Ekonomi terbesar di dunia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792913" y="2382414"/>
            <a:ext cx="381462" cy="2212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81"/>
              </a:spcBef>
              <a:defRPr/>
            </a:pPr>
            <a:r>
              <a:rPr lang="sv-SE" b="1" i="1" dirty="0">
                <a:solidFill>
                  <a:srgbClr val="C8A4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68398" y="2661489"/>
            <a:ext cx="905602" cy="24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506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Bookman Old Style" panose="02050604050505020204" pitchFamily="18" charset="0"/>
                <a:cs typeface="Segoe UI" panose="020B0502040204020203" pitchFamily="34" charset="0"/>
              </a:rPr>
              <a:t>Pendapatan</a:t>
            </a:r>
            <a:endParaRPr lang="id-ID" sz="506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Bookman Old Style" panose="02050604050505020204" pitchFamily="18" charset="0"/>
              <a:cs typeface="Segoe UI" panose="020B0502040204020203" pitchFamily="34" charset="0"/>
            </a:endParaRPr>
          </a:p>
          <a:p>
            <a:pPr lvl="0" algn="ctr"/>
            <a:r>
              <a:rPr lang="sv-SE" sz="506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Bookman Old Style" panose="02050604050505020204" pitchFamily="18" charset="0"/>
                <a:cs typeface="Segoe UI" panose="020B0502040204020203" pitchFamily="34" charset="0"/>
              </a:rPr>
              <a:t>per kapita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81200" y="2418671"/>
            <a:ext cx="1073833" cy="284434"/>
            <a:chOff x="2312577" y="1564785"/>
            <a:chExt cx="1909036" cy="505660"/>
          </a:xfrm>
        </p:grpSpPr>
        <p:sp>
          <p:nvSpPr>
            <p:cNvPr id="62" name="Rectangle 61"/>
            <p:cNvSpPr/>
            <p:nvPr/>
          </p:nvSpPr>
          <p:spPr>
            <a:xfrm>
              <a:off x="2312577" y="1677148"/>
              <a:ext cx="642723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619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usd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485096" y="1564785"/>
              <a:ext cx="1736517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112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$29</a:t>
              </a:r>
              <a:r>
                <a:rPr lang="id-ID" sz="112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.300</a:t>
              </a:r>
              <a:endParaRPr lang="sv-SE" sz="1125" b="1" i="1" dirty="0">
                <a:solidFill>
                  <a:srgbClr val="C8A443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30888" y="3941680"/>
            <a:ext cx="813553" cy="612818"/>
            <a:chOff x="6367606" y="609266"/>
            <a:chExt cx="1446316" cy="1089454"/>
          </a:xfrm>
        </p:grpSpPr>
        <p:sp>
          <p:nvSpPr>
            <p:cNvPr id="57" name="Rectangle 56"/>
            <p:cNvSpPr/>
            <p:nvPr/>
          </p:nvSpPr>
          <p:spPr>
            <a:xfrm>
              <a:off x="6579151" y="1119417"/>
              <a:ext cx="1225667" cy="579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sv-SE" sz="50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Bookman Old Style" panose="02050604050505020204" pitchFamily="18" charset="0"/>
                  <a:cs typeface="Segoe UI" panose="020B0502040204020203" pitchFamily="34" charset="0"/>
                </a:rPr>
                <a:t>kue ekonomi berasal sektor jasa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67606" y="609266"/>
              <a:ext cx="1446316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73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57690" y="748727"/>
              <a:ext cx="539325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788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326350" y="3923148"/>
            <a:ext cx="905602" cy="34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619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Bookman Old Style" panose="02050604050505020204" pitchFamily="18" charset="0"/>
                <a:cs typeface="Segoe UI" panose="020B0502040204020203" pitchFamily="34" charset="0"/>
              </a:rPr>
              <a:t>Struktur ekonomi </a:t>
            </a:r>
            <a:r>
              <a:rPr lang="sv-SE" sz="506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Bookman Old Style" panose="02050604050505020204" pitchFamily="18" charset="0"/>
                <a:cs typeface="Segoe UI" panose="020B0502040204020203" pitchFamily="34" charset="0"/>
              </a:rPr>
              <a:t>bergeser pada sektor bernilai tambah tinggi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78815" y="3450536"/>
            <a:ext cx="847547" cy="470215"/>
            <a:chOff x="3815899" y="913676"/>
            <a:chExt cx="1506751" cy="835938"/>
          </a:xfrm>
        </p:grpSpPr>
        <p:sp>
          <p:nvSpPr>
            <p:cNvPr id="66" name="Rectangle 65"/>
            <p:cNvSpPr/>
            <p:nvPr/>
          </p:nvSpPr>
          <p:spPr>
            <a:xfrm>
              <a:off x="4044646" y="1423827"/>
              <a:ext cx="997689" cy="325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sv-SE" sz="59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Bookman Old Style" panose="02050604050505020204" pitchFamily="18" charset="0"/>
                  <a:cs typeface="Segoe UI" panose="020B0502040204020203" pitchFamily="34" charset="0"/>
                </a:rPr>
                <a:t>Penduduk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815899" y="913676"/>
              <a:ext cx="1446316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157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309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783325" y="1053136"/>
              <a:ext cx="539325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67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37872" y="3450536"/>
            <a:ext cx="905602" cy="470215"/>
            <a:chOff x="5157453" y="913676"/>
            <a:chExt cx="1609958" cy="835938"/>
          </a:xfrm>
        </p:grpSpPr>
        <p:sp>
          <p:nvSpPr>
            <p:cNvPr id="69" name="Rectangle 68"/>
            <p:cNvSpPr/>
            <p:nvPr/>
          </p:nvSpPr>
          <p:spPr>
            <a:xfrm>
              <a:off x="5157453" y="1423827"/>
              <a:ext cx="1609958" cy="325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sv-SE" sz="59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Bookman Old Style" panose="02050604050505020204" pitchFamily="18" charset="0"/>
                  <a:cs typeface="Segoe UI" panose="020B0502040204020203" pitchFamily="34" charset="0"/>
                </a:rPr>
                <a:t>Usia Produktif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14974" y="913676"/>
              <a:ext cx="1446316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157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05058" y="1053136"/>
              <a:ext cx="539325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67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78814" y="3938942"/>
            <a:ext cx="905602" cy="470215"/>
            <a:chOff x="6641626" y="898673"/>
            <a:chExt cx="1609958" cy="835938"/>
          </a:xfrm>
        </p:grpSpPr>
        <p:sp>
          <p:nvSpPr>
            <p:cNvPr id="72" name="Rectangle 71"/>
            <p:cNvSpPr/>
            <p:nvPr/>
          </p:nvSpPr>
          <p:spPr>
            <a:xfrm>
              <a:off x="6641626" y="1408824"/>
              <a:ext cx="1609958" cy="325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sv-SE" sz="59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Bookman Old Style" panose="02050604050505020204" pitchFamily="18" charset="0"/>
                  <a:cs typeface="Segoe UI" panose="020B0502040204020203" pitchFamily="34" charset="0"/>
                </a:rPr>
                <a:t>Tinggal di Kota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99147" y="898673"/>
              <a:ext cx="1446316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157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489231" y="1038133"/>
              <a:ext cx="539325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67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61849" y="3942585"/>
            <a:ext cx="905602" cy="470215"/>
            <a:chOff x="8097273" y="898673"/>
            <a:chExt cx="1609958" cy="835938"/>
          </a:xfrm>
        </p:grpSpPr>
        <p:sp>
          <p:nvSpPr>
            <p:cNvPr id="75" name="Rectangle 74"/>
            <p:cNvSpPr/>
            <p:nvPr/>
          </p:nvSpPr>
          <p:spPr>
            <a:xfrm>
              <a:off x="8097273" y="1408824"/>
              <a:ext cx="1609958" cy="325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sv-SE" sz="59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Bookman Old Style" panose="02050604050505020204" pitchFamily="18" charset="0"/>
                  <a:cs typeface="Segoe UI" panose="020B0502040204020203" pitchFamily="34" charset="0"/>
                </a:rPr>
                <a:t>Kelas Menengah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130729" y="898673"/>
              <a:ext cx="1446316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157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80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920813" y="1038133"/>
              <a:ext cx="539325" cy="39329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81"/>
                </a:spcBef>
                <a:defRPr/>
              </a:pPr>
              <a:r>
                <a:rPr lang="sv-SE" sz="675" b="1" i="1" dirty="0">
                  <a:solidFill>
                    <a:srgbClr val="C8A44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5368933" y="2575366"/>
            <a:ext cx="825260" cy="825260"/>
          </a:xfrm>
          <a:prstGeom prst="ellipse">
            <a:avLst/>
          </a:prstGeom>
          <a:noFill/>
          <a:ln w="28575">
            <a:solidFill>
              <a:srgbClr val="9B3B3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cxnSp>
        <p:nvCxnSpPr>
          <p:cNvPr id="78" name="Straight Connector 77"/>
          <p:cNvCxnSpPr>
            <a:endCxn id="44" idx="1"/>
          </p:cNvCxnSpPr>
          <p:nvPr/>
        </p:nvCxnSpPr>
        <p:spPr>
          <a:xfrm flipV="1">
            <a:off x="6200736" y="2704530"/>
            <a:ext cx="514753" cy="210264"/>
          </a:xfrm>
          <a:prstGeom prst="line">
            <a:avLst/>
          </a:prstGeom>
          <a:ln w="28575" cmpd="sng">
            <a:solidFill>
              <a:srgbClr val="9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4A68-E2BC-4033-9CF6-368F3CDD31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9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5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4646" y="2216014"/>
            <a:ext cx="7510988" cy="359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1" y="5589241"/>
            <a:ext cx="125226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825" dirty="0"/>
              <a:t>WEF - The Future of Jobs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Century Gothic" pitchFamily="34" charset="0"/>
              </a:rPr>
              <a:t>CORE WORK-RELATED SKILLS</a:t>
            </a:r>
            <a:endParaRPr lang="id-ID" sz="3300" dirty="0"/>
          </a:p>
        </p:txBody>
      </p:sp>
      <p:sp>
        <p:nvSpPr>
          <p:cNvPr id="6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9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08560" y="2711224"/>
            <a:ext cx="2900531" cy="23566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Peran Pendidikan Tinggi 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1447961" y="3023894"/>
            <a:ext cx="797627" cy="64807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825" b="1" dirty="0"/>
              <a:t>TEACHING</a:t>
            </a:r>
          </a:p>
        </p:txBody>
      </p:sp>
      <p:sp>
        <p:nvSpPr>
          <p:cNvPr id="7" name="Oval 6"/>
          <p:cNvSpPr/>
          <p:nvPr/>
        </p:nvSpPr>
        <p:spPr>
          <a:xfrm>
            <a:off x="754357" y="3946884"/>
            <a:ext cx="797627" cy="64807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825" b="1" dirty="0"/>
              <a:t>PUBLIC SERVICE</a:t>
            </a:r>
          </a:p>
        </p:txBody>
      </p:sp>
      <p:sp>
        <p:nvSpPr>
          <p:cNvPr id="8" name="Oval 7"/>
          <p:cNvSpPr/>
          <p:nvPr/>
        </p:nvSpPr>
        <p:spPr>
          <a:xfrm>
            <a:off x="2216674" y="3936152"/>
            <a:ext cx="797627" cy="64807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825" b="1" dirty="0"/>
              <a:t>RESEARCH</a:t>
            </a:r>
          </a:p>
        </p:txBody>
      </p:sp>
      <p:cxnSp>
        <p:nvCxnSpPr>
          <p:cNvPr id="9" name="Straight Arrow Connector 8"/>
          <p:cNvCxnSpPr>
            <a:stCxn id="7" idx="6"/>
            <a:endCxn id="8" idx="2"/>
          </p:cNvCxnSpPr>
          <p:nvPr/>
        </p:nvCxnSpPr>
        <p:spPr>
          <a:xfrm flipV="1">
            <a:off x="1551984" y="4260188"/>
            <a:ext cx="664689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0"/>
          </p:cNvCxnSpPr>
          <p:nvPr/>
        </p:nvCxnSpPr>
        <p:spPr>
          <a:xfrm>
            <a:off x="2128779" y="3577059"/>
            <a:ext cx="486709" cy="35909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7" idx="0"/>
          </p:cNvCxnSpPr>
          <p:nvPr/>
        </p:nvCxnSpPr>
        <p:spPr>
          <a:xfrm flipH="1">
            <a:off x="1153171" y="3577059"/>
            <a:ext cx="411600" cy="369826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07905" y="3337569"/>
            <a:ext cx="1349603" cy="10965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sz="1200" b="1" dirty="0"/>
              <a:t>HUMAN RESOURCE</a:t>
            </a:r>
          </a:p>
        </p:txBody>
      </p:sp>
      <p:sp>
        <p:nvSpPr>
          <p:cNvPr id="25" name="Oval 24"/>
          <p:cNvSpPr/>
          <p:nvPr/>
        </p:nvSpPr>
        <p:spPr>
          <a:xfrm>
            <a:off x="5569130" y="3536990"/>
            <a:ext cx="864000" cy="70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825" b="1" dirty="0"/>
              <a:t>INDUSTRY</a:t>
            </a:r>
          </a:p>
        </p:txBody>
      </p:sp>
      <p:sp>
        <p:nvSpPr>
          <p:cNvPr id="26" name="Oval 25"/>
          <p:cNvSpPr/>
          <p:nvPr/>
        </p:nvSpPr>
        <p:spPr>
          <a:xfrm>
            <a:off x="6765475" y="3536990"/>
            <a:ext cx="864000" cy="70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825" b="1" dirty="0"/>
              <a:t>ECONOMIC GROWTH</a:t>
            </a:r>
          </a:p>
        </p:txBody>
      </p:sp>
      <p:sp>
        <p:nvSpPr>
          <p:cNvPr id="27" name="Oval 26"/>
          <p:cNvSpPr/>
          <p:nvPr/>
        </p:nvSpPr>
        <p:spPr>
          <a:xfrm>
            <a:off x="8028384" y="3536990"/>
            <a:ext cx="864000" cy="70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825" b="1" dirty="0"/>
              <a:t>PROSPERITY</a:t>
            </a:r>
          </a:p>
        </p:txBody>
      </p:sp>
      <p:sp>
        <p:nvSpPr>
          <p:cNvPr id="33" name="Oval 32"/>
          <p:cNvSpPr/>
          <p:nvPr/>
        </p:nvSpPr>
        <p:spPr>
          <a:xfrm>
            <a:off x="3960263" y="4753710"/>
            <a:ext cx="864000" cy="70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788" b="1" dirty="0"/>
              <a:t>INOVATION</a:t>
            </a:r>
          </a:p>
        </p:txBody>
      </p:sp>
      <p:sp>
        <p:nvSpPr>
          <p:cNvPr id="34" name="Oval 33"/>
          <p:cNvSpPr/>
          <p:nvPr/>
        </p:nvSpPr>
        <p:spPr>
          <a:xfrm>
            <a:off x="3950705" y="2315981"/>
            <a:ext cx="864000" cy="70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788" b="1" dirty="0"/>
              <a:t>KNOW LEDGE</a:t>
            </a:r>
          </a:p>
        </p:txBody>
      </p:sp>
      <p:cxnSp>
        <p:nvCxnSpPr>
          <p:cNvPr id="35" name="Straight Arrow Connector 34"/>
          <p:cNvCxnSpPr>
            <a:stCxn id="23" idx="6"/>
            <a:endCxn id="22" idx="2"/>
          </p:cNvCxnSpPr>
          <p:nvPr/>
        </p:nvCxnSpPr>
        <p:spPr>
          <a:xfrm flipV="1">
            <a:off x="3309091" y="3885845"/>
            <a:ext cx="398813" cy="37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6"/>
            <a:endCxn id="25" idx="2"/>
          </p:cNvCxnSpPr>
          <p:nvPr/>
        </p:nvCxnSpPr>
        <p:spPr>
          <a:xfrm>
            <a:off x="5057507" y="3885845"/>
            <a:ext cx="511623" cy="21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33130" y="3887990"/>
            <a:ext cx="3323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29475" y="3887990"/>
            <a:ext cx="3989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7"/>
            <a:endCxn id="34" idx="2"/>
          </p:cNvCxnSpPr>
          <p:nvPr/>
        </p:nvCxnSpPr>
        <p:spPr>
          <a:xfrm flipV="1">
            <a:off x="2884318" y="2666982"/>
            <a:ext cx="1066388" cy="3893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5"/>
            <a:endCxn id="33" idx="2"/>
          </p:cNvCxnSpPr>
          <p:nvPr/>
        </p:nvCxnSpPr>
        <p:spPr>
          <a:xfrm>
            <a:off x="2884318" y="4722779"/>
            <a:ext cx="1075945" cy="3819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4"/>
            <a:endCxn id="22" idx="0"/>
          </p:cNvCxnSpPr>
          <p:nvPr/>
        </p:nvCxnSpPr>
        <p:spPr>
          <a:xfrm>
            <a:off x="4382705" y="3017980"/>
            <a:ext cx="0" cy="31958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2" idx="4"/>
            <a:endCxn id="33" idx="0"/>
          </p:cNvCxnSpPr>
          <p:nvPr/>
        </p:nvCxnSpPr>
        <p:spPr>
          <a:xfrm>
            <a:off x="4382706" y="4434121"/>
            <a:ext cx="9557" cy="31958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5" idx="3"/>
            <a:endCxn id="33" idx="7"/>
          </p:cNvCxnSpPr>
          <p:nvPr/>
        </p:nvCxnSpPr>
        <p:spPr>
          <a:xfrm flipH="1">
            <a:off x="4697732" y="4136186"/>
            <a:ext cx="997928" cy="72033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4" idx="5"/>
            <a:endCxn id="25" idx="1"/>
          </p:cNvCxnSpPr>
          <p:nvPr/>
        </p:nvCxnSpPr>
        <p:spPr>
          <a:xfrm>
            <a:off x="4688177" y="2915176"/>
            <a:ext cx="1007484" cy="72462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60959" cy="5709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9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The Academic Triangle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964" y="2124325"/>
            <a:ext cx="4649885" cy="37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157" y="575536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900" dirty="0"/>
              <a:t>https://www.stevens.edu/research-entrepreneurship/innovation-entrepreneurship</a:t>
            </a:r>
          </a:p>
        </p:txBody>
      </p:sp>
      <p:sp>
        <p:nvSpPr>
          <p:cNvPr id="6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377" y="857250"/>
            <a:ext cx="797243" cy="2084070"/>
          </a:xfrm>
          <a:custGeom>
            <a:avLst/>
            <a:gdLst/>
            <a:ahLst/>
            <a:cxnLst/>
            <a:rect l="l" t="t" r="r" b="b"/>
            <a:pathLst>
              <a:path w="1062989" h="2778760">
                <a:moveTo>
                  <a:pt x="1062591" y="0"/>
                </a:moveTo>
                <a:lnTo>
                  <a:pt x="681592" y="0"/>
                </a:lnTo>
                <a:lnTo>
                  <a:pt x="0" y="2687828"/>
                </a:lnTo>
                <a:lnTo>
                  <a:pt x="357251" y="2778252"/>
                </a:lnTo>
                <a:lnTo>
                  <a:pt x="1062591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409194" y="857250"/>
            <a:ext cx="776764" cy="2001679"/>
          </a:xfrm>
          <a:custGeom>
            <a:avLst/>
            <a:gdLst/>
            <a:ahLst/>
            <a:cxnLst/>
            <a:rect l="l" t="t" r="r" b="b"/>
            <a:pathLst>
              <a:path w="1035685" h="2668905">
                <a:moveTo>
                  <a:pt x="1035159" y="0"/>
                </a:moveTo>
                <a:lnTo>
                  <a:pt x="652106" y="0"/>
                </a:lnTo>
                <a:lnTo>
                  <a:pt x="0" y="2578100"/>
                </a:lnTo>
                <a:lnTo>
                  <a:pt x="348094" y="2663825"/>
                </a:lnTo>
                <a:lnTo>
                  <a:pt x="357632" y="2668524"/>
                </a:lnTo>
                <a:lnTo>
                  <a:pt x="103515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09193" y="2794634"/>
            <a:ext cx="2021205" cy="3206115"/>
          </a:xfrm>
          <a:custGeom>
            <a:avLst/>
            <a:gdLst/>
            <a:ahLst/>
            <a:cxnLst/>
            <a:rect l="l" t="t" r="r" b="b"/>
            <a:pathLst>
              <a:path w="2694940" h="4274820">
                <a:moveTo>
                  <a:pt x="0" y="0"/>
                </a:moveTo>
                <a:lnTo>
                  <a:pt x="2575306" y="4274820"/>
                </a:lnTo>
                <a:lnTo>
                  <a:pt x="2694432" y="427482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853916" y="2876930"/>
            <a:ext cx="2498884" cy="3124200"/>
          </a:xfrm>
          <a:custGeom>
            <a:avLst/>
            <a:gdLst/>
            <a:ahLst/>
            <a:cxnLst/>
            <a:rect l="l" t="t" r="r" b="b"/>
            <a:pathLst>
              <a:path w="3331845" h="4165600">
                <a:moveTo>
                  <a:pt x="0" y="0"/>
                </a:moveTo>
                <a:lnTo>
                  <a:pt x="3207639" y="4165091"/>
                </a:lnTo>
                <a:lnTo>
                  <a:pt x="3331464" y="4165091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738377" y="2873502"/>
            <a:ext cx="3432810" cy="3127534"/>
          </a:xfrm>
          <a:custGeom>
            <a:avLst/>
            <a:gdLst/>
            <a:ahLst/>
            <a:cxnLst/>
            <a:rect l="l" t="t" r="r" b="b"/>
            <a:pathLst>
              <a:path w="4577080" h="4170045">
                <a:moveTo>
                  <a:pt x="0" y="0"/>
                </a:moveTo>
                <a:lnTo>
                  <a:pt x="4762" y="4699"/>
                </a:lnTo>
                <a:lnTo>
                  <a:pt x="3336798" y="4169664"/>
                </a:lnTo>
                <a:lnTo>
                  <a:pt x="4576572" y="4169664"/>
                </a:lnTo>
                <a:lnTo>
                  <a:pt x="357123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09194" y="2791205"/>
            <a:ext cx="2688431" cy="3209925"/>
          </a:xfrm>
          <a:custGeom>
            <a:avLst/>
            <a:gdLst/>
            <a:ahLst/>
            <a:cxnLst/>
            <a:rect l="l" t="t" r="r" b="b"/>
            <a:pathLst>
              <a:path w="3584575" h="4279900">
                <a:moveTo>
                  <a:pt x="0" y="0"/>
                </a:moveTo>
                <a:lnTo>
                  <a:pt x="0" y="4699"/>
                </a:lnTo>
                <a:lnTo>
                  <a:pt x="2693924" y="4279391"/>
                </a:lnTo>
                <a:lnTo>
                  <a:pt x="3584448" y="4279391"/>
                </a:lnTo>
                <a:lnTo>
                  <a:pt x="419087" y="176149"/>
                </a:lnTo>
                <a:lnTo>
                  <a:pt x="361937" y="95250"/>
                </a:lnTo>
                <a:lnTo>
                  <a:pt x="357174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185958" y="2276475"/>
            <a:ext cx="6967442" cy="148742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8209" marR="3810" indent="0">
              <a:spcBef>
                <a:spcPts val="79"/>
              </a:spcBef>
              <a:buNone/>
            </a:pP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Tantangan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Solusi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Sarana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Prasana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Pendidikan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Tinggi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Lembaga</a:t>
            </a:r>
            <a:r>
              <a:rPr lang="en-ID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D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Iptek</a:t>
            </a:r>
            <a:endParaRPr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0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857251"/>
            <a:ext cx="841534" cy="3997166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3157" y="857250"/>
            <a:ext cx="838200" cy="395859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13157" y="4786884"/>
            <a:ext cx="921544" cy="1213961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342900" y="4825746"/>
            <a:ext cx="1121569" cy="1175385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42900" y="4822317"/>
            <a:ext cx="1598295" cy="1178719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13157" y="4786884"/>
            <a:ext cx="1271111" cy="1213961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6152770" y="1128142"/>
            <a:ext cx="2988944" cy="2494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192773" y="1196720"/>
            <a:ext cx="2912364" cy="2417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712089" y="3655314"/>
            <a:ext cx="2438591" cy="1057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878357" y="3756622"/>
            <a:ext cx="2108835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1350" spc="-49" dirty="0">
                <a:latin typeface="Arial"/>
                <a:cs typeface="Arial"/>
              </a:rPr>
              <a:t>Digunakan </a:t>
            </a:r>
            <a:r>
              <a:rPr sz="1350" spc="-56" dirty="0">
                <a:latin typeface="Arial"/>
                <a:cs typeface="Arial"/>
              </a:rPr>
              <a:t>dan</a:t>
            </a:r>
            <a:r>
              <a:rPr sz="1350" spc="-161" dirty="0">
                <a:latin typeface="Arial"/>
                <a:cs typeface="Arial"/>
              </a:rPr>
              <a:t> </a:t>
            </a:r>
            <a:r>
              <a:rPr sz="1350" spc="-34" dirty="0" err="1">
                <a:latin typeface="Arial"/>
                <a:cs typeface="Arial"/>
              </a:rPr>
              <a:t>dimanfaatkan</a:t>
            </a:r>
            <a:r>
              <a:rPr sz="1350" spc="-34" dirty="0">
                <a:latin typeface="Arial"/>
                <a:cs typeface="Arial"/>
              </a:rPr>
              <a:t>  </a:t>
            </a:r>
            <a:r>
              <a:rPr sz="1350" spc="-11" dirty="0">
                <a:latin typeface="Arial"/>
                <a:cs typeface="Arial"/>
              </a:rPr>
              <a:t>optimal </a:t>
            </a:r>
            <a:r>
              <a:rPr sz="1350" spc="-11" dirty="0" err="1">
                <a:latin typeface="Arial"/>
                <a:cs typeface="Arial"/>
              </a:rPr>
              <a:t>dalam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spc="-41" dirty="0">
                <a:latin typeface="Arial"/>
                <a:cs typeface="Arial"/>
              </a:rPr>
              <a:t>mendukung  </a:t>
            </a:r>
            <a:r>
              <a:rPr sz="1350" spc="-53" dirty="0">
                <a:latin typeface="Arial"/>
                <a:cs typeface="Arial"/>
              </a:rPr>
              <a:t>pemenuhan </a:t>
            </a:r>
            <a:r>
              <a:rPr sz="1350" spc="-68" dirty="0">
                <a:latin typeface="Arial"/>
                <a:cs typeface="Arial"/>
              </a:rPr>
              <a:t>SN-DIKTI </a:t>
            </a:r>
            <a:r>
              <a:rPr sz="1350" dirty="0">
                <a:latin typeface="Arial"/>
                <a:cs typeface="Arial"/>
              </a:rPr>
              <a:t>&amp;  </a:t>
            </a:r>
            <a:r>
              <a:rPr sz="1350" spc="-83" dirty="0">
                <a:latin typeface="Arial"/>
                <a:cs typeface="Arial"/>
              </a:rPr>
              <a:t>INOVASI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6664" y="3659886"/>
            <a:ext cx="6114479" cy="1061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3183826" y="3756622"/>
            <a:ext cx="5767388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sz="1350" spc="-94" dirty="0">
                <a:latin typeface="Arial"/>
                <a:cs typeface="Arial"/>
              </a:rPr>
              <a:t>PERUBAHAN</a:t>
            </a:r>
            <a:r>
              <a:rPr sz="1350" spc="-127" dirty="0">
                <a:latin typeface="Arial"/>
                <a:cs typeface="Arial"/>
              </a:rPr>
              <a:t> </a:t>
            </a:r>
            <a:r>
              <a:rPr sz="1350" spc="-94" dirty="0">
                <a:latin typeface="Arial"/>
                <a:cs typeface="Arial"/>
              </a:rPr>
              <a:t>PARADIGMA</a:t>
            </a:r>
            <a:r>
              <a:rPr sz="1350" spc="-116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pengelolaan</a:t>
            </a:r>
            <a:r>
              <a:rPr sz="1350" spc="-105" dirty="0">
                <a:latin typeface="Arial"/>
                <a:cs typeface="Arial"/>
              </a:rPr>
              <a:t> </a:t>
            </a:r>
            <a:r>
              <a:rPr sz="1350" spc="-71" dirty="0">
                <a:latin typeface="Arial"/>
                <a:cs typeface="Arial"/>
              </a:rPr>
              <a:t>sarpras</a:t>
            </a:r>
            <a:r>
              <a:rPr sz="1350" spc="-98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dari</a:t>
            </a:r>
            <a:r>
              <a:rPr sz="1350" spc="-90" dirty="0">
                <a:latin typeface="Arial"/>
                <a:cs typeface="Arial"/>
              </a:rPr>
              <a:t> </a:t>
            </a:r>
            <a:r>
              <a:rPr sz="1350" spc="-56" dirty="0">
                <a:latin typeface="Arial"/>
                <a:cs typeface="Arial"/>
              </a:rPr>
              <a:t>“KEPEMILIKAN”</a:t>
            </a:r>
            <a:r>
              <a:rPr sz="1350" spc="-120" dirty="0">
                <a:latin typeface="Arial"/>
                <a:cs typeface="Arial"/>
              </a:rPr>
              <a:t> </a:t>
            </a:r>
            <a:r>
              <a:rPr sz="1350" spc="-34" dirty="0">
                <a:latin typeface="Arial"/>
                <a:cs typeface="Arial"/>
              </a:rPr>
              <a:t>menjadi</a:t>
            </a:r>
            <a:endParaRPr sz="1350" dirty="0">
              <a:latin typeface="Arial"/>
              <a:cs typeface="Arial"/>
            </a:endParaRPr>
          </a:p>
          <a:p>
            <a:pPr marL="266700">
              <a:spcBef>
                <a:spcPts val="4"/>
              </a:spcBef>
            </a:pPr>
            <a:r>
              <a:rPr sz="1350" i="1" spc="11" dirty="0">
                <a:latin typeface="Trebuchet MS"/>
                <a:cs typeface="Trebuchet MS"/>
              </a:rPr>
              <a:t>RESOURCES</a:t>
            </a:r>
            <a:r>
              <a:rPr sz="1350" i="1" spc="-203" dirty="0">
                <a:latin typeface="Trebuchet MS"/>
                <a:cs typeface="Trebuchet MS"/>
              </a:rPr>
              <a:t> </a:t>
            </a:r>
            <a:r>
              <a:rPr sz="1350" i="1" spc="11" dirty="0">
                <a:latin typeface="Trebuchet MS"/>
                <a:cs typeface="Trebuchet MS"/>
              </a:rPr>
              <a:t>SHARING</a:t>
            </a:r>
            <a:r>
              <a:rPr sz="1350" i="1" spc="-124" dirty="0">
                <a:latin typeface="Trebuchet MS"/>
                <a:cs typeface="Trebuchet MS"/>
              </a:rPr>
              <a:t> </a:t>
            </a:r>
            <a:r>
              <a:rPr sz="1350" spc="-45" dirty="0">
                <a:latin typeface="Arial"/>
                <a:cs typeface="Arial"/>
              </a:rPr>
              <a:t>dalam</a:t>
            </a:r>
            <a:r>
              <a:rPr sz="1350" spc="-101" dirty="0">
                <a:latin typeface="Arial"/>
                <a:cs typeface="Arial"/>
              </a:rPr>
              <a:t> </a:t>
            </a:r>
            <a:r>
              <a:rPr sz="1350" spc="-49" dirty="0">
                <a:latin typeface="Arial"/>
                <a:cs typeface="Arial"/>
              </a:rPr>
              <a:t>suatu</a:t>
            </a:r>
            <a:r>
              <a:rPr sz="1350" spc="-94" dirty="0">
                <a:latin typeface="Arial"/>
                <a:cs typeface="Arial"/>
              </a:rPr>
              <a:t> </a:t>
            </a:r>
            <a:r>
              <a:rPr sz="1350" spc="-49" dirty="0">
                <a:latin typeface="Arial"/>
                <a:cs typeface="Arial"/>
              </a:rPr>
              <a:t>manajemen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-34" dirty="0">
                <a:latin typeface="Arial"/>
                <a:cs typeface="Arial"/>
              </a:rPr>
              <a:t>terpadu</a:t>
            </a:r>
            <a:endParaRPr sz="1350" dirty="0">
              <a:latin typeface="Arial"/>
              <a:cs typeface="Arial"/>
            </a:endParaRPr>
          </a:p>
          <a:p>
            <a:pPr marL="266700" marR="294323" indent="-257175">
              <a:buAutoNum type="arabicPeriod" startAt="2"/>
              <a:tabLst>
                <a:tab pos="266224" algn="l"/>
                <a:tab pos="266700" algn="l"/>
              </a:tabLst>
            </a:pPr>
            <a:r>
              <a:rPr sz="1350" spc="-109" dirty="0">
                <a:latin typeface="Arial"/>
                <a:cs typeface="Arial"/>
              </a:rPr>
              <a:t>PRIORITAS</a:t>
            </a:r>
            <a:r>
              <a:rPr sz="1350" spc="-236" dirty="0">
                <a:latin typeface="Arial"/>
                <a:cs typeface="Arial"/>
              </a:rPr>
              <a:t> </a:t>
            </a:r>
            <a:r>
              <a:rPr sz="1350" spc="-86" dirty="0">
                <a:latin typeface="Arial"/>
                <a:cs typeface="Arial"/>
              </a:rPr>
              <a:t>TINGGI</a:t>
            </a:r>
            <a:r>
              <a:rPr sz="1350" spc="-101" dirty="0">
                <a:latin typeface="Arial"/>
                <a:cs typeface="Arial"/>
              </a:rPr>
              <a:t> </a:t>
            </a:r>
            <a:r>
              <a:rPr sz="1350" spc="-64" dirty="0">
                <a:latin typeface="Arial"/>
                <a:cs typeface="Arial"/>
              </a:rPr>
              <a:t>pada</a:t>
            </a:r>
            <a:r>
              <a:rPr sz="1350" spc="-101" dirty="0">
                <a:latin typeface="Arial"/>
                <a:cs typeface="Arial"/>
              </a:rPr>
              <a:t> </a:t>
            </a:r>
            <a:r>
              <a:rPr sz="1350" spc="-56" dirty="0">
                <a:latin typeface="Arial"/>
                <a:cs typeface="Arial"/>
              </a:rPr>
              <a:t>penggunaan</a:t>
            </a:r>
            <a:r>
              <a:rPr sz="1350" spc="-94" dirty="0">
                <a:latin typeface="Arial"/>
                <a:cs typeface="Arial"/>
              </a:rPr>
              <a:t> </a:t>
            </a:r>
            <a:r>
              <a:rPr sz="1350" spc="-56" dirty="0">
                <a:latin typeface="Arial"/>
                <a:cs typeface="Arial"/>
              </a:rPr>
              <a:t>dan</a:t>
            </a:r>
            <a:r>
              <a:rPr sz="1350" spc="-98" dirty="0">
                <a:latin typeface="Arial"/>
                <a:cs typeface="Arial"/>
              </a:rPr>
              <a:t> </a:t>
            </a:r>
            <a:r>
              <a:rPr sz="1350" spc="-41" dirty="0">
                <a:latin typeface="Arial"/>
                <a:cs typeface="Arial"/>
              </a:rPr>
              <a:t>pemanfaatan</a:t>
            </a:r>
            <a:r>
              <a:rPr sz="1350" spc="-64" dirty="0">
                <a:latin typeface="Arial"/>
                <a:cs typeface="Arial"/>
              </a:rPr>
              <a:t> sarpras;</a:t>
            </a:r>
            <a:r>
              <a:rPr sz="1350" spc="-116" dirty="0">
                <a:latin typeface="Arial"/>
                <a:cs typeface="Arial"/>
              </a:rPr>
              <a:t> </a:t>
            </a:r>
            <a:r>
              <a:rPr sz="1350" spc="-34" dirty="0">
                <a:latin typeface="Arial"/>
                <a:cs typeface="Arial"/>
              </a:rPr>
              <a:t>yg</a:t>
            </a:r>
            <a:r>
              <a:rPr sz="1350" spc="-105" dirty="0">
                <a:latin typeface="Arial"/>
                <a:cs typeface="Arial"/>
              </a:rPr>
              <a:t> </a:t>
            </a:r>
            <a:r>
              <a:rPr sz="1350" spc="-71" dirty="0">
                <a:latin typeface="Arial"/>
                <a:cs typeface="Arial"/>
              </a:rPr>
              <a:t>sudah  </a:t>
            </a:r>
            <a:r>
              <a:rPr sz="1350" spc="-41" dirty="0">
                <a:latin typeface="Arial"/>
                <a:cs typeface="Arial"/>
              </a:rPr>
              <a:t>maksimal,</a:t>
            </a:r>
            <a:r>
              <a:rPr sz="1350" spc="-98" dirty="0">
                <a:latin typeface="Arial"/>
                <a:cs typeface="Arial"/>
              </a:rPr>
              <a:t> </a:t>
            </a:r>
            <a:r>
              <a:rPr sz="1350" spc="-34" dirty="0">
                <a:latin typeface="Arial"/>
                <a:cs typeface="Arial"/>
              </a:rPr>
              <a:t>belum</a:t>
            </a:r>
            <a:r>
              <a:rPr sz="1350" spc="-101" dirty="0">
                <a:latin typeface="Arial"/>
                <a:cs typeface="Arial"/>
              </a:rPr>
              <a:t> </a:t>
            </a:r>
            <a:r>
              <a:rPr sz="1350" spc="-38" dirty="0">
                <a:latin typeface="Arial"/>
                <a:cs typeface="Arial"/>
              </a:rPr>
              <a:t>memenuhi</a:t>
            </a:r>
            <a:r>
              <a:rPr sz="1350" spc="-98" dirty="0">
                <a:latin typeface="Arial"/>
                <a:cs typeface="Arial"/>
              </a:rPr>
              <a:t> </a:t>
            </a:r>
            <a:r>
              <a:rPr sz="1350" spc="-38" dirty="0" err="1">
                <a:latin typeface="Arial"/>
                <a:cs typeface="Arial"/>
              </a:rPr>
              <a:t>kebutuhan</a:t>
            </a:r>
            <a:r>
              <a:rPr sz="1350" spc="-124" dirty="0">
                <a:latin typeface="Arial"/>
                <a:cs typeface="Arial"/>
              </a:rPr>
              <a:t> </a:t>
            </a:r>
            <a:r>
              <a:rPr sz="1350" spc="-23" dirty="0">
                <a:latin typeface="Arial"/>
                <a:cs typeface="Arial"/>
              </a:rPr>
              <a:t>SN-</a:t>
            </a:r>
            <a:r>
              <a:rPr sz="1350" spc="-23" dirty="0" err="1">
                <a:latin typeface="Arial"/>
                <a:cs typeface="Arial"/>
              </a:rPr>
              <a:t>Dikti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&amp;</a:t>
            </a:r>
            <a:r>
              <a:rPr sz="1350" spc="-109" dirty="0">
                <a:latin typeface="Arial"/>
                <a:cs typeface="Arial"/>
              </a:rPr>
              <a:t> </a:t>
            </a:r>
            <a:r>
              <a:rPr sz="1350" spc="-41" dirty="0">
                <a:latin typeface="Arial"/>
                <a:cs typeface="Arial"/>
              </a:rPr>
              <a:t>mendukung</a:t>
            </a:r>
            <a:r>
              <a:rPr sz="1350" spc="-105" dirty="0">
                <a:latin typeface="Arial"/>
                <a:cs typeface="Arial"/>
              </a:rPr>
              <a:t> </a:t>
            </a:r>
            <a:r>
              <a:rPr sz="1350" spc="-49" dirty="0">
                <a:latin typeface="Arial"/>
                <a:cs typeface="Arial"/>
              </a:rPr>
              <a:t>inovasi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573" y="3615309"/>
            <a:ext cx="753809" cy="2385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27432" y="1196720"/>
            <a:ext cx="725805" cy="24174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27432" y="1196720"/>
            <a:ext cx="725805" cy="2417445"/>
          </a:xfrm>
          <a:custGeom>
            <a:avLst/>
            <a:gdLst/>
            <a:ahLst/>
            <a:cxnLst/>
            <a:rect l="l" t="t" r="r" b="b"/>
            <a:pathLst>
              <a:path w="967740" h="3223260">
                <a:moveTo>
                  <a:pt x="0" y="161289"/>
                </a:moveTo>
                <a:lnTo>
                  <a:pt x="5761" y="118430"/>
                </a:lnTo>
                <a:lnTo>
                  <a:pt x="22021" y="79906"/>
                </a:lnTo>
                <a:lnTo>
                  <a:pt x="47241" y="47259"/>
                </a:lnTo>
                <a:lnTo>
                  <a:pt x="79884" y="22032"/>
                </a:lnTo>
                <a:lnTo>
                  <a:pt x="118413" y="5764"/>
                </a:lnTo>
                <a:lnTo>
                  <a:pt x="161290" y="0"/>
                </a:lnTo>
                <a:lnTo>
                  <a:pt x="806449" y="0"/>
                </a:lnTo>
                <a:lnTo>
                  <a:pt x="849327" y="5764"/>
                </a:lnTo>
                <a:lnTo>
                  <a:pt x="887856" y="22032"/>
                </a:lnTo>
                <a:lnTo>
                  <a:pt x="920499" y="47259"/>
                </a:lnTo>
                <a:lnTo>
                  <a:pt x="945719" y="79906"/>
                </a:lnTo>
                <a:lnTo>
                  <a:pt x="961978" y="118430"/>
                </a:lnTo>
                <a:lnTo>
                  <a:pt x="967740" y="161289"/>
                </a:lnTo>
                <a:lnTo>
                  <a:pt x="967740" y="3061970"/>
                </a:lnTo>
                <a:lnTo>
                  <a:pt x="961978" y="3104829"/>
                </a:lnTo>
                <a:lnTo>
                  <a:pt x="945719" y="3143353"/>
                </a:lnTo>
                <a:lnTo>
                  <a:pt x="920499" y="3176000"/>
                </a:lnTo>
                <a:lnTo>
                  <a:pt x="887856" y="3201227"/>
                </a:lnTo>
                <a:lnTo>
                  <a:pt x="849327" y="3217495"/>
                </a:lnTo>
                <a:lnTo>
                  <a:pt x="806449" y="3223260"/>
                </a:lnTo>
                <a:lnTo>
                  <a:pt x="161290" y="3223260"/>
                </a:lnTo>
                <a:lnTo>
                  <a:pt x="118413" y="3217495"/>
                </a:lnTo>
                <a:lnTo>
                  <a:pt x="79884" y="3201227"/>
                </a:lnTo>
                <a:lnTo>
                  <a:pt x="47241" y="3176000"/>
                </a:lnTo>
                <a:lnTo>
                  <a:pt x="22021" y="3143353"/>
                </a:lnTo>
                <a:lnTo>
                  <a:pt x="5761" y="3104829"/>
                </a:lnTo>
                <a:lnTo>
                  <a:pt x="0" y="3061970"/>
                </a:lnTo>
                <a:lnTo>
                  <a:pt x="0" y="161289"/>
                </a:lnTo>
                <a:close/>
              </a:path>
            </a:pathLst>
          </a:custGeom>
          <a:ln w="9144">
            <a:solidFill>
              <a:srgbClr val="DAABA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178114" y="1915256"/>
            <a:ext cx="323165" cy="981075"/>
          </a:xfrm>
          <a:prstGeom prst="rect">
            <a:avLst/>
          </a:prstGeom>
        </p:spPr>
        <p:txBody>
          <a:bodyPr vert="vert270" wrap="square" lIns="0" tIns="35719" rIns="0" bIns="0" rtlCol="0">
            <a:spAutoFit/>
          </a:bodyPr>
          <a:lstStyle/>
          <a:p>
            <a:pPr marL="9525">
              <a:spcBef>
                <a:spcPts val="281"/>
              </a:spcBef>
            </a:pPr>
            <a:r>
              <a:rPr sz="2100" spc="-203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AK</a:t>
            </a:r>
            <a:r>
              <a:rPr sz="2100" spc="-15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573" y="4666868"/>
            <a:ext cx="770954" cy="9504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7432" y="3743325"/>
            <a:ext cx="742950" cy="9224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27432" y="3743326"/>
            <a:ext cx="742950" cy="922496"/>
          </a:xfrm>
          <a:custGeom>
            <a:avLst/>
            <a:gdLst/>
            <a:ahLst/>
            <a:cxnLst/>
            <a:rect l="l" t="t" r="r" b="b"/>
            <a:pathLst>
              <a:path w="990600" h="1229995">
                <a:moveTo>
                  <a:pt x="0" y="165100"/>
                </a:moveTo>
                <a:lnTo>
                  <a:pt x="5897" y="121208"/>
                </a:lnTo>
                <a:lnTo>
                  <a:pt x="22541" y="81769"/>
                </a:lnTo>
                <a:lnTo>
                  <a:pt x="48357" y="48355"/>
                </a:lnTo>
                <a:lnTo>
                  <a:pt x="81771" y="22540"/>
                </a:lnTo>
                <a:lnTo>
                  <a:pt x="121210" y="5897"/>
                </a:lnTo>
                <a:lnTo>
                  <a:pt x="165100" y="0"/>
                </a:lnTo>
                <a:lnTo>
                  <a:pt x="825500" y="0"/>
                </a:lnTo>
                <a:lnTo>
                  <a:pt x="869391" y="5897"/>
                </a:lnTo>
                <a:lnTo>
                  <a:pt x="908830" y="22540"/>
                </a:lnTo>
                <a:lnTo>
                  <a:pt x="942244" y="48355"/>
                </a:lnTo>
                <a:lnTo>
                  <a:pt x="968059" y="81769"/>
                </a:lnTo>
                <a:lnTo>
                  <a:pt x="984702" y="121208"/>
                </a:lnTo>
                <a:lnTo>
                  <a:pt x="990600" y="165100"/>
                </a:lnTo>
                <a:lnTo>
                  <a:pt x="990600" y="1064768"/>
                </a:lnTo>
                <a:lnTo>
                  <a:pt x="984702" y="1108659"/>
                </a:lnTo>
                <a:lnTo>
                  <a:pt x="968059" y="1148098"/>
                </a:lnTo>
                <a:lnTo>
                  <a:pt x="942244" y="1181512"/>
                </a:lnTo>
                <a:lnTo>
                  <a:pt x="908830" y="1207327"/>
                </a:lnTo>
                <a:lnTo>
                  <a:pt x="869391" y="1223970"/>
                </a:lnTo>
                <a:lnTo>
                  <a:pt x="825500" y="1229868"/>
                </a:lnTo>
                <a:lnTo>
                  <a:pt x="165100" y="1229868"/>
                </a:lnTo>
                <a:lnTo>
                  <a:pt x="121210" y="1223970"/>
                </a:lnTo>
                <a:lnTo>
                  <a:pt x="81771" y="1207327"/>
                </a:lnTo>
                <a:lnTo>
                  <a:pt x="48357" y="1181512"/>
                </a:lnTo>
                <a:lnTo>
                  <a:pt x="22541" y="1148098"/>
                </a:lnTo>
                <a:lnTo>
                  <a:pt x="5897" y="1108659"/>
                </a:lnTo>
                <a:lnTo>
                  <a:pt x="0" y="1064768"/>
                </a:lnTo>
                <a:lnTo>
                  <a:pt x="0" y="165100"/>
                </a:lnTo>
                <a:close/>
              </a:path>
            </a:pathLst>
          </a:custGeom>
          <a:ln w="9144">
            <a:solidFill>
              <a:srgbClr val="DAABA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0" y="4026179"/>
            <a:ext cx="742950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51911">
              <a:spcBef>
                <a:spcPts val="79"/>
              </a:spcBef>
            </a:pP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SEHA-RUSNYA</a:t>
            </a:r>
            <a:endParaRPr sz="105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573" y="5348095"/>
            <a:ext cx="770954" cy="5812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27432" y="4743451"/>
            <a:ext cx="772668" cy="6035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27432" y="4743450"/>
            <a:ext cx="772668" cy="603694"/>
          </a:xfrm>
          <a:custGeom>
            <a:avLst/>
            <a:gdLst/>
            <a:ahLst/>
            <a:cxnLst/>
            <a:rect l="l" t="t" r="r" b="b"/>
            <a:pathLst>
              <a:path w="990600" h="737870">
                <a:moveTo>
                  <a:pt x="0" y="122936"/>
                </a:moveTo>
                <a:lnTo>
                  <a:pt x="9661" y="75062"/>
                </a:lnTo>
                <a:lnTo>
                  <a:pt x="36007" y="35988"/>
                </a:lnTo>
                <a:lnTo>
                  <a:pt x="75084" y="9653"/>
                </a:lnTo>
                <a:lnTo>
                  <a:pt x="122936" y="0"/>
                </a:lnTo>
                <a:lnTo>
                  <a:pt x="867664" y="0"/>
                </a:lnTo>
                <a:lnTo>
                  <a:pt x="915515" y="9653"/>
                </a:lnTo>
                <a:lnTo>
                  <a:pt x="954592" y="35988"/>
                </a:lnTo>
                <a:lnTo>
                  <a:pt x="980938" y="75062"/>
                </a:lnTo>
                <a:lnTo>
                  <a:pt x="990600" y="122936"/>
                </a:lnTo>
                <a:lnTo>
                  <a:pt x="990600" y="614680"/>
                </a:lnTo>
                <a:lnTo>
                  <a:pt x="980938" y="662531"/>
                </a:lnTo>
                <a:lnTo>
                  <a:pt x="954592" y="701608"/>
                </a:lnTo>
                <a:lnTo>
                  <a:pt x="915515" y="727954"/>
                </a:lnTo>
                <a:lnTo>
                  <a:pt x="867664" y="737616"/>
                </a:lnTo>
                <a:lnTo>
                  <a:pt x="122936" y="737616"/>
                </a:lnTo>
                <a:lnTo>
                  <a:pt x="75084" y="727954"/>
                </a:lnTo>
                <a:lnTo>
                  <a:pt x="36007" y="701608"/>
                </a:lnTo>
                <a:lnTo>
                  <a:pt x="9661" y="662531"/>
                </a:lnTo>
                <a:lnTo>
                  <a:pt x="0" y="614680"/>
                </a:lnTo>
                <a:lnTo>
                  <a:pt x="0" y="122936"/>
                </a:lnTo>
                <a:close/>
              </a:path>
            </a:pathLst>
          </a:custGeom>
          <a:ln w="9143">
            <a:solidFill>
              <a:srgbClr val="DAABA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1" y="4892612"/>
            <a:ext cx="80009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056" marR="3810" algn="ctr">
              <a:spcBef>
                <a:spcPts val="75"/>
              </a:spcBef>
            </a:pP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PERMASALAHAN</a:t>
            </a:r>
            <a:endParaRPr sz="1050" dirty="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8095" y="5501258"/>
            <a:ext cx="8337233" cy="461963"/>
          </a:xfrm>
          <a:custGeom>
            <a:avLst/>
            <a:gdLst/>
            <a:ahLst/>
            <a:cxnLst/>
            <a:rect l="l" t="t" r="r" b="b"/>
            <a:pathLst>
              <a:path w="11116310" h="615950">
                <a:moveTo>
                  <a:pt x="11013440" y="0"/>
                </a:moveTo>
                <a:lnTo>
                  <a:pt x="102615" y="0"/>
                </a:lnTo>
                <a:lnTo>
                  <a:pt x="62670" y="8064"/>
                </a:lnTo>
                <a:lnTo>
                  <a:pt x="30052" y="30057"/>
                </a:lnTo>
                <a:lnTo>
                  <a:pt x="8063" y="62675"/>
                </a:lnTo>
                <a:lnTo>
                  <a:pt x="0" y="102615"/>
                </a:lnTo>
                <a:lnTo>
                  <a:pt x="0" y="513080"/>
                </a:lnTo>
                <a:lnTo>
                  <a:pt x="8063" y="553022"/>
                </a:lnTo>
                <a:lnTo>
                  <a:pt x="30052" y="585640"/>
                </a:lnTo>
                <a:lnTo>
                  <a:pt x="62670" y="607631"/>
                </a:lnTo>
                <a:lnTo>
                  <a:pt x="102615" y="615696"/>
                </a:lnTo>
                <a:lnTo>
                  <a:pt x="11013440" y="615696"/>
                </a:lnTo>
                <a:lnTo>
                  <a:pt x="11053369" y="607631"/>
                </a:lnTo>
                <a:lnTo>
                  <a:pt x="11085988" y="585640"/>
                </a:lnTo>
                <a:lnTo>
                  <a:pt x="11107987" y="553022"/>
                </a:lnTo>
                <a:lnTo>
                  <a:pt x="11116056" y="513080"/>
                </a:lnTo>
                <a:lnTo>
                  <a:pt x="11116056" y="102615"/>
                </a:lnTo>
                <a:lnTo>
                  <a:pt x="11107987" y="62675"/>
                </a:lnTo>
                <a:lnTo>
                  <a:pt x="11085988" y="30057"/>
                </a:lnTo>
                <a:lnTo>
                  <a:pt x="11053369" y="8064"/>
                </a:lnTo>
                <a:lnTo>
                  <a:pt x="110134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 txBox="1"/>
          <p:nvPr/>
        </p:nvSpPr>
        <p:spPr>
          <a:xfrm>
            <a:off x="914400" y="5562600"/>
            <a:ext cx="805815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1350" spc="-8" dirty="0">
                <a:solidFill>
                  <a:srgbClr val="FFFFFF"/>
                </a:solidFill>
                <a:latin typeface="Arial Black"/>
                <a:cs typeface="Arial Black"/>
              </a:rPr>
              <a:t>PEMETAAN KONDISI PENGGUNAAN-PEMANFAATAN DAN PERENCANAAN KEBUTUHAN SARPRAS DALAM 5 TAHUN </a:t>
            </a:r>
            <a:endParaRPr sz="1350" dirty="0">
              <a:latin typeface="Arial Black"/>
              <a:cs typeface="Arial Blac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04784" y="3630739"/>
            <a:ext cx="536258" cy="112395"/>
          </a:xfrm>
          <a:custGeom>
            <a:avLst/>
            <a:gdLst/>
            <a:ahLst/>
            <a:cxnLst/>
            <a:rect l="l" t="t" r="r" b="b"/>
            <a:pathLst>
              <a:path w="715010" h="149860">
                <a:moveTo>
                  <a:pt x="714756" y="74675"/>
                </a:moveTo>
                <a:lnTo>
                  <a:pt x="0" y="74675"/>
                </a:lnTo>
                <a:lnTo>
                  <a:pt x="357378" y="149351"/>
                </a:lnTo>
                <a:lnTo>
                  <a:pt x="714756" y="74675"/>
                </a:lnTo>
                <a:close/>
              </a:path>
              <a:path w="715010" h="149860">
                <a:moveTo>
                  <a:pt x="536067" y="0"/>
                </a:moveTo>
                <a:lnTo>
                  <a:pt x="178689" y="0"/>
                </a:lnTo>
                <a:lnTo>
                  <a:pt x="178689" y="74675"/>
                </a:lnTo>
                <a:lnTo>
                  <a:pt x="536067" y="74675"/>
                </a:lnTo>
                <a:lnTo>
                  <a:pt x="53606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1704784" y="3630739"/>
            <a:ext cx="536258" cy="112395"/>
          </a:xfrm>
          <a:custGeom>
            <a:avLst/>
            <a:gdLst/>
            <a:ahLst/>
            <a:cxnLst/>
            <a:rect l="l" t="t" r="r" b="b"/>
            <a:pathLst>
              <a:path w="715010" h="149860">
                <a:moveTo>
                  <a:pt x="0" y="74675"/>
                </a:moveTo>
                <a:lnTo>
                  <a:pt x="178689" y="74675"/>
                </a:lnTo>
                <a:lnTo>
                  <a:pt x="178689" y="0"/>
                </a:lnTo>
                <a:lnTo>
                  <a:pt x="536067" y="0"/>
                </a:lnTo>
                <a:lnTo>
                  <a:pt x="536067" y="74675"/>
                </a:lnTo>
                <a:lnTo>
                  <a:pt x="714756" y="74675"/>
                </a:lnTo>
                <a:lnTo>
                  <a:pt x="357378" y="149351"/>
                </a:lnTo>
                <a:lnTo>
                  <a:pt x="0" y="74675"/>
                </a:lnTo>
                <a:close/>
              </a:path>
            </a:pathLst>
          </a:custGeom>
          <a:ln w="38100">
            <a:solidFill>
              <a:srgbClr val="88111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27433" y="857250"/>
            <a:ext cx="9077801" cy="337185"/>
          </a:xfrm>
          <a:custGeom>
            <a:avLst/>
            <a:gdLst/>
            <a:ahLst/>
            <a:cxnLst/>
            <a:rect l="l" t="t" r="r" b="b"/>
            <a:pathLst>
              <a:path w="12103735" h="449580">
                <a:moveTo>
                  <a:pt x="0" y="449579"/>
                </a:moveTo>
                <a:lnTo>
                  <a:pt x="12103608" y="449579"/>
                </a:lnTo>
                <a:lnTo>
                  <a:pt x="12103608" y="0"/>
                </a:lnTo>
                <a:lnTo>
                  <a:pt x="0" y="0"/>
                </a:lnTo>
                <a:lnTo>
                  <a:pt x="0" y="449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27433" y="857250"/>
            <a:ext cx="9077801" cy="337185"/>
          </a:xfrm>
          <a:custGeom>
            <a:avLst/>
            <a:gdLst/>
            <a:ahLst/>
            <a:cxnLst/>
            <a:rect l="l" t="t" r="r" b="b"/>
            <a:pathLst>
              <a:path w="12103735" h="449580">
                <a:moveTo>
                  <a:pt x="0" y="449579"/>
                </a:moveTo>
                <a:lnTo>
                  <a:pt x="12103608" y="449579"/>
                </a:lnTo>
                <a:lnTo>
                  <a:pt x="12103608" y="0"/>
                </a:lnTo>
                <a:lnTo>
                  <a:pt x="0" y="0"/>
                </a:lnTo>
                <a:lnTo>
                  <a:pt x="0" y="449579"/>
                </a:lnTo>
                <a:close/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0" y="903257"/>
            <a:ext cx="9144000" cy="21736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/>
              <a:t>LATAR BELAKANG WORKSHOP</a:t>
            </a:r>
          </a:p>
        </p:txBody>
      </p:sp>
      <p:sp>
        <p:nvSpPr>
          <p:cNvPr id="39" name="object 39"/>
          <p:cNvSpPr/>
          <p:nvPr/>
        </p:nvSpPr>
        <p:spPr>
          <a:xfrm>
            <a:off x="3071241" y="1138428"/>
            <a:ext cx="3158109" cy="24757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3111246" y="1207009"/>
            <a:ext cx="3081528" cy="23991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5765292" y="1180718"/>
            <a:ext cx="855345" cy="467678"/>
          </a:xfrm>
          <a:custGeom>
            <a:avLst/>
            <a:gdLst/>
            <a:ahLst/>
            <a:cxnLst/>
            <a:rect l="l" t="t" r="r" b="b"/>
            <a:pathLst>
              <a:path w="1140459" h="623569">
                <a:moveTo>
                  <a:pt x="1036066" y="0"/>
                </a:moveTo>
                <a:lnTo>
                  <a:pt x="103886" y="0"/>
                </a:lnTo>
                <a:lnTo>
                  <a:pt x="63436" y="8159"/>
                </a:lnTo>
                <a:lnTo>
                  <a:pt x="30416" y="30416"/>
                </a:lnTo>
                <a:lnTo>
                  <a:pt x="8159" y="63436"/>
                </a:lnTo>
                <a:lnTo>
                  <a:pt x="0" y="103886"/>
                </a:lnTo>
                <a:lnTo>
                  <a:pt x="0" y="519430"/>
                </a:lnTo>
                <a:lnTo>
                  <a:pt x="8159" y="559879"/>
                </a:lnTo>
                <a:lnTo>
                  <a:pt x="30416" y="592899"/>
                </a:lnTo>
                <a:lnTo>
                  <a:pt x="63436" y="615156"/>
                </a:lnTo>
                <a:lnTo>
                  <a:pt x="103886" y="623316"/>
                </a:lnTo>
                <a:lnTo>
                  <a:pt x="1036066" y="623316"/>
                </a:lnTo>
                <a:lnTo>
                  <a:pt x="1076515" y="615156"/>
                </a:lnTo>
                <a:lnTo>
                  <a:pt x="1109535" y="592899"/>
                </a:lnTo>
                <a:lnTo>
                  <a:pt x="1131792" y="559879"/>
                </a:lnTo>
                <a:lnTo>
                  <a:pt x="1139952" y="519430"/>
                </a:lnTo>
                <a:lnTo>
                  <a:pt x="1139952" y="103886"/>
                </a:lnTo>
                <a:lnTo>
                  <a:pt x="1131792" y="63436"/>
                </a:lnTo>
                <a:lnTo>
                  <a:pt x="1109535" y="30416"/>
                </a:lnTo>
                <a:lnTo>
                  <a:pt x="1076515" y="8159"/>
                </a:lnTo>
                <a:lnTo>
                  <a:pt x="1036066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5765292" y="1180718"/>
            <a:ext cx="855345" cy="467678"/>
          </a:xfrm>
          <a:custGeom>
            <a:avLst/>
            <a:gdLst/>
            <a:ahLst/>
            <a:cxnLst/>
            <a:rect l="l" t="t" r="r" b="b"/>
            <a:pathLst>
              <a:path w="1140459" h="623569">
                <a:moveTo>
                  <a:pt x="0" y="103886"/>
                </a:moveTo>
                <a:lnTo>
                  <a:pt x="8159" y="63436"/>
                </a:lnTo>
                <a:lnTo>
                  <a:pt x="30416" y="30416"/>
                </a:lnTo>
                <a:lnTo>
                  <a:pt x="63436" y="8159"/>
                </a:lnTo>
                <a:lnTo>
                  <a:pt x="103886" y="0"/>
                </a:lnTo>
                <a:lnTo>
                  <a:pt x="1036066" y="0"/>
                </a:lnTo>
                <a:lnTo>
                  <a:pt x="1076515" y="8159"/>
                </a:lnTo>
                <a:lnTo>
                  <a:pt x="1109535" y="30416"/>
                </a:lnTo>
                <a:lnTo>
                  <a:pt x="1131792" y="63436"/>
                </a:lnTo>
                <a:lnTo>
                  <a:pt x="1139952" y="103886"/>
                </a:lnTo>
                <a:lnTo>
                  <a:pt x="1139952" y="519430"/>
                </a:lnTo>
                <a:lnTo>
                  <a:pt x="1131792" y="559879"/>
                </a:lnTo>
                <a:lnTo>
                  <a:pt x="1109535" y="592899"/>
                </a:lnTo>
                <a:lnTo>
                  <a:pt x="1076515" y="615156"/>
                </a:lnTo>
                <a:lnTo>
                  <a:pt x="1036066" y="623316"/>
                </a:lnTo>
                <a:lnTo>
                  <a:pt x="103886" y="623316"/>
                </a:lnTo>
                <a:lnTo>
                  <a:pt x="63436" y="615156"/>
                </a:lnTo>
                <a:lnTo>
                  <a:pt x="30416" y="592899"/>
                </a:lnTo>
                <a:lnTo>
                  <a:pt x="8159" y="559879"/>
                </a:lnTo>
                <a:lnTo>
                  <a:pt x="0" y="519430"/>
                </a:lnTo>
                <a:lnTo>
                  <a:pt x="0" y="103886"/>
                </a:lnTo>
                <a:close/>
              </a:path>
            </a:pathLst>
          </a:custGeom>
          <a:ln w="15240">
            <a:solidFill>
              <a:srgbClr val="88111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 txBox="1"/>
          <p:nvPr/>
        </p:nvSpPr>
        <p:spPr>
          <a:xfrm>
            <a:off x="5887402" y="1291019"/>
            <a:ext cx="61198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13" dirty="0">
                <a:solidFill>
                  <a:srgbClr val="FFFFFF"/>
                </a:solidFill>
                <a:latin typeface="Arial"/>
                <a:cs typeface="Arial"/>
              </a:rPr>
              <a:t>122</a:t>
            </a:r>
            <a:r>
              <a:rPr sz="1350" spc="-1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6" dirty="0">
                <a:solidFill>
                  <a:srgbClr val="FFFFFF"/>
                </a:solidFill>
                <a:latin typeface="Arial"/>
                <a:cs typeface="Arial"/>
              </a:rPr>
              <a:t>PTN</a:t>
            </a:r>
            <a:endParaRPr sz="13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8091" y="1132713"/>
            <a:ext cx="2419731" cy="25123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768095" y="1201292"/>
            <a:ext cx="2343150" cy="24357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2039113" y="3124963"/>
            <a:ext cx="1042511" cy="493871"/>
          </a:xfrm>
          <a:custGeom>
            <a:avLst/>
            <a:gdLst/>
            <a:ahLst/>
            <a:cxnLst/>
            <a:rect l="l" t="t" r="r" b="b"/>
            <a:pathLst>
              <a:path w="1390014" h="658495">
                <a:moveTo>
                  <a:pt x="1280159" y="0"/>
                </a:moveTo>
                <a:lnTo>
                  <a:pt x="109727" y="0"/>
                </a:lnTo>
                <a:lnTo>
                  <a:pt x="67026" y="8626"/>
                </a:lnTo>
                <a:lnTo>
                  <a:pt x="32146" y="32146"/>
                </a:lnTo>
                <a:lnTo>
                  <a:pt x="8626" y="67026"/>
                </a:lnTo>
                <a:lnTo>
                  <a:pt x="0" y="109728"/>
                </a:lnTo>
                <a:lnTo>
                  <a:pt x="0" y="548639"/>
                </a:lnTo>
                <a:lnTo>
                  <a:pt x="8626" y="591341"/>
                </a:lnTo>
                <a:lnTo>
                  <a:pt x="32146" y="626221"/>
                </a:lnTo>
                <a:lnTo>
                  <a:pt x="67026" y="649741"/>
                </a:lnTo>
                <a:lnTo>
                  <a:pt x="109727" y="658368"/>
                </a:lnTo>
                <a:lnTo>
                  <a:pt x="1280159" y="658368"/>
                </a:lnTo>
                <a:lnTo>
                  <a:pt x="1322861" y="649741"/>
                </a:lnTo>
                <a:lnTo>
                  <a:pt x="1357741" y="626221"/>
                </a:lnTo>
                <a:lnTo>
                  <a:pt x="1381261" y="591341"/>
                </a:lnTo>
                <a:lnTo>
                  <a:pt x="1389887" y="548639"/>
                </a:lnTo>
                <a:lnTo>
                  <a:pt x="1389887" y="109728"/>
                </a:lnTo>
                <a:lnTo>
                  <a:pt x="1381261" y="67026"/>
                </a:lnTo>
                <a:lnTo>
                  <a:pt x="1357741" y="32146"/>
                </a:lnTo>
                <a:lnTo>
                  <a:pt x="1322861" y="8626"/>
                </a:lnTo>
                <a:lnTo>
                  <a:pt x="1280159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2039113" y="3124963"/>
            <a:ext cx="1042511" cy="493871"/>
          </a:xfrm>
          <a:custGeom>
            <a:avLst/>
            <a:gdLst/>
            <a:ahLst/>
            <a:cxnLst/>
            <a:rect l="l" t="t" r="r" b="b"/>
            <a:pathLst>
              <a:path w="1390014" h="658495">
                <a:moveTo>
                  <a:pt x="0" y="109728"/>
                </a:moveTo>
                <a:lnTo>
                  <a:pt x="8626" y="67026"/>
                </a:lnTo>
                <a:lnTo>
                  <a:pt x="32146" y="32146"/>
                </a:lnTo>
                <a:lnTo>
                  <a:pt x="67026" y="8626"/>
                </a:lnTo>
                <a:lnTo>
                  <a:pt x="109727" y="0"/>
                </a:lnTo>
                <a:lnTo>
                  <a:pt x="1280159" y="0"/>
                </a:lnTo>
                <a:lnTo>
                  <a:pt x="1322861" y="8626"/>
                </a:lnTo>
                <a:lnTo>
                  <a:pt x="1357741" y="32146"/>
                </a:lnTo>
                <a:lnTo>
                  <a:pt x="1381261" y="67026"/>
                </a:lnTo>
                <a:lnTo>
                  <a:pt x="1389887" y="109728"/>
                </a:lnTo>
                <a:lnTo>
                  <a:pt x="1389887" y="548639"/>
                </a:lnTo>
                <a:lnTo>
                  <a:pt x="1381261" y="591341"/>
                </a:lnTo>
                <a:lnTo>
                  <a:pt x="1357741" y="626221"/>
                </a:lnTo>
                <a:lnTo>
                  <a:pt x="1322861" y="649741"/>
                </a:lnTo>
                <a:lnTo>
                  <a:pt x="1280159" y="658368"/>
                </a:lnTo>
                <a:lnTo>
                  <a:pt x="109727" y="658368"/>
                </a:lnTo>
                <a:lnTo>
                  <a:pt x="67026" y="649741"/>
                </a:lnTo>
                <a:lnTo>
                  <a:pt x="32146" y="626221"/>
                </a:lnTo>
                <a:lnTo>
                  <a:pt x="8626" y="591341"/>
                </a:lnTo>
                <a:lnTo>
                  <a:pt x="0" y="548639"/>
                </a:lnTo>
                <a:lnTo>
                  <a:pt x="0" y="109728"/>
                </a:lnTo>
                <a:close/>
              </a:path>
            </a:pathLst>
          </a:custGeom>
          <a:ln w="15240">
            <a:solidFill>
              <a:srgbClr val="88111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 txBox="1"/>
          <p:nvPr/>
        </p:nvSpPr>
        <p:spPr>
          <a:xfrm>
            <a:off x="1543051" y="2579370"/>
            <a:ext cx="1409510" cy="96138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marR="618173" indent="-171450">
              <a:spcBef>
                <a:spcPts val="71"/>
              </a:spcBef>
            </a:pPr>
            <a:r>
              <a:rPr sz="1200" spc="-146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4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39" dirty="0">
                <a:solidFill>
                  <a:srgbClr val="FFFFFF"/>
                </a:solidFill>
                <a:latin typeface="Arial"/>
                <a:cs typeface="Arial"/>
              </a:rPr>
              <a:t>RP</a:t>
            </a:r>
            <a:r>
              <a:rPr sz="1200" spc="-86" dirty="0">
                <a:solidFill>
                  <a:srgbClr val="FFFFFF"/>
                </a:solidFill>
                <a:latin typeface="Arial"/>
                <a:cs typeface="Arial"/>
              </a:rPr>
              <a:t>RAS  </a:t>
            </a:r>
            <a:r>
              <a:rPr sz="1200" spc="-64" dirty="0">
                <a:solidFill>
                  <a:srgbClr val="FFFFFF"/>
                </a:solidFill>
                <a:latin typeface="Arial"/>
                <a:cs typeface="Arial"/>
              </a:rPr>
              <a:t>96%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688" dirty="0">
              <a:latin typeface="Times New Roman"/>
              <a:cs typeface="Times New Roman"/>
            </a:endParaRPr>
          </a:p>
          <a:p>
            <a:pPr marL="476726" algn="ctr"/>
            <a:r>
              <a:rPr sz="1050" b="1" spc="-30" dirty="0">
                <a:solidFill>
                  <a:srgbClr val="FFFFFF"/>
                </a:solidFill>
                <a:latin typeface="Trebuchet MS"/>
                <a:cs typeface="Trebuchet MS"/>
              </a:rPr>
              <a:t>TOTAL</a:t>
            </a:r>
            <a:r>
              <a:rPr sz="1050" b="1" spc="-20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23" dirty="0">
                <a:solidFill>
                  <a:srgbClr val="FFFFFF"/>
                </a:solidFill>
                <a:latin typeface="Trebuchet MS"/>
                <a:cs typeface="Trebuchet MS"/>
              </a:rPr>
              <a:t>ASET:</a:t>
            </a:r>
            <a:endParaRPr sz="1050" dirty="0">
              <a:latin typeface="Trebuchet MS"/>
              <a:cs typeface="Trebuchet MS"/>
            </a:endParaRPr>
          </a:p>
          <a:p>
            <a:pPr marL="476250" algn="ctr"/>
            <a:r>
              <a:rPr sz="1050" b="1" spc="-101" dirty="0">
                <a:solidFill>
                  <a:srgbClr val="FFFFFF"/>
                </a:solidFill>
                <a:latin typeface="Trebuchet MS"/>
                <a:cs typeface="Trebuchet MS"/>
              </a:rPr>
              <a:t>274</a:t>
            </a:r>
            <a:r>
              <a:rPr sz="1050" b="1" spc="-18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60" dirty="0">
                <a:solidFill>
                  <a:srgbClr val="FFFFFF"/>
                </a:solidFill>
                <a:latin typeface="Trebuchet MS"/>
                <a:cs typeface="Trebuchet MS"/>
              </a:rPr>
              <a:t>Triliun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933884" y="3621596"/>
            <a:ext cx="537210" cy="112395"/>
          </a:xfrm>
          <a:custGeom>
            <a:avLst/>
            <a:gdLst/>
            <a:ahLst/>
            <a:cxnLst/>
            <a:rect l="l" t="t" r="r" b="b"/>
            <a:pathLst>
              <a:path w="716279" h="149860">
                <a:moveTo>
                  <a:pt x="716279" y="74675"/>
                </a:moveTo>
                <a:lnTo>
                  <a:pt x="0" y="74675"/>
                </a:lnTo>
                <a:lnTo>
                  <a:pt x="358139" y="149351"/>
                </a:lnTo>
                <a:lnTo>
                  <a:pt x="716279" y="74675"/>
                </a:lnTo>
                <a:close/>
              </a:path>
              <a:path w="716279" h="149860">
                <a:moveTo>
                  <a:pt x="537209" y="0"/>
                </a:moveTo>
                <a:lnTo>
                  <a:pt x="179070" y="0"/>
                </a:lnTo>
                <a:lnTo>
                  <a:pt x="179070" y="74675"/>
                </a:lnTo>
                <a:lnTo>
                  <a:pt x="537209" y="74675"/>
                </a:lnTo>
                <a:lnTo>
                  <a:pt x="5372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5933884" y="3621596"/>
            <a:ext cx="537210" cy="112395"/>
          </a:xfrm>
          <a:custGeom>
            <a:avLst/>
            <a:gdLst/>
            <a:ahLst/>
            <a:cxnLst/>
            <a:rect l="l" t="t" r="r" b="b"/>
            <a:pathLst>
              <a:path w="716279" h="149860">
                <a:moveTo>
                  <a:pt x="0" y="74675"/>
                </a:moveTo>
                <a:lnTo>
                  <a:pt x="179070" y="74675"/>
                </a:lnTo>
                <a:lnTo>
                  <a:pt x="179070" y="0"/>
                </a:lnTo>
                <a:lnTo>
                  <a:pt x="537209" y="0"/>
                </a:lnTo>
                <a:lnTo>
                  <a:pt x="537209" y="74675"/>
                </a:lnTo>
                <a:lnTo>
                  <a:pt x="716279" y="74675"/>
                </a:lnTo>
                <a:lnTo>
                  <a:pt x="358139" y="149351"/>
                </a:lnTo>
                <a:lnTo>
                  <a:pt x="0" y="74675"/>
                </a:lnTo>
                <a:close/>
              </a:path>
            </a:pathLst>
          </a:custGeom>
          <a:ln w="38099">
            <a:solidFill>
              <a:srgbClr val="88111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1671638" y="4676585"/>
            <a:ext cx="537210" cy="112395"/>
          </a:xfrm>
          <a:custGeom>
            <a:avLst/>
            <a:gdLst/>
            <a:ahLst/>
            <a:cxnLst/>
            <a:rect l="l" t="t" r="r" b="b"/>
            <a:pathLst>
              <a:path w="716280" h="149860">
                <a:moveTo>
                  <a:pt x="716280" y="74675"/>
                </a:moveTo>
                <a:lnTo>
                  <a:pt x="0" y="74675"/>
                </a:lnTo>
                <a:lnTo>
                  <a:pt x="358139" y="149351"/>
                </a:lnTo>
                <a:lnTo>
                  <a:pt x="716280" y="74675"/>
                </a:lnTo>
                <a:close/>
              </a:path>
              <a:path w="716280" h="149860">
                <a:moveTo>
                  <a:pt x="537210" y="0"/>
                </a:moveTo>
                <a:lnTo>
                  <a:pt x="179069" y="0"/>
                </a:lnTo>
                <a:lnTo>
                  <a:pt x="179069" y="74675"/>
                </a:lnTo>
                <a:lnTo>
                  <a:pt x="537210" y="74675"/>
                </a:lnTo>
                <a:lnTo>
                  <a:pt x="5372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1671638" y="4676585"/>
            <a:ext cx="537210" cy="112395"/>
          </a:xfrm>
          <a:custGeom>
            <a:avLst/>
            <a:gdLst/>
            <a:ahLst/>
            <a:cxnLst/>
            <a:rect l="l" t="t" r="r" b="b"/>
            <a:pathLst>
              <a:path w="716280" h="149860">
                <a:moveTo>
                  <a:pt x="0" y="74675"/>
                </a:moveTo>
                <a:lnTo>
                  <a:pt x="179069" y="74675"/>
                </a:lnTo>
                <a:lnTo>
                  <a:pt x="179069" y="0"/>
                </a:lnTo>
                <a:lnTo>
                  <a:pt x="537210" y="0"/>
                </a:lnTo>
                <a:lnTo>
                  <a:pt x="537210" y="74675"/>
                </a:lnTo>
                <a:lnTo>
                  <a:pt x="716280" y="74675"/>
                </a:lnTo>
                <a:lnTo>
                  <a:pt x="358139" y="149351"/>
                </a:lnTo>
                <a:lnTo>
                  <a:pt x="0" y="74675"/>
                </a:lnTo>
                <a:close/>
              </a:path>
            </a:pathLst>
          </a:custGeom>
          <a:ln w="38100">
            <a:solidFill>
              <a:srgbClr val="88111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5933884" y="4669727"/>
            <a:ext cx="537210" cy="112395"/>
          </a:xfrm>
          <a:custGeom>
            <a:avLst/>
            <a:gdLst/>
            <a:ahLst/>
            <a:cxnLst/>
            <a:rect l="l" t="t" r="r" b="b"/>
            <a:pathLst>
              <a:path w="716279" h="149860">
                <a:moveTo>
                  <a:pt x="716279" y="74675"/>
                </a:moveTo>
                <a:lnTo>
                  <a:pt x="0" y="74675"/>
                </a:lnTo>
                <a:lnTo>
                  <a:pt x="358139" y="149352"/>
                </a:lnTo>
                <a:lnTo>
                  <a:pt x="716279" y="74675"/>
                </a:lnTo>
                <a:close/>
              </a:path>
              <a:path w="716279" h="149860">
                <a:moveTo>
                  <a:pt x="537209" y="0"/>
                </a:moveTo>
                <a:lnTo>
                  <a:pt x="179070" y="0"/>
                </a:lnTo>
                <a:lnTo>
                  <a:pt x="179070" y="74675"/>
                </a:lnTo>
                <a:lnTo>
                  <a:pt x="537209" y="74675"/>
                </a:lnTo>
                <a:lnTo>
                  <a:pt x="5372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5933884" y="4669727"/>
            <a:ext cx="537210" cy="112395"/>
          </a:xfrm>
          <a:custGeom>
            <a:avLst/>
            <a:gdLst/>
            <a:ahLst/>
            <a:cxnLst/>
            <a:rect l="l" t="t" r="r" b="b"/>
            <a:pathLst>
              <a:path w="716279" h="149860">
                <a:moveTo>
                  <a:pt x="0" y="74675"/>
                </a:moveTo>
                <a:lnTo>
                  <a:pt x="179070" y="74675"/>
                </a:lnTo>
                <a:lnTo>
                  <a:pt x="179070" y="0"/>
                </a:lnTo>
                <a:lnTo>
                  <a:pt x="537209" y="0"/>
                </a:lnTo>
                <a:lnTo>
                  <a:pt x="537209" y="74675"/>
                </a:lnTo>
                <a:lnTo>
                  <a:pt x="716279" y="74675"/>
                </a:lnTo>
                <a:lnTo>
                  <a:pt x="358139" y="149352"/>
                </a:lnTo>
                <a:lnTo>
                  <a:pt x="0" y="74675"/>
                </a:lnTo>
                <a:close/>
              </a:path>
            </a:pathLst>
          </a:custGeom>
          <a:ln w="38099">
            <a:solidFill>
              <a:srgbClr val="88111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447984" y="5318284"/>
            <a:ext cx="536258" cy="110966"/>
          </a:xfrm>
          <a:custGeom>
            <a:avLst/>
            <a:gdLst/>
            <a:ahLst/>
            <a:cxnLst/>
            <a:rect l="l" t="t" r="r" b="b"/>
            <a:pathLst>
              <a:path w="715009" h="147954">
                <a:moveTo>
                  <a:pt x="714755" y="73913"/>
                </a:moveTo>
                <a:lnTo>
                  <a:pt x="0" y="73913"/>
                </a:lnTo>
                <a:lnTo>
                  <a:pt x="357377" y="147827"/>
                </a:lnTo>
                <a:lnTo>
                  <a:pt x="714755" y="73913"/>
                </a:lnTo>
                <a:close/>
              </a:path>
              <a:path w="715009" h="147954">
                <a:moveTo>
                  <a:pt x="536066" y="0"/>
                </a:moveTo>
                <a:lnTo>
                  <a:pt x="178688" y="0"/>
                </a:lnTo>
                <a:lnTo>
                  <a:pt x="178688" y="73913"/>
                </a:lnTo>
                <a:lnTo>
                  <a:pt x="536066" y="73913"/>
                </a:lnTo>
                <a:lnTo>
                  <a:pt x="53606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447984" y="5314951"/>
            <a:ext cx="536258" cy="110966"/>
          </a:xfrm>
          <a:custGeom>
            <a:avLst/>
            <a:gdLst/>
            <a:ahLst/>
            <a:cxnLst/>
            <a:rect l="l" t="t" r="r" b="b"/>
            <a:pathLst>
              <a:path w="715009" h="147954">
                <a:moveTo>
                  <a:pt x="0" y="73913"/>
                </a:moveTo>
                <a:lnTo>
                  <a:pt x="178688" y="73913"/>
                </a:lnTo>
                <a:lnTo>
                  <a:pt x="178688" y="0"/>
                </a:lnTo>
                <a:lnTo>
                  <a:pt x="536066" y="0"/>
                </a:lnTo>
                <a:lnTo>
                  <a:pt x="536066" y="73913"/>
                </a:lnTo>
                <a:lnTo>
                  <a:pt x="714755" y="73913"/>
                </a:lnTo>
                <a:lnTo>
                  <a:pt x="357377" y="147827"/>
                </a:lnTo>
                <a:lnTo>
                  <a:pt x="0" y="73913"/>
                </a:lnTo>
                <a:close/>
              </a:path>
            </a:pathLst>
          </a:custGeom>
          <a:ln w="38100">
            <a:solidFill>
              <a:srgbClr val="88111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Rounded Rectangle 56"/>
          <p:cNvSpPr/>
          <p:nvPr/>
        </p:nvSpPr>
        <p:spPr>
          <a:xfrm>
            <a:off x="800100" y="4800600"/>
            <a:ext cx="8343900" cy="5143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KETIADAAN INFORMASI KONDISI PENGGUNAAN DAN PEMANFAATAN </a:t>
            </a:r>
            <a:r>
              <a:rPr lang="id-ID" dirty="0" smtClean="0"/>
              <a:t>SARPRAS</a:t>
            </a:r>
            <a:endParaRPr lang="id-ID" dirty="0"/>
          </a:p>
        </p:txBody>
      </p:sp>
      <p:sp>
        <p:nvSpPr>
          <p:cNvPr id="59" name="Rounded Rectangle 58"/>
          <p:cNvSpPr/>
          <p:nvPr/>
        </p:nvSpPr>
        <p:spPr>
          <a:xfrm>
            <a:off x="0" y="5486400"/>
            <a:ext cx="8001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b="1" dirty="0"/>
              <a:t>KARENA ITU</a:t>
            </a:r>
            <a:endParaRPr lang="id-ID" sz="1350" dirty="0"/>
          </a:p>
        </p:txBody>
      </p:sp>
      <p:sp>
        <p:nvSpPr>
          <p:cNvPr id="58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1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61733"/>
            <a:ext cx="9144000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Bahnschrift" panose="020B05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PETA PRIORITAS DAN STRATEGI PENDANAAN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2689948"/>
              </p:ext>
            </p:extLst>
          </p:nvPr>
        </p:nvGraphicFramePr>
        <p:xfrm>
          <a:off x="114300" y="1668780"/>
          <a:ext cx="8858250" cy="249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xmlns="" val="67403225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1737316995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xmlns="" val="20260586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xmlns="" val="313011181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PRIO RITAS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ZONASI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KRITERIA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STRATEGI</a:t>
                      </a:r>
                      <a:r>
                        <a:rPr lang="en-US" sz="1400" baseline="0" dirty="0" smtClean="0"/>
                        <a:t> PENDANAAN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74943497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MERAH</a:t>
                      </a:r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PTN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Satker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baru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wilayah</a:t>
                      </a:r>
                      <a:r>
                        <a:rPr lang="en-US" sz="1200" baseline="0" dirty="0" smtClean="0"/>
                        <a:t> 3T, PTN </a:t>
                      </a:r>
                      <a:r>
                        <a:rPr lang="en-US" sz="1200" baseline="0" dirty="0" err="1" smtClean="0"/>
                        <a:t>belum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memiliki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gedung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pembelajaran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dan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LLDikti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belum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memiliki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gedung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perkantoran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 smtClean="0"/>
                        <a:t>Prioritas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pendanaan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melalui</a:t>
                      </a:r>
                      <a:r>
                        <a:rPr lang="en-US" sz="1200" baseline="0" dirty="0" smtClean="0"/>
                        <a:t> APBN, SBSN, </a:t>
                      </a:r>
                      <a:r>
                        <a:rPr lang="en-US" sz="1200" baseline="0" dirty="0" err="1" smtClean="0"/>
                        <a:t>dan</a:t>
                      </a:r>
                      <a:r>
                        <a:rPr lang="en-US" sz="1200" baseline="0" dirty="0" smtClean="0"/>
                        <a:t> PHLN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80525565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80" marR="68580" marT="34290" marB="3429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KUNING</a:t>
                      </a:r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PTN </a:t>
                      </a:r>
                      <a:r>
                        <a:rPr lang="en-US" sz="1200" dirty="0" err="1" smtClean="0"/>
                        <a:t>Satker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baru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wilayah</a:t>
                      </a:r>
                      <a:r>
                        <a:rPr lang="en-US" sz="1200" baseline="0" dirty="0" smtClean="0"/>
                        <a:t> non 3T, PTN </a:t>
                      </a:r>
                      <a:r>
                        <a:rPr lang="en-US" sz="1200" baseline="0" dirty="0" err="1" smtClean="0"/>
                        <a:t>Satker</a:t>
                      </a:r>
                      <a:r>
                        <a:rPr lang="en-US" sz="1200" baseline="0" dirty="0" smtClean="0"/>
                        <a:t> lama </a:t>
                      </a:r>
                      <a:r>
                        <a:rPr lang="en-US" sz="1200" baseline="0" dirty="0" err="1" smtClean="0"/>
                        <a:t>wilayah</a:t>
                      </a:r>
                      <a:r>
                        <a:rPr lang="en-US" sz="1200" baseline="0" dirty="0" smtClean="0"/>
                        <a:t> 3T </a:t>
                      </a:r>
                      <a:r>
                        <a:rPr lang="en-US" sz="1200" baseline="0" dirty="0" err="1" smtClean="0"/>
                        <a:t>dan</a:t>
                      </a:r>
                      <a:r>
                        <a:rPr lang="en-US" sz="1200" baseline="0" dirty="0" smtClean="0"/>
                        <a:t> non 3T, </a:t>
                      </a:r>
                      <a:r>
                        <a:rPr lang="en-US" sz="1200" baseline="0" dirty="0" err="1" smtClean="0"/>
                        <a:t>dan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LLDikti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belum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memenuhi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kebutuhan</a:t>
                      </a:r>
                      <a:r>
                        <a:rPr lang="en-US" sz="1200" baseline="0" dirty="0" smtClean="0"/>
                        <a:t> minimal </a:t>
                      </a:r>
                      <a:r>
                        <a:rPr lang="en-US" sz="1200" baseline="0" dirty="0" err="1" smtClean="0"/>
                        <a:t>sarpras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681872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34290" marB="3429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HIJAU</a:t>
                      </a:r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PTN BLU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 smtClean="0"/>
                        <a:t>Didorong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menggunakan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sumber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dana</a:t>
                      </a:r>
                      <a:r>
                        <a:rPr lang="en-US" sz="1200" baseline="0" dirty="0" smtClean="0"/>
                        <a:t> internal (PNBP </a:t>
                      </a:r>
                      <a:r>
                        <a:rPr lang="en-US" sz="1200" baseline="0" dirty="0" err="1" smtClean="0"/>
                        <a:t>dan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sumber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dana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lainnya</a:t>
                      </a:r>
                      <a:r>
                        <a:rPr lang="en-US" sz="1200" baseline="0" dirty="0" smtClean="0"/>
                        <a:t>), </a:t>
                      </a:r>
                      <a:r>
                        <a:rPr lang="en-US" sz="1200" baseline="0" dirty="0" err="1" smtClean="0"/>
                        <a:t>prioritas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pendanaan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melalui</a:t>
                      </a:r>
                      <a:r>
                        <a:rPr lang="en-US" sz="1200" baseline="0" dirty="0" smtClean="0"/>
                        <a:t> PHLN </a:t>
                      </a:r>
                      <a:r>
                        <a:rPr lang="en-US" sz="1200" baseline="0" dirty="0" err="1" smtClean="0"/>
                        <a:t>dan</a:t>
                      </a:r>
                      <a:r>
                        <a:rPr lang="en-US" sz="1200" baseline="0" dirty="0" smtClean="0"/>
                        <a:t> KPBU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5949866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68580" marR="68580" marT="34290" marB="3429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BIRU</a:t>
                      </a:r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PTN BH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13511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716736"/>
              </p:ext>
            </p:extLst>
          </p:nvPr>
        </p:nvGraphicFramePr>
        <p:xfrm>
          <a:off x="114301" y="4183380"/>
          <a:ext cx="8858249" cy="171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xmlns="" val="674032251"/>
                    </a:ext>
                  </a:extLst>
                </a:gridCol>
                <a:gridCol w="5429249">
                  <a:extLst>
                    <a:ext uri="{9D8B030D-6E8A-4147-A177-3AD203B41FA5}">
                      <a16:colId xmlns:a16="http://schemas.microsoft.com/office/drawing/2014/main" xmlns="" val="20260586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xmlns="" val="46334566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PRIO RITAS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ASPEK</a:t>
                      </a:r>
                      <a:r>
                        <a:rPr lang="en-US" sz="1400" baseline="0" dirty="0" smtClean="0"/>
                        <a:t> BANGUNAN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STRATEGI PENDANAAN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74943497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Konstruksi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Dalam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Pengerjaan</a:t>
                      </a:r>
                      <a:r>
                        <a:rPr lang="en-US" sz="1200" baseline="0" dirty="0" smtClean="0"/>
                        <a:t> (KDP) </a:t>
                      </a:r>
                      <a:r>
                        <a:rPr lang="en-US" sz="1200" baseline="0" dirty="0" err="1" smtClean="0"/>
                        <a:t>Konstruksi</a:t>
                      </a:r>
                      <a:r>
                        <a:rPr lang="en-US" sz="1200" baseline="0" dirty="0" smtClean="0"/>
                        <a:t>, yang </a:t>
                      </a:r>
                      <a:r>
                        <a:rPr lang="en-US" sz="1200" baseline="0" dirty="0" err="1" smtClean="0"/>
                        <a:t>menunjang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produktivitas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pembelajaran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Kuliah</a:t>
                      </a:r>
                      <a:r>
                        <a:rPr lang="en-US" sz="1200" baseline="0" dirty="0" smtClean="0"/>
                        <a:t>, Lab, </a:t>
                      </a:r>
                      <a:r>
                        <a:rPr lang="en-US" sz="1200" baseline="0" dirty="0" err="1" smtClean="0"/>
                        <a:t>Perpustakaan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dan</a:t>
                      </a:r>
                      <a:r>
                        <a:rPr lang="en-US" sz="1200" baseline="0" dirty="0" smtClean="0"/>
                        <a:t> RSPTN)</a:t>
                      </a:r>
                      <a:endParaRPr lang="en-US" sz="1200" dirty="0"/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APBN, PHLN</a:t>
                      </a:r>
                      <a:r>
                        <a:rPr lang="en-US" sz="1200" baseline="0" dirty="0" smtClean="0"/>
                        <a:t>, KPBU</a:t>
                      </a:r>
                      <a:endParaRPr lang="en-US" sz="1200" dirty="0"/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052556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80" marR="68580" marT="34290" marB="3429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Konstruksi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Dalam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Pengerjaan</a:t>
                      </a:r>
                      <a:r>
                        <a:rPr lang="en-US" sz="1200" dirty="0" smtClean="0"/>
                        <a:t> (KDP) </a:t>
                      </a:r>
                      <a:r>
                        <a:rPr lang="en-US" sz="1200" dirty="0" err="1" smtClean="0"/>
                        <a:t>Perencanaan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en-US" sz="1200" baseline="0" dirty="0" err="1" smtClean="0"/>
                        <a:t>Konstruksi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Baru</a:t>
                      </a:r>
                      <a:r>
                        <a:rPr lang="en-US" sz="1200" baseline="0" dirty="0" smtClean="0"/>
                        <a:t>, yang </a:t>
                      </a:r>
                      <a:r>
                        <a:rPr lang="en-US" sz="1200" baseline="0" dirty="0" err="1" smtClean="0"/>
                        <a:t>menunjang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produktivitas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pembelajaran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Kuliah</a:t>
                      </a:r>
                      <a:r>
                        <a:rPr lang="en-US" sz="1200" baseline="0" dirty="0" smtClean="0"/>
                        <a:t>, Lab, </a:t>
                      </a:r>
                      <a:r>
                        <a:rPr lang="en-US" sz="1200" baseline="0" dirty="0" err="1" smtClean="0"/>
                        <a:t>Perpustakaan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dan</a:t>
                      </a:r>
                      <a:r>
                        <a:rPr lang="en-US" sz="1200" baseline="0" dirty="0" smtClean="0"/>
                        <a:t> RSPTN)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APBN, SBSN, PHLN,</a:t>
                      </a:r>
                      <a:r>
                        <a:rPr lang="en-US" sz="1200" baseline="0" dirty="0" smtClean="0"/>
                        <a:t> KPBU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64804381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369130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70C0"/>
                </a:solidFill>
              </a:rPr>
              <a:t>(Surat </a:t>
            </a:r>
            <a:r>
              <a:rPr lang="en-US" sz="1350" b="1" dirty="0" err="1">
                <a:solidFill>
                  <a:srgbClr val="0070C0"/>
                </a:solidFill>
              </a:rPr>
              <a:t>Edaran</a:t>
            </a:r>
            <a:r>
              <a:rPr lang="en-US" sz="1350" b="1" dirty="0">
                <a:solidFill>
                  <a:srgbClr val="0070C0"/>
                </a:solidFill>
              </a:rPr>
              <a:t> </a:t>
            </a:r>
            <a:r>
              <a:rPr lang="en-US" sz="1350" b="1" dirty="0" err="1">
                <a:solidFill>
                  <a:srgbClr val="0070C0"/>
                </a:solidFill>
              </a:rPr>
              <a:t>Menristekdikti</a:t>
            </a:r>
            <a:r>
              <a:rPr lang="en-US" sz="1350" b="1" dirty="0">
                <a:solidFill>
                  <a:srgbClr val="0070C0"/>
                </a:solidFill>
              </a:rPr>
              <a:t> No 03/M/SE/VII/2018, </a:t>
            </a:r>
            <a:r>
              <a:rPr lang="en-US" sz="1350" b="1" dirty="0" err="1" smtClean="0">
                <a:solidFill>
                  <a:srgbClr val="0070C0"/>
                </a:solidFill>
              </a:rPr>
              <a:t>Tanggal</a:t>
            </a:r>
            <a:r>
              <a:rPr lang="en-US" sz="1350" b="1" dirty="0" smtClean="0">
                <a:solidFill>
                  <a:srgbClr val="0070C0"/>
                </a:solidFill>
              </a:rPr>
              <a:t> </a:t>
            </a:r>
            <a:r>
              <a:rPr lang="en-US" sz="1350" b="1" dirty="0">
                <a:solidFill>
                  <a:srgbClr val="0070C0"/>
                </a:solidFill>
              </a:rPr>
              <a:t>25 </a:t>
            </a:r>
            <a:r>
              <a:rPr lang="en-US" sz="1350" b="1" dirty="0" err="1">
                <a:solidFill>
                  <a:srgbClr val="0070C0"/>
                </a:solidFill>
              </a:rPr>
              <a:t>Juli</a:t>
            </a:r>
            <a:r>
              <a:rPr lang="en-US" sz="1350" b="1" dirty="0">
                <a:solidFill>
                  <a:srgbClr val="0070C0"/>
                </a:solidFill>
              </a:rPr>
              <a:t> 2018)</a:t>
            </a:r>
          </a:p>
        </p:txBody>
      </p:sp>
      <p:sp>
        <p:nvSpPr>
          <p:cNvPr id="6" name="object 11"/>
          <p:cNvSpPr/>
          <p:nvPr/>
        </p:nvSpPr>
        <p:spPr>
          <a:xfrm>
            <a:off x="76200" y="76200"/>
            <a:ext cx="457200" cy="441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Direktorat Sarana dan Prasarana, Ditjen SDID, Kemristekdikti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329E-3C57-4511-8737-D4A9957CDE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6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936</Words>
  <Application>Microsoft Office PowerPoint</Application>
  <PresentationFormat>On-screen Show (4:3)</PresentationFormat>
  <Paragraphs>207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CORE WORK-RELATED SKILLS</vt:lpstr>
      <vt:lpstr>Peran Pendidikan Tinggi </vt:lpstr>
      <vt:lpstr>The Academic Triangle</vt:lpstr>
      <vt:lpstr>Slide 7</vt:lpstr>
      <vt:lpstr>LATAR BELAKANG WORKSHOP</vt:lpstr>
      <vt:lpstr>Slide 9</vt:lpstr>
      <vt:lpstr>Slide 10</vt:lpstr>
      <vt:lpstr>KEBIJAKAN PENDANAAN SARANA DAN PRASARANA</vt:lpstr>
      <vt:lpstr>KEBIJAKAN PENDANAAN SARANA DAN PRASARANA</vt:lpstr>
      <vt:lpstr>Revolusi Industri</vt:lpstr>
      <vt:lpstr>Industry 4.0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PENDANAAN SARANA DAN PRASARANA</dc:title>
  <dc:creator>LENOVO</dc:creator>
  <cp:lastModifiedBy>PC1</cp:lastModifiedBy>
  <cp:revision>19</cp:revision>
  <dcterms:created xsi:type="dcterms:W3CDTF">2018-04-03T23:56:11Z</dcterms:created>
  <dcterms:modified xsi:type="dcterms:W3CDTF">2018-12-05T22:07:19Z</dcterms:modified>
</cp:coreProperties>
</file>